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 id="2147483658" r:id="rId7"/>
    <p:sldMasterId id="214748367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Lst>
  <p:sldSz cy="5143500" cx="9144000"/>
  <p:notesSz cx="6858000" cy="9144000"/>
  <p:embeddedFontLst>
    <p:embeddedFont>
      <p:font typeface="Montserrat SemiBold"/>
      <p:regular r:id="rId32"/>
      <p:bold r:id="rId33"/>
      <p:italic r:id="rId34"/>
      <p:boldItalic r:id="rId35"/>
    </p:embeddedFont>
    <p:embeddedFont>
      <p:font typeface="Montserrat"/>
      <p:regular r:id="rId36"/>
      <p:bold r:id="rId37"/>
      <p:italic r:id="rId38"/>
      <p:boldItalic r:id="rId39"/>
    </p:embeddedFont>
    <p:embeddedFont>
      <p:font typeface="Montserrat Medium"/>
      <p:regular r:id="rId40"/>
      <p:bold r:id="rId41"/>
      <p:italic r:id="rId42"/>
      <p:boldItalic r:id="rId43"/>
    </p:embeddedFont>
    <p:embeddedFont>
      <p:font typeface="Montserrat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A4A3A4"/>
          </p15:clr>
        </p15:guide>
        <p15:guide id="2" pos="1440">
          <p15:clr>
            <a:srgbClr val="A4A3A4"/>
          </p15:clr>
        </p15:guide>
      </p15:sldGuideLst>
    </p:ext>
    <p:ext uri="GoogleSlidesCustomDataVersion2">
      <go:slidesCustomData xmlns:go="http://customooxmlschemas.google.com/" r:id="rId48" roundtripDataSignature="AMtx7miNfTMEbC+XhXzdgCJRD5Qtx7dI0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ymeon Papadopoulo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01DD95-505B-4E91-B063-B0F2CF1C3C3B}">
  <a:tblStyle styleId="{8E01DD95-505B-4E91-B063-B0F2CF1C3C3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14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20" Type="http://schemas.openxmlformats.org/officeDocument/2006/relationships/slide" Target="slides/slide11.xml"/><Relationship Id="rId42" Type="http://schemas.openxmlformats.org/officeDocument/2006/relationships/font" Target="fonts/MontserratMedium-italic.fntdata"/><Relationship Id="rId41" Type="http://schemas.openxmlformats.org/officeDocument/2006/relationships/font" Target="fonts/MontserratMedium-bold.fntdata"/><Relationship Id="rId22" Type="http://schemas.openxmlformats.org/officeDocument/2006/relationships/slide" Target="slides/slide13.xml"/><Relationship Id="rId44" Type="http://schemas.openxmlformats.org/officeDocument/2006/relationships/font" Target="fonts/MontserratLight-regular.fntdata"/><Relationship Id="rId21" Type="http://schemas.openxmlformats.org/officeDocument/2006/relationships/slide" Target="slides/slide12.xml"/><Relationship Id="rId43" Type="http://schemas.openxmlformats.org/officeDocument/2006/relationships/font" Target="fonts/MontserratMedium-boldItalic.fntdata"/><Relationship Id="rId24" Type="http://schemas.openxmlformats.org/officeDocument/2006/relationships/slide" Target="slides/slide15.xml"/><Relationship Id="rId46" Type="http://schemas.openxmlformats.org/officeDocument/2006/relationships/font" Target="fonts/MontserratLight-italic.fntdata"/><Relationship Id="rId23" Type="http://schemas.openxmlformats.org/officeDocument/2006/relationships/slide" Target="slides/slide14.xml"/><Relationship Id="rId45" Type="http://schemas.openxmlformats.org/officeDocument/2006/relationships/font" Target="fonts/MontserratLigh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48" Type="http://customschemas.google.com/relationships/presentationmetadata" Target="metadata"/><Relationship Id="rId25" Type="http://schemas.openxmlformats.org/officeDocument/2006/relationships/slide" Target="slides/slide16.xml"/><Relationship Id="rId47" Type="http://schemas.openxmlformats.org/officeDocument/2006/relationships/font" Target="fonts/MontserratLight-boldItalic.fntdata"/><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0.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MontserratSemiBold-bold.fntdata"/><Relationship Id="rId10" Type="http://schemas.openxmlformats.org/officeDocument/2006/relationships/slide" Target="slides/slide1.xml"/><Relationship Id="rId32" Type="http://schemas.openxmlformats.org/officeDocument/2006/relationships/font" Target="fonts/MontserratSemiBold-regular.fntdata"/><Relationship Id="rId13" Type="http://schemas.openxmlformats.org/officeDocument/2006/relationships/slide" Target="slides/slide4.xml"/><Relationship Id="rId35" Type="http://schemas.openxmlformats.org/officeDocument/2006/relationships/font" Target="fonts/MontserratSemiBold-boldItalic.fntdata"/><Relationship Id="rId12" Type="http://schemas.openxmlformats.org/officeDocument/2006/relationships/slide" Target="slides/slide3.xml"/><Relationship Id="rId34" Type="http://schemas.openxmlformats.org/officeDocument/2006/relationships/font" Target="fonts/MontserratSemiBold-italic.fntdata"/><Relationship Id="rId15" Type="http://schemas.openxmlformats.org/officeDocument/2006/relationships/slide" Target="slides/slide6.xml"/><Relationship Id="rId37" Type="http://schemas.openxmlformats.org/officeDocument/2006/relationships/font" Target="fonts/Montserrat-bold.fntdata"/><Relationship Id="rId14" Type="http://schemas.openxmlformats.org/officeDocument/2006/relationships/slide" Target="slides/slide5.xml"/><Relationship Id="rId36" Type="http://schemas.openxmlformats.org/officeDocument/2006/relationships/font" Target="fonts/Montserrat-regular.fntdata"/><Relationship Id="rId17" Type="http://schemas.openxmlformats.org/officeDocument/2006/relationships/slide" Target="slides/slide8.xml"/><Relationship Id="rId39" Type="http://schemas.openxmlformats.org/officeDocument/2006/relationships/font" Target="fonts/Montserrat-boldItalic.fntdata"/><Relationship Id="rId16" Type="http://schemas.openxmlformats.org/officeDocument/2006/relationships/slide" Target="slides/slide7.xml"/><Relationship Id="rId38" Type="http://schemas.openxmlformats.org/officeDocument/2006/relationships/font" Target="fonts/Montserrat-italic.fntdata"/><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4-07T07:55:50.187">
    <p:pos x="676" y="534"/>
    <p:text>@maniopas@gmail.com is there an editable version of this so that we can change 35+ to 40+?
_Assigned to maniopas@gmail.com_</p:text>
    <p:extLst>
      <p:ext uri="{C676402C-5697-4E1C-873F-D02D1690AC5C}">
        <p15:threadingInfo timeZoneBias="0"/>
      </p:ext>
      <p:ext uri="http://customooxmlschemas.google.com/">
        <go:slidesCustomData xmlns:go="http://customooxmlschemas.google.com/" commentPostId="AAAB3FfgI_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d4f3afab29_0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3d4f3afab29_0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d4f3afab2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d4f3afab2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d4f3afab2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d4f3afab2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d4f3afab29_0_3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g3d4f3afab29_0_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d4f3afab2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d4f3afab2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87021edcc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87021edc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d4f3afab29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d4f3afab29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SzPts val="1100"/>
              <a:buNone/>
            </a:pPr>
            <a:br>
              <a:rPr lang="en-US"/>
            </a:br>
            <a:endParaRPr/>
          </a:p>
        </p:txBody>
      </p:sp>
      <p:sp>
        <p:nvSpPr>
          <p:cNvPr id="412" name="Google Shape;4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d4f3afab2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SzPts val="1100"/>
              <a:buNone/>
            </a:pPr>
            <a:br>
              <a:rPr lang="en-US"/>
            </a:br>
            <a:endParaRPr/>
          </a:p>
        </p:txBody>
      </p:sp>
      <p:sp>
        <p:nvSpPr>
          <p:cNvPr id="237" name="Google Shape;237;g3d4f3afab2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d4f3afab29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d4f3afab29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d4f3afab29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d4f3afab2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 name="Google Shape;13;p3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 name="Google Shape;14;p3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4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5" name="Google Shape;75;p4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6" name="Google Shape;76;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4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Montserrat"/>
              <a:buNone/>
              <a:defRPr sz="3600">
                <a:latin typeface="Montserrat"/>
                <a:ea typeface="Montserrat"/>
                <a:cs typeface="Montserrat"/>
                <a:sym typeface="Montserrat"/>
              </a:defRPr>
            </a:lvl1pPr>
            <a:lvl2pPr lvl="1" algn="ctr">
              <a:lnSpc>
                <a:spcPct val="100000"/>
              </a:lnSpc>
              <a:spcBef>
                <a:spcPts val="0"/>
              </a:spcBef>
              <a:spcAft>
                <a:spcPts val="0"/>
              </a:spcAft>
              <a:buSzPts val="3600"/>
              <a:buFont typeface="Montserrat"/>
              <a:buNone/>
              <a:defRPr sz="3600">
                <a:latin typeface="Montserrat"/>
                <a:ea typeface="Montserrat"/>
                <a:cs typeface="Montserrat"/>
                <a:sym typeface="Montserrat"/>
              </a:defRPr>
            </a:lvl2pPr>
            <a:lvl3pPr lvl="2" algn="ctr">
              <a:lnSpc>
                <a:spcPct val="100000"/>
              </a:lnSpc>
              <a:spcBef>
                <a:spcPts val="0"/>
              </a:spcBef>
              <a:spcAft>
                <a:spcPts val="0"/>
              </a:spcAft>
              <a:buSzPts val="3600"/>
              <a:buFont typeface="Montserrat"/>
              <a:buNone/>
              <a:defRPr sz="3600">
                <a:latin typeface="Montserrat"/>
                <a:ea typeface="Montserrat"/>
                <a:cs typeface="Montserrat"/>
                <a:sym typeface="Montserrat"/>
              </a:defRPr>
            </a:lvl3pPr>
            <a:lvl4pPr lvl="3" algn="ctr">
              <a:lnSpc>
                <a:spcPct val="100000"/>
              </a:lnSpc>
              <a:spcBef>
                <a:spcPts val="0"/>
              </a:spcBef>
              <a:spcAft>
                <a:spcPts val="0"/>
              </a:spcAft>
              <a:buSzPts val="3600"/>
              <a:buFont typeface="Montserrat"/>
              <a:buNone/>
              <a:defRPr sz="3600">
                <a:latin typeface="Montserrat"/>
                <a:ea typeface="Montserrat"/>
                <a:cs typeface="Montserrat"/>
                <a:sym typeface="Montserrat"/>
              </a:defRPr>
            </a:lvl4pPr>
            <a:lvl5pPr lvl="4" algn="ctr">
              <a:lnSpc>
                <a:spcPct val="100000"/>
              </a:lnSpc>
              <a:spcBef>
                <a:spcPts val="0"/>
              </a:spcBef>
              <a:spcAft>
                <a:spcPts val="0"/>
              </a:spcAft>
              <a:buSzPts val="3600"/>
              <a:buFont typeface="Montserrat"/>
              <a:buNone/>
              <a:defRPr sz="3600">
                <a:latin typeface="Montserrat"/>
                <a:ea typeface="Montserrat"/>
                <a:cs typeface="Montserrat"/>
                <a:sym typeface="Montserrat"/>
              </a:defRPr>
            </a:lvl5pPr>
            <a:lvl6pPr lvl="5" algn="ctr">
              <a:lnSpc>
                <a:spcPct val="100000"/>
              </a:lnSpc>
              <a:spcBef>
                <a:spcPts val="0"/>
              </a:spcBef>
              <a:spcAft>
                <a:spcPts val="0"/>
              </a:spcAft>
              <a:buSzPts val="3600"/>
              <a:buFont typeface="Montserrat"/>
              <a:buNone/>
              <a:defRPr sz="3600">
                <a:latin typeface="Montserrat"/>
                <a:ea typeface="Montserrat"/>
                <a:cs typeface="Montserrat"/>
                <a:sym typeface="Montserrat"/>
              </a:defRPr>
            </a:lvl6pPr>
            <a:lvl7pPr lvl="6" algn="ctr">
              <a:lnSpc>
                <a:spcPct val="100000"/>
              </a:lnSpc>
              <a:spcBef>
                <a:spcPts val="0"/>
              </a:spcBef>
              <a:spcAft>
                <a:spcPts val="0"/>
              </a:spcAft>
              <a:buSzPts val="3600"/>
              <a:buFont typeface="Montserrat"/>
              <a:buNone/>
              <a:defRPr sz="3600">
                <a:latin typeface="Montserrat"/>
                <a:ea typeface="Montserrat"/>
                <a:cs typeface="Montserrat"/>
                <a:sym typeface="Montserrat"/>
              </a:defRPr>
            </a:lvl7pPr>
            <a:lvl8pPr lvl="7" algn="ctr">
              <a:lnSpc>
                <a:spcPct val="100000"/>
              </a:lnSpc>
              <a:spcBef>
                <a:spcPts val="0"/>
              </a:spcBef>
              <a:spcAft>
                <a:spcPts val="0"/>
              </a:spcAft>
              <a:buSzPts val="3600"/>
              <a:buFont typeface="Montserrat"/>
              <a:buNone/>
              <a:defRPr sz="3600">
                <a:latin typeface="Montserrat"/>
                <a:ea typeface="Montserrat"/>
                <a:cs typeface="Montserrat"/>
                <a:sym typeface="Montserrat"/>
              </a:defRPr>
            </a:lvl8pPr>
            <a:lvl9pPr lvl="8" algn="ctr">
              <a:lnSpc>
                <a:spcPct val="100000"/>
              </a:lnSpc>
              <a:spcBef>
                <a:spcPts val="0"/>
              </a:spcBef>
              <a:spcAft>
                <a:spcPts val="0"/>
              </a:spcAft>
              <a:buSzPts val="3600"/>
              <a:buFont typeface="Montserrat"/>
              <a:buNone/>
              <a:defRPr sz="3600">
                <a:latin typeface="Montserrat"/>
                <a:ea typeface="Montserrat"/>
                <a:cs typeface="Montserrat"/>
                <a:sym typeface="Montserrat"/>
              </a:defRPr>
            </a:lvl9pPr>
          </a:lstStyle>
          <a:p/>
        </p:txBody>
      </p:sp>
      <p:sp>
        <p:nvSpPr>
          <p:cNvPr id="79" name="Google Shape;7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82" name="Google Shape;82;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83" name="Google Shape;83;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4" name="Shape 84"/>
        <p:cNvGrpSpPr/>
        <p:nvPr/>
      </p:nvGrpSpPr>
      <p:grpSpPr>
        <a:xfrm>
          <a:off x="0" y="0"/>
          <a:ext cx="0" cy="0"/>
          <a:chOff x="0" y="0"/>
          <a:chExt cx="0" cy="0"/>
        </a:xfrm>
      </p:grpSpPr>
      <p:sp>
        <p:nvSpPr>
          <p:cNvPr id="85" name="Google Shape;85;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86" name="Google Shape;86;p4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7" name="Google Shape;87;p4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8" name="Google Shape;8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91" name="Google Shape;9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5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Montserrat"/>
              <a:buNone/>
              <a:defRPr sz="2400">
                <a:latin typeface="Montserrat"/>
                <a:ea typeface="Montserrat"/>
                <a:cs typeface="Montserrat"/>
                <a:sym typeface="Montserrat"/>
              </a:defRPr>
            </a:lvl1pPr>
            <a:lvl2pPr lvl="1" algn="l">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l">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l">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l">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l">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l">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l">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l">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p:txBody>
      </p:sp>
      <p:sp>
        <p:nvSpPr>
          <p:cNvPr id="94" name="Google Shape;94;p5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5" name="Google Shape;95;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6" name="Shape 96"/>
        <p:cNvGrpSpPr/>
        <p:nvPr/>
      </p:nvGrpSpPr>
      <p:grpSpPr>
        <a:xfrm>
          <a:off x="0" y="0"/>
          <a:ext cx="0" cy="0"/>
          <a:chOff x="0" y="0"/>
          <a:chExt cx="0" cy="0"/>
        </a:xfrm>
      </p:grpSpPr>
      <p:sp>
        <p:nvSpPr>
          <p:cNvPr id="97" name="Google Shape;97;p5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8" name="Google Shape;98;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5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2" name="Google Shape;102;p5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3" name="Google Shape;103;p5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04" name="Google Shape;10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sp>
        <p:nvSpPr>
          <p:cNvPr id="106" name="Google Shape;106;p5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07" name="Google Shape;10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5" name="Shape 15"/>
        <p:cNvGrpSpPr/>
        <p:nvPr/>
      </p:nvGrpSpPr>
      <p:grpSpPr>
        <a:xfrm>
          <a:off x="0" y="0"/>
          <a:ext cx="0" cy="0"/>
          <a:chOff x="0" y="0"/>
          <a:chExt cx="0" cy="0"/>
        </a:xfrm>
      </p:grpSpPr>
      <p:pic>
        <p:nvPicPr>
          <p:cNvPr id="16" name="Google Shape;16;p35"/>
          <p:cNvPicPr preferRelativeResize="0"/>
          <p:nvPr/>
        </p:nvPicPr>
        <p:blipFill rotWithShape="1">
          <a:blip r:embed="rId2">
            <a:alphaModFix/>
          </a:blip>
          <a:srcRect b="0" l="0" r="0" t="0"/>
          <a:stretch/>
        </p:blipFill>
        <p:spPr>
          <a:xfrm>
            <a:off x="1" y="0"/>
            <a:ext cx="9144000" cy="5162486"/>
          </a:xfrm>
          <a:prstGeom prst="rect">
            <a:avLst/>
          </a:prstGeom>
          <a:noFill/>
          <a:ln>
            <a:noFill/>
          </a:ln>
        </p:spPr>
      </p:pic>
      <p:sp>
        <p:nvSpPr>
          <p:cNvPr id="17" name="Google Shape;17;p35"/>
          <p:cNvSpPr txBox="1"/>
          <p:nvPr>
            <p:ph type="title"/>
          </p:nvPr>
        </p:nvSpPr>
        <p:spPr>
          <a:xfrm>
            <a:off x="270029" y="208864"/>
            <a:ext cx="8605500" cy="3036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3000"/>
              <a:buFont typeface="Montserrat"/>
              <a:buNone/>
              <a:defRPr sz="1600" u="none">
                <a:solidFill>
                  <a:srgbClr val="273B75"/>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35"/>
          <p:cNvSpPr txBox="1"/>
          <p:nvPr>
            <p:ph idx="1" type="body"/>
          </p:nvPr>
        </p:nvSpPr>
        <p:spPr>
          <a:xfrm>
            <a:off x="251519" y="585138"/>
            <a:ext cx="8623800" cy="220800"/>
          </a:xfrm>
          <a:prstGeom prst="rect">
            <a:avLst/>
          </a:prstGeom>
          <a:noFill/>
          <a:ln>
            <a:noFill/>
          </a:ln>
        </p:spPr>
        <p:txBody>
          <a:bodyPr anchorCtr="0" anchor="t" bIns="34275" lIns="68575" spcFirstLastPara="1" rIns="68575" wrap="square" tIns="34275">
            <a:normAutofit/>
          </a:bodyPr>
          <a:lstStyle>
            <a:lvl1pPr indent="-336550" lvl="0" marL="457200" algn="l">
              <a:lnSpc>
                <a:spcPct val="100000"/>
              </a:lnSpc>
              <a:spcBef>
                <a:spcPts val="300"/>
              </a:spcBef>
              <a:spcAft>
                <a:spcPts val="0"/>
              </a:spcAft>
              <a:buClr>
                <a:srgbClr val="306D6E"/>
              </a:buClr>
              <a:buSzPts val="1700"/>
              <a:buFont typeface="Montserrat"/>
              <a:buChar char="•"/>
              <a:defRPr sz="1100">
                <a:solidFill>
                  <a:srgbClr val="306D6E"/>
                </a:solidFill>
                <a:latin typeface="Montserrat"/>
                <a:ea typeface="Montserrat"/>
                <a:cs typeface="Montserrat"/>
                <a:sym typeface="Montserrat"/>
              </a:defRPr>
            </a:lvl1pPr>
            <a:lvl2pPr indent="-361950" lvl="1" marL="914400" algn="l">
              <a:lnSpc>
                <a:spcPct val="100000"/>
              </a:lnSpc>
              <a:spcBef>
                <a:spcPts val="300"/>
              </a:spcBef>
              <a:spcAft>
                <a:spcPts val="0"/>
              </a:spcAft>
              <a:buSzPts val="2100"/>
              <a:buChar char="–"/>
              <a:defRPr/>
            </a:lvl2pPr>
            <a:lvl3pPr indent="-342900" lvl="2" marL="1371600" algn="l">
              <a:lnSpc>
                <a:spcPct val="100000"/>
              </a:lnSpc>
              <a:spcBef>
                <a:spcPts val="200"/>
              </a:spcBef>
              <a:spcAft>
                <a:spcPts val="0"/>
              </a:spcAft>
              <a:buSzPts val="1800"/>
              <a:buChar char="•"/>
              <a:defRPr/>
            </a:lvl3pPr>
            <a:lvl4pPr indent="-323850" lvl="3" marL="1828800" algn="l">
              <a:lnSpc>
                <a:spcPct val="100000"/>
              </a:lnSpc>
              <a:spcBef>
                <a:spcPts val="200"/>
              </a:spcBef>
              <a:spcAft>
                <a:spcPts val="0"/>
              </a:spcAft>
              <a:buSzPts val="1500"/>
              <a:buChar char="–"/>
              <a:defRPr/>
            </a:lvl4pPr>
            <a:lvl5pPr indent="-323850" lvl="4" marL="2286000" algn="l">
              <a:lnSpc>
                <a:spcPct val="100000"/>
              </a:lnSpc>
              <a:spcBef>
                <a:spcPts val="200"/>
              </a:spcBef>
              <a:spcAft>
                <a:spcPts val="0"/>
              </a:spcAft>
              <a:buSzPts val="1500"/>
              <a:buChar char="»"/>
              <a:defRPr/>
            </a:lvl5pPr>
            <a:lvl6pPr indent="-323850" lvl="5" marL="2743200" algn="l">
              <a:lnSpc>
                <a:spcPct val="100000"/>
              </a:lnSpc>
              <a:spcBef>
                <a:spcPts val="200"/>
              </a:spcBef>
              <a:spcAft>
                <a:spcPts val="0"/>
              </a:spcAft>
              <a:buSzPts val="1500"/>
              <a:buChar char="•"/>
              <a:defRPr/>
            </a:lvl6pPr>
            <a:lvl7pPr indent="-323850" lvl="6" marL="3200400" algn="l">
              <a:lnSpc>
                <a:spcPct val="100000"/>
              </a:lnSpc>
              <a:spcBef>
                <a:spcPts val="200"/>
              </a:spcBef>
              <a:spcAft>
                <a:spcPts val="0"/>
              </a:spcAft>
              <a:buSzPts val="1500"/>
              <a:buChar char="•"/>
              <a:defRPr/>
            </a:lvl7pPr>
            <a:lvl8pPr indent="-323850" lvl="7" marL="3657600" algn="l">
              <a:lnSpc>
                <a:spcPct val="100000"/>
              </a:lnSpc>
              <a:spcBef>
                <a:spcPts val="200"/>
              </a:spcBef>
              <a:spcAft>
                <a:spcPts val="0"/>
              </a:spcAft>
              <a:buSzPts val="1500"/>
              <a:buChar char="•"/>
              <a:defRPr/>
            </a:lvl8pPr>
            <a:lvl9pPr indent="-323850" lvl="8" marL="4114800" algn="l">
              <a:lnSpc>
                <a:spcPct val="100000"/>
              </a:lnSpc>
              <a:spcBef>
                <a:spcPts val="200"/>
              </a:spcBef>
              <a:spcAft>
                <a:spcPts val="0"/>
              </a:spcAft>
              <a:buSzPts val="1500"/>
              <a:buChar char="•"/>
              <a:defRPr/>
            </a:lvl9pPr>
          </a:lstStyle>
          <a:p/>
        </p:txBody>
      </p:sp>
      <p:sp>
        <p:nvSpPr>
          <p:cNvPr id="19" name="Google Shape;19;p35"/>
          <p:cNvSpPr txBox="1"/>
          <p:nvPr>
            <p:ph idx="2" type="body"/>
          </p:nvPr>
        </p:nvSpPr>
        <p:spPr>
          <a:xfrm>
            <a:off x="197514" y="1005576"/>
            <a:ext cx="8770200" cy="3942300"/>
          </a:xfrm>
          <a:prstGeom prst="rect">
            <a:avLst/>
          </a:prstGeom>
          <a:noFill/>
          <a:ln>
            <a:noFill/>
          </a:ln>
        </p:spPr>
        <p:txBody>
          <a:bodyPr anchorCtr="0" anchor="t" bIns="34275" lIns="68575" spcFirstLastPara="1" rIns="68575" wrap="square" tIns="34275">
            <a:normAutofit/>
          </a:bodyPr>
          <a:lstStyle>
            <a:lvl1pPr indent="-381000" lvl="0" marL="457200" algn="l">
              <a:lnSpc>
                <a:spcPct val="100000"/>
              </a:lnSpc>
              <a:spcBef>
                <a:spcPts val="300"/>
              </a:spcBef>
              <a:spcAft>
                <a:spcPts val="0"/>
              </a:spcAft>
              <a:buSzPts val="2400"/>
              <a:buFont typeface="Montserrat"/>
              <a:buChar char="•"/>
              <a:defRPr sz="1500">
                <a:solidFill>
                  <a:srgbClr val="273B75"/>
                </a:solidFill>
                <a:latin typeface="Montserrat"/>
                <a:ea typeface="Montserrat"/>
                <a:cs typeface="Montserrat"/>
                <a:sym typeface="Montserrat"/>
              </a:defRPr>
            </a:lvl1pPr>
            <a:lvl2pPr indent="-361950" lvl="1" marL="914400" algn="l">
              <a:lnSpc>
                <a:spcPct val="100000"/>
              </a:lnSpc>
              <a:spcBef>
                <a:spcPts val="300"/>
              </a:spcBef>
              <a:spcAft>
                <a:spcPts val="0"/>
              </a:spcAft>
              <a:buSzPts val="2100"/>
              <a:buChar char="–"/>
              <a:defRPr/>
            </a:lvl2pPr>
            <a:lvl3pPr indent="-342900" lvl="2" marL="1371600" algn="l">
              <a:lnSpc>
                <a:spcPct val="100000"/>
              </a:lnSpc>
              <a:spcBef>
                <a:spcPts val="200"/>
              </a:spcBef>
              <a:spcAft>
                <a:spcPts val="0"/>
              </a:spcAft>
              <a:buSzPts val="1800"/>
              <a:buChar char="•"/>
              <a:defRPr/>
            </a:lvl3pPr>
            <a:lvl4pPr indent="-323850" lvl="3" marL="1828800" algn="l">
              <a:lnSpc>
                <a:spcPct val="100000"/>
              </a:lnSpc>
              <a:spcBef>
                <a:spcPts val="200"/>
              </a:spcBef>
              <a:spcAft>
                <a:spcPts val="0"/>
              </a:spcAft>
              <a:buSzPts val="1500"/>
              <a:buChar char="–"/>
              <a:defRPr/>
            </a:lvl4pPr>
            <a:lvl5pPr indent="-323850" lvl="4" marL="2286000" algn="l">
              <a:lnSpc>
                <a:spcPct val="100000"/>
              </a:lnSpc>
              <a:spcBef>
                <a:spcPts val="200"/>
              </a:spcBef>
              <a:spcAft>
                <a:spcPts val="0"/>
              </a:spcAft>
              <a:buSzPts val="1500"/>
              <a:buChar char="»"/>
              <a:defRPr/>
            </a:lvl5pPr>
            <a:lvl6pPr indent="-323850" lvl="5" marL="2743200" algn="l">
              <a:lnSpc>
                <a:spcPct val="100000"/>
              </a:lnSpc>
              <a:spcBef>
                <a:spcPts val="200"/>
              </a:spcBef>
              <a:spcAft>
                <a:spcPts val="0"/>
              </a:spcAft>
              <a:buSzPts val="1500"/>
              <a:buChar char="•"/>
              <a:defRPr/>
            </a:lvl6pPr>
            <a:lvl7pPr indent="-323850" lvl="6" marL="3200400" algn="l">
              <a:lnSpc>
                <a:spcPct val="100000"/>
              </a:lnSpc>
              <a:spcBef>
                <a:spcPts val="200"/>
              </a:spcBef>
              <a:spcAft>
                <a:spcPts val="0"/>
              </a:spcAft>
              <a:buSzPts val="1500"/>
              <a:buChar char="•"/>
              <a:defRPr/>
            </a:lvl7pPr>
            <a:lvl8pPr indent="-323850" lvl="7" marL="3657600" algn="l">
              <a:lnSpc>
                <a:spcPct val="100000"/>
              </a:lnSpc>
              <a:spcBef>
                <a:spcPts val="200"/>
              </a:spcBef>
              <a:spcAft>
                <a:spcPts val="0"/>
              </a:spcAft>
              <a:buSzPts val="1500"/>
              <a:buChar char="•"/>
              <a:defRPr/>
            </a:lvl8pPr>
            <a:lvl9pPr indent="-323850" lvl="8" marL="4114800" algn="l">
              <a:lnSpc>
                <a:spcPct val="100000"/>
              </a:lnSpc>
              <a:spcBef>
                <a:spcPts val="200"/>
              </a:spcBef>
              <a:spcAft>
                <a:spcPts val="0"/>
              </a:spcAft>
              <a:buSzPts val="15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8" name="Shape 108"/>
        <p:cNvGrpSpPr/>
        <p:nvPr/>
      </p:nvGrpSpPr>
      <p:grpSpPr>
        <a:xfrm>
          <a:off x="0" y="0"/>
          <a:ext cx="0" cy="0"/>
          <a:chOff x="0" y="0"/>
          <a:chExt cx="0" cy="0"/>
        </a:xfrm>
      </p:grpSpPr>
      <p:sp>
        <p:nvSpPr>
          <p:cNvPr id="109" name="Google Shape;109;p5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0" name="Google Shape;110;p5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ctr">
              <a:lnSpc>
                <a:spcPct val="115000"/>
              </a:lnSpc>
              <a:spcBef>
                <a:spcPts val="0"/>
              </a:spcBef>
              <a:spcAft>
                <a:spcPts val="0"/>
              </a:spcAft>
              <a:buSzPts val="1800"/>
              <a:buChar char="■"/>
              <a:defRPr/>
            </a:lvl6pPr>
            <a:lvl7pPr indent="-342900" lvl="6" marL="3200400" algn="ctr">
              <a:lnSpc>
                <a:spcPct val="115000"/>
              </a:lnSpc>
              <a:spcBef>
                <a:spcPts val="0"/>
              </a:spcBef>
              <a:spcAft>
                <a:spcPts val="0"/>
              </a:spcAft>
              <a:buSzPts val="1800"/>
              <a:buChar char="●"/>
              <a:defRPr/>
            </a:lvl7pPr>
            <a:lvl8pPr indent="-342900" lvl="7" marL="3657600" algn="ctr">
              <a:lnSpc>
                <a:spcPct val="115000"/>
              </a:lnSpc>
              <a:spcBef>
                <a:spcPts val="0"/>
              </a:spcBef>
              <a:spcAft>
                <a:spcPts val="0"/>
              </a:spcAft>
              <a:buSzPts val="1800"/>
              <a:buChar char="○"/>
              <a:defRPr/>
            </a:lvl8pPr>
            <a:lvl9pPr indent="-342900" lvl="8" marL="4114800" algn="ctr">
              <a:lnSpc>
                <a:spcPct val="115000"/>
              </a:lnSpc>
              <a:spcBef>
                <a:spcPts val="0"/>
              </a:spcBef>
              <a:spcAft>
                <a:spcPts val="0"/>
              </a:spcAft>
              <a:buSzPts val="1800"/>
              <a:buChar char="■"/>
              <a:defRPr/>
            </a:lvl9pPr>
          </a:lstStyle>
          <a:p/>
        </p:txBody>
      </p:sp>
      <p:sp>
        <p:nvSpPr>
          <p:cNvPr id="111" name="Google Shape;11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12" name="Shape 112"/>
        <p:cNvGrpSpPr/>
        <p:nvPr/>
      </p:nvGrpSpPr>
      <p:grpSpPr>
        <a:xfrm>
          <a:off x="0" y="0"/>
          <a:ext cx="0" cy="0"/>
          <a:chOff x="0" y="0"/>
          <a:chExt cx="0" cy="0"/>
        </a:xfrm>
      </p:grpSpPr>
      <p:pic>
        <p:nvPicPr>
          <p:cNvPr id="113" name="Google Shape;113;p55"/>
          <p:cNvPicPr preferRelativeResize="0"/>
          <p:nvPr/>
        </p:nvPicPr>
        <p:blipFill rotWithShape="1">
          <a:blip r:embed="rId2">
            <a:alphaModFix/>
          </a:blip>
          <a:srcRect b="0" l="0" r="0" t="0"/>
          <a:stretch/>
        </p:blipFill>
        <p:spPr>
          <a:xfrm>
            <a:off x="0" y="0"/>
            <a:ext cx="9144003" cy="5162487"/>
          </a:xfrm>
          <a:prstGeom prst="rect">
            <a:avLst/>
          </a:prstGeom>
          <a:noFill/>
          <a:ln>
            <a:noFill/>
          </a:ln>
        </p:spPr>
      </p:pic>
      <p:sp>
        <p:nvSpPr>
          <p:cNvPr id="114" name="Google Shape;114;p55"/>
          <p:cNvSpPr txBox="1"/>
          <p:nvPr>
            <p:ph type="title"/>
          </p:nvPr>
        </p:nvSpPr>
        <p:spPr>
          <a:xfrm>
            <a:off x="270029" y="208864"/>
            <a:ext cx="8605500" cy="303600"/>
          </a:xfrm>
          <a:prstGeom prst="rect">
            <a:avLst/>
          </a:prstGeom>
          <a:noFill/>
          <a:ln>
            <a:noFill/>
          </a:ln>
        </p:spPr>
        <p:txBody>
          <a:bodyPr anchorCtr="0" anchor="ctr" bIns="22850" lIns="45725" spcFirstLastPara="1" rIns="45725" wrap="square" tIns="22850">
            <a:normAutofit/>
          </a:bodyPr>
          <a:lstStyle>
            <a:lvl1pPr lvl="0" algn="l">
              <a:lnSpc>
                <a:spcPct val="100000"/>
              </a:lnSpc>
              <a:spcBef>
                <a:spcPts val="0"/>
              </a:spcBef>
              <a:spcAft>
                <a:spcPts val="0"/>
              </a:spcAft>
              <a:buSzPts val="2000"/>
              <a:buFont typeface="Montserrat"/>
              <a:buNone/>
              <a:defRPr sz="1600" u="none">
                <a:solidFill>
                  <a:srgbClr val="273B75"/>
                </a:solidFill>
                <a:latin typeface="Montserrat"/>
                <a:ea typeface="Montserrat"/>
                <a:cs typeface="Montserrat"/>
                <a:sym typeface="Montserrat"/>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55"/>
          <p:cNvSpPr txBox="1"/>
          <p:nvPr>
            <p:ph idx="1" type="body"/>
          </p:nvPr>
        </p:nvSpPr>
        <p:spPr>
          <a:xfrm>
            <a:off x="251519" y="585138"/>
            <a:ext cx="8623800" cy="2208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300"/>
              </a:spcBef>
              <a:spcAft>
                <a:spcPts val="0"/>
              </a:spcAft>
              <a:buClr>
                <a:srgbClr val="306D6E"/>
              </a:buClr>
              <a:buSzPts val="1200"/>
              <a:buFont typeface="Montserrat"/>
              <a:buChar char="●"/>
              <a:defRPr sz="1100">
                <a:solidFill>
                  <a:srgbClr val="306D6E"/>
                </a:solidFill>
                <a:latin typeface="Montserrat"/>
                <a:ea typeface="Montserrat"/>
                <a:cs typeface="Montserrat"/>
                <a:sym typeface="Montserrat"/>
              </a:defRPr>
            </a:lvl1pPr>
            <a:lvl2pPr indent="-317500" lvl="1" marL="914400" algn="l">
              <a:lnSpc>
                <a:spcPct val="100000"/>
              </a:lnSpc>
              <a:spcBef>
                <a:spcPts val="300"/>
              </a:spcBef>
              <a:spcAft>
                <a:spcPts val="0"/>
              </a:spcAft>
              <a:buSzPts val="1400"/>
              <a:buChar char="○"/>
              <a:defRPr/>
            </a:lvl2pPr>
            <a:lvl3pPr indent="-304800" lvl="2" marL="1371600" algn="l">
              <a:lnSpc>
                <a:spcPct val="100000"/>
              </a:lnSpc>
              <a:spcBef>
                <a:spcPts val="200"/>
              </a:spcBef>
              <a:spcAft>
                <a:spcPts val="0"/>
              </a:spcAft>
              <a:buSzPts val="1200"/>
              <a:buChar char="■"/>
              <a:defRPr/>
            </a:lvl3pPr>
            <a:lvl4pPr indent="-292100" lvl="3" marL="1828800" algn="l">
              <a:lnSpc>
                <a:spcPct val="100000"/>
              </a:lnSpc>
              <a:spcBef>
                <a:spcPts val="200"/>
              </a:spcBef>
              <a:spcAft>
                <a:spcPts val="0"/>
              </a:spcAft>
              <a:buSzPts val="1000"/>
              <a:buChar char="●"/>
              <a:defRPr/>
            </a:lvl4pPr>
            <a:lvl5pPr indent="-292100" lvl="4" marL="2286000" algn="l">
              <a:lnSpc>
                <a:spcPct val="100000"/>
              </a:lnSpc>
              <a:spcBef>
                <a:spcPts val="200"/>
              </a:spcBef>
              <a:spcAft>
                <a:spcPts val="0"/>
              </a:spcAft>
              <a:buSzPts val="1000"/>
              <a:buChar char="○"/>
              <a:defRPr/>
            </a:lvl5pPr>
            <a:lvl6pPr indent="-292100" lvl="5" marL="2743200" algn="l">
              <a:lnSpc>
                <a:spcPct val="100000"/>
              </a:lnSpc>
              <a:spcBef>
                <a:spcPts val="200"/>
              </a:spcBef>
              <a:spcAft>
                <a:spcPts val="0"/>
              </a:spcAft>
              <a:buSzPts val="1000"/>
              <a:buChar char="■"/>
              <a:defRPr/>
            </a:lvl6pPr>
            <a:lvl7pPr indent="-292100" lvl="6" marL="3200400" algn="l">
              <a:lnSpc>
                <a:spcPct val="100000"/>
              </a:lnSpc>
              <a:spcBef>
                <a:spcPts val="200"/>
              </a:spcBef>
              <a:spcAft>
                <a:spcPts val="0"/>
              </a:spcAft>
              <a:buSzPts val="1000"/>
              <a:buChar char="●"/>
              <a:defRPr/>
            </a:lvl7pPr>
            <a:lvl8pPr indent="-292100" lvl="7" marL="3657600" algn="l">
              <a:lnSpc>
                <a:spcPct val="100000"/>
              </a:lnSpc>
              <a:spcBef>
                <a:spcPts val="200"/>
              </a:spcBef>
              <a:spcAft>
                <a:spcPts val="0"/>
              </a:spcAft>
              <a:buSzPts val="1000"/>
              <a:buChar char="○"/>
              <a:defRPr/>
            </a:lvl8pPr>
            <a:lvl9pPr indent="-292100" lvl="8" marL="4114800" algn="l">
              <a:lnSpc>
                <a:spcPct val="100000"/>
              </a:lnSpc>
              <a:spcBef>
                <a:spcPts val="200"/>
              </a:spcBef>
              <a:spcAft>
                <a:spcPts val="0"/>
              </a:spcAft>
              <a:buSzPts val="1000"/>
              <a:buChar char="■"/>
              <a:defRPr/>
            </a:lvl9pPr>
          </a:lstStyle>
          <a:p/>
        </p:txBody>
      </p:sp>
      <p:sp>
        <p:nvSpPr>
          <p:cNvPr id="116" name="Google Shape;116;p55"/>
          <p:cNvSpPr txBox="1"/>
          <p:nvPr>
            <p:ph idx="2" type="body"/>
          </p:nvPr>
        </p:nvSpPr>
        <p:spPr>
          <a:xfrm>
            <a:off x="197514" y="1005576"/>
            <a:ext cx="8770500" cy="3942600"/>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SzPts val="1600"/>
              <a:buFont typeface="Montserrat"/>
              <a:buChar char="●"/>
              <a:defRPr sz="1500">
                <a:solidFill>
                  <a:srgbClr val="273B75"/>
                </a:solidFill>
                <a:latin typeface="Montserrat"/>
                <a:ea typeface="Montserrat"/>
                <a:cs typeface="Montserrat"/>
                <a:sym typeface="Montserrat"/>
              </a:defRPr>
            </a:lvl1pPr>
            <a:lvl2pPr indent="-317500" lvl="1" marL="914400" algn="l">
              <a:lnSpc>
                <a:spcPct val="100000"/>
              </a:lnSpc>
              <a:spcBef>
                <a:spcPts val="300"/>
              </a:spcBef>
              <a:spcAft>
                <a:spcPts val="0"/>
              </a:spcAft>
              <a:buSzPts val="1400"/>
              <a:buChar char="○"/>
              <a:defRPr/>
            </a:lvl2pPr>
            <a:lvl3pPr indent="-304800" lvl="2" marL="1371600" algn="l">
              <a:lnSpc>
                <a:spcPct val="100000"/>
              </a:lnSpc>
              <a:spcBef>
                <a:spcPts val="200"/>
              </a:spcBef>
              <a:spcAft>
                <a:spcPts val="0"/>
              </a:spcAft>
              <a:buSzPts val="1200"/>
              <a:buChar char="■"/>
              <a:defRPr/>
            </a:lvl3pPr>
            <a:lvl4pPr indent="-292100" lvl="3" marL="1828800" algn="l">
              <a:lnSpc>
                <a:spcPct val="100000"/>
              </a:lnSpc>
              <a:spcBef>
                <a:spcPts val="200"/>
              </a:spcBef>
              <a:spcAft>
                <a:spcPts val="0"/>
              </a:spcAft>
              <a:buSzPts val="1000"/>
              <a:buChar char="●"/>
              <a:defRPr/>
            </a:lvl4pPr>
            <a:lvl5pPr indent="-292100" lvl="4" marL="2286000" algn="l">
              <a:lnSpc>
                <a:spcPct val="100000"/>
              </a:lnSpc>
              <a:spcBef>
                <a:spcPts val="200"/>
              </a:spcBef>
              <a:spcAft>
                <a:spcPts val="0"/>
              </a:spcAft>
              <a:buSzPts val="1000"/>
              <a:buChar char="○"/>
              <a:defRPr/>
            </a:lvl5pPr>
            <a:lvl6pPr indent="-292100" lvl="5" marL="2743200" algn="l">
              <a:lnSpc>
                <a:spcPct val="100000"/>
              </a:lnSpc>
              <a:spcBef>
                <a:spcPts val="200"/>
              </a:spcBef>
              <a:spcAft>
                <a:spcPts val="0"/>
              </a:spcAft>
              <a:buSzPts val="1000"/>
              <a:buChar char="■"/>
              <a:defRPr/>
            </a:lvl6pPr>
            <a:lvl7pPr indent="-292100" lvl="6" marL="3200400" algn="l">
              <a:lnSpc>
                <a:spcPct val="100000"/>
              </a:lnSpc>
              <a:spcBef>
                <a:spcPts val="200"/>
              </a:spcBef>
              <a:spcAft>
                <a:spcPts val="0"/>
              </a:spcAft>
              <a:buSzPts val="1000"/>
              <a:buChar char="●"/>
              <a:defRPr/>
            </a:lvl7pPr>
            <a:lvl8pPr indent="-292100" lvl="7" marL="3657600" algn="l">
              <a:lnSpc>
                <a:spcPct val="100000"/>
              </a:lnSpc>
              <a:spcBef>
                <a:spcPts val="200"/>
              </a:spcBef>
              <a:spcAft>
                <a:spcPts val="0"/>
              </a:spcAft>
              <a:buSzPts val="1000"/>
              <a:buChar char="○"/>
              <a:defRPr/>
            </a:lvl8pPr>
            <a:lvl9pPr indent="-292100" lvl="8" marL="4114800" algn="l">
              <a:lnSpc>
                <a:spcPct val="100000"/>
              </a:lnSpc>
              <a:spcBef>
                <a:spcPts val="200"/>
              </a:spcBef>
              <a:spcAft>
                <a:spcPts val="0"/>
              </a:spcAft>
              <a:buSzPts val="10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 name="Shape 121"/>
        <p:cNvGrpSpPr/>
        <p:nvPr/>
      </p:nvGrpSpPr>
      <p:grpSpPr>
        <a:xfrm>
          <a:off x="0" y="0"/>
          <a:ext cx="0" cy="0"/>
          <a:chOff x="0" y="0"/>
          <a:chExt cx="0" cy="0"/>
        </a:xfrm>
      </p:grpSpPr>
      <p:sp>
        <p:nvSpPr>
          <p:cNvPr id="122" name="Google Shape;122;g3d4f3afab29_0_7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3" name="Google Shape;123;g3d4f3afab29_0_7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4" name="Google Shape;124;g3d4f3afab29_0_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sp>
        <p:nvSpPr>
          <p:cNvPr id="126" name="Google Shape;126;g3d4f3afab29_0_7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Montserrat"/>
              <a:buNone/>
              <a:defRPr sz="3600">
                <a:latin typeface="Montserrat"/>
                <a:ea typeface="Montserrat"/>
                <a:cs typeface="Montserrat"/>
                <a:sym typeface="Montserrat"/>
              </a:defRPr>
            </a:lvl1pPr>
            <a:lvl2pPr lvl="1" algn="ctr">
              <a:spcBef>
                <a:spcPts val="0"/>
              </a:spcBef>
              <a:spcAft>
                <a:spcPts val="0"/>
              </a:spcAft>
              <a:buSzPts val="3600"/>
              <a:buFont typeface="Montserrat"/>
              <a:buNone/>
              <a:defRPr sz="3600">
                <a:latin typeface="Montserrat"/>
                <a:ea typeface="Montserrat"/>
                <a:cs typeface="Montserrat"/>
                <a:sym typeface="Montserrat"/>
              </a:defRPr>
            </a:lvl2pPr>
            <a:lvl3pPr lvl="2" algn="ctr">
              <a:spcBef>
                <a:spcPts val="0"/>
              </a:spcBef>
              <a:spcAft>
                <a:spcPts val="0"/>
              </a:spcAft>
              <a:buSzPts val="3600"/>
              <a:buFont typeface="Montserrat"/>
              <a:buNone/>
              <a:defRPr sz="3600">
                <a:latin typeface="Montserrat"/>
                <a:ea typeface="Montserrat"/>
                <a:cs typeface="Montserrat"/>
                <a:sym typeface="Montserrat"/>
              </a:defRPr>
            </a:lvl3pPr>
            <a:lvl4pPr lvl="3" algn="ctr">
              <a:spcBef>
                <a:spcPts val="0"/>
              </a:spcBef>
              <a:spcAft>
                <a:spcPts val="0"/>
              </a:spcAft>
              <a:buSzPts val="3600"/>
              <a:buFont typeface="Montserrat"/>
              <a:buNone/>
              <a:defRPr sz="3600">
                <a:latin typeface="Montserrat"/>
                <a:ea typeface="Montserrat"/>
                <a:cs typeface="Montserrat"/>
                <a:sym typeface="Montserrat"/>
              </a:defRPr>
            </a:lvl4pPr>
            <a:lvl5pPr lvl="4" algn="ctr">
              <a:spcBef>
                <a:spcPts val="0"/>
              </a:spcBef>
              <a:spcAft>
                <a:spcPts val="0"/>
              </a:spcAft>
              <a:buSzPts val="3600"/>
              <a:buFont typeface="Montserrat"/>
              <a:buNone/>
              <a:defRPr sz="3600">
                <a:latin typeface="Montserrat"/>
                <a:ea typeface="Montserrat"/>
                <a:cs typeface="Montserrat"/>
                <a:sym typeface="Montserrat"/>
              </a:defRPr>
            </a:lvl5pPr>
            <a:lvl6pPr lvl="5" algn="ctr">
              <a:spcBef>
                <a:spcPts val="0"/>
              </a:spcBef>
              <a:spcAft>
                <a:spcPts val="0"/>
              </a:spcAft>
              <a:buSzPts val="3600"/>
              <a:buFont typeface="Montserrat"/>
              <a:buNone/>
              <a:defRPr sz="3600">
                <a:latin typeface="Montserrat"/>
                <a:ea typeface="Montserrat"/>
                <a:cs typeface="Montserrat"/>
                <a:sym typeface="Montserrat"/>
              </a:defRPr>
            </a:lvl6pPr>
            <a:lvl7pPr lvl="6" algn="ctr">
              <a:spcBef>
                <a:spcPts val="0"/>
              </a:spcBef>
              <a:spcAft>
                <a:spcPts val="0"/>
              </a:spcAft>
              <a:buSzPts val="3600"/>
              <a:buFont typeface="Montserrat"/>
              <a:buNone/>
              <a:defRPr sz="3600">
                <a:latin typeface="Montserrat"/>
                <a:ea typeface="Montserrat"/>
                <a:cs typeface="Montserrat"/>
                <a:sym typeface="Montserrat"/>
              </a:defRPr>
            </a:lvl7pPr>
            <a:lvl8pPr lvl="7" algn="ctr">
              <a:spcBef>
                <a:spcPts val="0"/>
              </a:spcBef>
              <a:spcAft>
                <a:spcPts val="0"/>
              </a:spcAft>
              <a:buSzPts val="3600"/>
              <a:buFont typeface="Montserrat"/>
              <a:buNone/>
              <a:defRPr sz="3600">
                <a:latin typeface="Montserrat"/>
                <a:ea typeface="Montserrat"/>
                <a:cs typeface="Montserrat"/>
                <a:sym typeface="Montserrat"/>
              </a:defRPr>
            </a:lvl8pPr>
            <a:lvl9pPr lvl="8" algn="ctr">
              <a:spcBef>
                <a:spcPts val="0"/>
              </a:spcBef>
              <a:spcAft>
                <a:spcPts val="0"/>
              </a:spcAft>
              <a:buSzPts val="3600"/>
              <a:buFont typeface="Montserrat"/>
              <a:buNone/>
              <a:defRPr sz="3600">
                <a:latin typeface="Montserrat"/>
                <a:ea typeface="Montserrat"/>
                <a:cs typeface="Montserrat"/>
                <a:sym typeface="Montserrat"/>
              </a:defRPr>
            </a:lvl9pPr>
          </a:lstStyle>
          <a:p/>
        </p:txBody>
      </p:sp>
      <p:sp>
        <p:nvSpPr>
          <p:cNvPr id="127" name="Google Shape;127;g3d4f3afab29_0_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8" name="Shape 128"/>
        <p:cNvGrpSpPr/>
        <p:nvPr/>
      </p:nvGrpSpPr>
      <p:grpSpPr>
        <a:xfrm>
          <a:off x="0" y="0"/>
          <a:ext cx="0" cy="0"/>
          <a:chOff x="0" y="0"/>
          <a:chExt cx="0" cy="0"/>
        </a:xfrm>
      </p:grpSpPr>
      <p:sp>
        <p:nvSpPr>
          <p:cNvPr id="129" name="Google Shape;129;g3d4f3afab29_0_8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Montserrat"/>
              <a:buNone/>
              <a:defRPr>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p:txBody>
      </p:sp>
      <p:sp>
        <p:nvSpPr>
          <p:cNvPr id="130" name="Google Shape;130;g3d4f3afab29_0_8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31" name="Google Shape;131;g3d4f3afab29_0_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Montserrat"/>
                <a:ea typeface="Montserrat"/>
                <a:cs typeface="Montserrat"/>
                <a:sym typeface="Montserrat"/>
              </a:defRPr>
            </a:lvl1pPr>
            <a:lvl2pPr lvl="1">
              <a:buNone/>
              <a:defRPr>
                <a:latin typeface="Montserrat"/>
                <a:ea typeface="Montserrat"/>
                <a:cs typeface="Montserrat"/>
                <a:sym typeface="Montserrat"/>
              </a:defRPr>
            </a:lvl2pPr>
            <a:lvl3pPr lvl="2">
              <a:buNone/>
              <a:defRPr>
                <a:latin typeface="Montserrat"/>
                <a:ea typeface="Montserrat"/>
                <a:cs typeface="Montserrat"/>
                <a:sym typeface="Montserrat"/>
              </a:defRPr>
            </a:lvl3pPr>
            <a:lvl4pPr lvl="3">
              <a:buNone/>
              <a:defRPr>
                <a:latin typeface="Montserrat"/>
                <a:ea typeface="Montserrat"/>
                <a:cs typeface="Montserrat"/>
                <a:sym typeface="Montserrat"/>
              </a:defRPr>
            </a:lvl4pPr>
            <a:lvl5pPr lvl="4">
              <a:buNone/>
              <a:defRPr>
                <a:latin typeface="Montserrat"/>
                <a:ea typeface="Montserrat"/>
                <a:cs typeface="Montserrat"/>
                <a:sym typeface="Montserrat"/>
              </a:defRPr>
            </a:lvl5pPr>
            <a:lvl6pPr lvl="5">
              <a:buNone/>
              <a:defRPr>
                <a:latin typeface="Montserrat"/>
                <a:ea typeface="Montserrat"/>
                <a:cs typeface="Montserrat"/>
                <a:sym typeface="Montserrat"/>
              </a:defRPr>
            </a:lvl6pPr>
            <a:lvl7pPr lvl="6">
              <a:buNone/>
              <a:defRPr>
                <a:latin typeface="Montserrat"/>
                <a:ea typeface="Montserrat"/>
                <a:cs typeface="Montserrat"/>
                <a:sym typeface="Montserrat"/>
              </a:defRPr>
            </a:lvl7pPr>
            <a:lvl8pPr lvl="7">
              <a:buNone/>
              <a:defRPr>
                <a:latin typeface="Montserrat"/>
                <a:ea typeface="Montserrat"/>
                <a:cs typeface="Montserrat"/>
                <a:sym typeface="Montserrat"/>
              </a:defRPr>
            </a:lvl8pPr>
            <a:lvl9pPr lvl="8">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2" name="Shape 132"/>
        <p:cNvGrpSpPr/>
        <p:nvPr/>
      </p:nvGrpSpPr>
      <p:grpSpPr>
        <a:xfrm>
          <a:off x="0" y="0"/>
          <a:ext cx="0" cy="0"/>
          <a:chOff x="0" y="0"/>
          <a:chExt cx="0" cy="0"/>
        </a:xfrm>
      </p:grpSpPr>
      <p:sp>
        <p:nvSpPr>
          <p:cNvPr id="133" name="Google Shape;133;g3d4f3afab29_0_8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Montserrat"/>
              <a:buNone/>
              <a:defRPr>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p:txBody>
      </p:sp>
      <p:sp>
        <p:nvSpPr>
          <p:cNvPr id="134" name="Google Shape;134;g3d4f3afab29_0_8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5" name="Google Shape;135;g3d4f3afab29_0_8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6" name="Google Shape;136;g3d4f3afab29_0_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Montserrat"/>
                <a:ea typeface="Montserrat"/>
                <a:cs typeface="Montserrat"/>
                <a:sym typeface="Montserrat"/>
              </a:defRPr>
            </a:lvl1pPr>
            <a:lvl2pPr lvl="1">
              <a:buNone/>
              <a:defRPr>
                <a:latin typeface="Montserrat"/>
                <a:ea typeface="Montserrat"/>
                <a:cs typeface="Montserrat"/>
                <a:sym typeface="Montserrat"/>
              </a:defRPr>
            </a:lvl2pPr>
            <a:lvl3pPr lvl="2">
              <a:buNone/>
              <a:defRPr>
                <a:latin typeface="Montserrat"/>
                <a:ea typeface="Montserrat"/>
                <a:cs typeface="Montserrat"/>
                <a:sym typeface="Montserrat"/>
              </a:defRPr>
            </a:lvl3pPr>
            <a:lvl4pPr lvl="3">
              <a:buNone/>
              <a:defRPr>
                <a:latin typeface="Montserrat"/>
                <a:ea typeface="Montserrat"/>
                <a:cs typeface="Montserrat"/>
                <a:sym typeface="Montserrat"/>
              </a:defRPr>
            </a:lvl4pPr>
            <a:lvl5pPr lvl="4">
              <a:buNone/>
              <a:defRPr>
                <a:latin typeface="Montserrat"/>
                <a:ea typeface="Montserrat"/>
                <a:cs typeface="Montserrat"/>
                <a:sym typeface="Montserrat"/>
              </a:defRPr>
            </a:lvl5pPr>
            <a:lvl6pPr lvl="5">
              <a:buNone/>
              <a:defRPr>
                <a:latin typeface="Montserrat"/>
                <a:ea typeface="Montserrat"/>
                <a:cs typeface="Montserrat"/>
                <a:sym typeface="Montserrat"/>
              </a:defRPr>
            </a:lvl6pPr>
            <a:lvl7pPr lvl="6">
              <a:buNone/>
              <a:defRPr>
                <a:latin typeface="Montserrat"/>
                <a:ea typeface="Montserrat"/>
                <a:cs typeface="Montserrat"/>
                <a:sym typeface="Montserrat"/>
              </a:defRPr>
            </a:lvl7pPr>
            <a:lvl8pPr lvl="7">
              <a:buNone/>
              <a:defRPr>
                <a:latin typeface="Montserrat"/>
                <a:ea typeface="Montserrat"/>
                <a:cs typeface="Montserrat"/>
                <a:sym typeface="Montserrat"/>
              </a:defRPr>
            </a:lvl8pPr>
            <a:lvl9pPr lvl="8">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g3d4f3afab29_0_9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Montserrat"/>
              <a:buNone/>
              <a:defRPr>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p:txBody>
      </p:sp>
      <p:sp>
        <p:nvSpPr>
          <p:cNvPr id="139" name="Google Shape;139;g3d4f3afab29_0_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0" name="Shape 140"/>
        <p:cNvGrpSpPr/>
        <p:nvPr/>
      </p:nvGrpSpPr>
      <p:grpSpPr>
        <a:xfrm>
          <a:off x="0" y="0"/>
          <a:ext cx="0" cy="0"/>
          <a:chOff x="0" y="0"/>
          <a:chExt cx="0" cy="0"/>
        </a:xfrm>
      </p:grpSpPr>
      <p:sp>
        <p:nvSpPr>
          <p:cNvPr id="141" name="Google Shape;141;g3d4f3afab29_0_9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Font typeface="Montserrat"/>
              <a:buNone/>
              <a:defRPr sz="2400">
                <a:latin typeface="Montserrat"/>
                <a:ea typeface="Montserrat"/>
                <a:cs typeface="Montserrat"/>
                <a:sym typeface="Montserrat"/>
              </a:defRPr>
            </a:lvl1pPr>
            <a:lvl2pPr lvl="1">
              <a:spcBef>
                <a:spcPts val="0"/>
              </a:spcBef>
              <a:spcAft>
                <a:spcPts val="0"/>
              </a:spcAft>
              <a:buSzPts val="2400"/>
              <a:buFont typeface="Montserrat"/>
              <a:buNone/>
              <a:defRPr sz="2400">
                <a:latin typeface="Montserrat"/>
                <a:ea typeface="Montserrat"/>
                <a:cs typeface="Montserrat"/>
                <a:sym typeface="Montserrat"/>
              </a:defRPr>
            </a:lvl2pPr>
            <a:lvl3pPr lvl="2">
              <a:spcBef>
                <a:spcPts val="0"/>
              </a:spcBef>
              <a:spcAft>
                <a:spcPts val="0"/>
              </a:spcAft>
              <a:buSzPts val="2400"/>
              <a:buFont typeface="Montserrat"/>
              <a:buNone/>
              <a:defRPr sz="2400">
                <a:latin typeface="Montserrat"/>
                <a:ea typeface="Montserrat"/>
                <a:cs typeface="Montserrat"/>
                <a:sym typeface="Montserrat"/>
              </a:defRPr>
            </a:lvl3pPr>
            <a:lvl4pPr lvl="3">
              <a:spcBef>
                <a:spcPts val="0"/>
              </a:spcBef>
              <a:spcAft>
                <a:spcPts val="0"/>
              </a:spcAft>
              <a:buSzPts val="2400"/>
              <a:buFont typeface="Montserrat"/>
              <a:buNone/>
              <a:defRPr sz="2400">
                <a:latin typeface="Montserrat"/>
                <a:ea typeface="Montserrat"/>
                <a:cs typeface="Montserrat"/>
                <a:sym typeface="Montserrat"/>
              </a:defRPr>
            </a:lvl4pPr>
            <a:lvl5pPr lvl="4">
              <a:spcBef>
                <a:spcPts val="0"/>
              </a:spcBef>
              <a:spcAft>
                <a:spcPts val="0"/>
              </a:spcAft>
              <a:buSzPts val="2400"/>
              <a:buFont typeface="Montserrat"/>
              <a:buNone/>
              <a:defRPr sz="2400">
                <a:latin typeface="Montserrat"/>
                <a:ea typeface="Montserrat"/>
                <a:cs typeface="Montserrat"/>
                <a:sym typeface="Montserrat"/>
              </a:defRPr>
            </a:lvl5pPr>
            <a:lvl6pPr lvl="5">
              <a:spcBef>
                <a:spcPts val="0"/>
              </a:spcBef>
              <a:spcAft>
                <a:spcPts val="0"/>
              </a:spcAft>
              <a:buSzPts val="2400"/>
              <a:buFont typeface="Montserrat"/>
              <a:buNone/>
              <a:defRPr sz="2400">
                <a:latin typeface="Montserrat"/>
                <a:ea typeface="Montserrat"/>
                <a:cs typeface="Montserrat"/>
                <a:sym typeface="Montserrat"/>
              </a:defRPr>
            </a:lvl6pPr>
            <a:lvl7pPr lvl="6">
              <a:spcBef>
                <a:spcPts val="0"/>
              </a:spcBef>
              <a:spcAft>
                <a:spcPts val="0"/>
              </a:spcAft>
              <a:buSzPts val="2400"/>
              <a:buFont typeface="Montserrat"/>
              <a:buNone/>
              <a:defRPr sz="2400">
                <a:latin typeface="Montserrat"/>
                <a:ea typeface="Montserrat"/>
                <a:cs typeface="Montserrat"/>
                <a:sym typeface="Montserrat"/>
              </a:defRPr>
            </a:lvl7pPr>
            <a:lvl8pPr lvl="7">
              <a:spcBef>
                <a:spcPts val="0"/>
              </a:spcBef>
              <a:spcAft>
                <a:spcPts val="0"/>
              </a:spcAft>
              <a:buSzPts val="2400"/>
              <a:buFont typeface="Montserrat"/>
              <a:buNone/>
              <a:defRPr sz="2400">
                <a:latin typeface="Montserrat"/>
                <a:ea typeface="Montserrat"/>
                <a:cs typeface="Montserrat"/>
                <a:sym typeface="Montserrat"/>
              </a:defRPr>
            </a:lvl8pPr>
            <a:lvl9pPr lvl="8">
              <a:spcBef>
                <a:spcPts val="0"/>
              </a:spcBef>
              <a:spcAft>
                <a:spcPts val="0"/>
              </a:spcAft>
              <a:buSzPts val="2400"/>
              <a:buFont typeface="Montserrat"/>
              <a:buNone/>
              <a:defRPr sz="2400">
                <a:latin typeface="Montserrat"/>
                <a:ea typeface="Montserrat"/>
                <a:cs typeface="Montserrat"/>
                <a:sym typeface="Montserrat"/>
              </a:defRPr>
            </a:lvl9pPr>
          </a:lstStyle>
          <a:p/>
        </p:txBody>
      </p:sp>
      <p:sp>
        <p:nvSpPr>
          <p:cNvPr id="142" name="Google Shape;142;g3d4f3afab29_0_9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3" name="Google Shape;143;g3d4f3afab29_0_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4" name="Shape 144"/>
        <p:cNvGrpSpPr/>
        <p:nvPr/>
      </p:nvGrpSpPr>
      <p:grpSpPr>
        <a:xfrm>
          <a:off x="0" y="0"/>
          <a:ext cx="0" cy="0"/>
          <a:chOff x="0" y="0"/>
          <a:chExt cx="0" cy="0"/>
        </a:xfrm>
      </p:grpSpPr>
      <p:sp>
        <p:nvSpPr>
          <p:cNvPr id="145" name="Google Shape;145;g3d4f3afab29_0_9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6" name="Google Shape;146;g3d4f3afab29_0_9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7" name="Shape 147"/>
        <p:cNvGrpSpPr/>
        <p:nvPr/>
      </p:nvGrpSpPr>
      <p:grpSpPr>
        <a:xfrm>
          <a:off x="0" y="0"/>
          <a:ext cx="0" cy="0"/>
          <a:chOff x="0" y="0"/>
          <a:chExt cx="0" cy="0"/>
        </a:xfrm>
      </p:grpSpPr>
      <p:sp>
        <p:nvSpPr>
          <p:cNvPr id="148" name="Google Shape;148;g3d4f3afab29_0_10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3d4f3afab29_0_10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50" name="Google Shape;150;g3d4f3afab29_0_10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1" name="Google Shape;151;g3d4f3afab29_0_10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52" name="Google Shape;152;g3d4f3afab29_0_10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3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2" name="Google Shape;22;p38"/>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23" name="Google Shape;23;p38"/>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24" name="Google Shape;24;p3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5" name="Google Shape;25;p3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6" name="Google Shape;26;p3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3" name="Shape 153"/>
        <p:cNvGrpSpPr/>
        <p:nvPr/>
      </p:nvGrpSpPr>
      <p:grpSpPr>
        <a:xfrm>
          <a:off x="0" y="0"/>
          <a:ext cx="0" cy="0"/>
          <a:chOff x="0" y="0"/>
          <a:chExt cx="0" cy="0"/>
        </a:xfrm>
      </p:grpSpPr>
      <p:sp>
        <p:nvSpPr>
          <p:cNvPr id="154" name="Google Shape;154;g3d4f3afab29_0_10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55" name="Google Shape;155;g3d4f3afab29_0_10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6" name="Shape 156"/>
        <p:cNvGrpSpPr/>
        <p:nvPr/>
      </p:nvGrpSpPr>
      <p:grpSpPr>
        <a:xfrm>
          <a:off x="0" y="0"/>
          <a:ext cx="0" cy="0"/>
          <a:chOff x="0" y="0"/>
          <a:chExt cx="0" cy="0"/>
        </a:xfrm>
      </p:grpSpPr>
      <p:sp>
        <p:nvSpPr>
          <p:cNvPr id="157" name="Google Shape;157;g3d4f3afab29_0_1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8" name="Google Shape;158;g3d4f3afab29_0_11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159" name="Google Shape;159;g3d4f3afab29_0_1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 name="Shape 160"/>
        <p:cNvGrpSpPr/>
        <p:nvPr/>
      </p:nvGrpSpPr>
      <p:grpSpPr>
        <a:xfrm>
          <a:off x="0" y="0"/>
          <a:ext cx="0" cy="0"/>
          <a:chOff x="0" y="0"/>
          <a:chExt cx="0" cy="0"/>
        </a:xfrm>
      </p:grpSpPr>
      <p:sp>
        <p:nvSpPr>
          <p:cNvPr id="161" name="Google Shape;161;g3d4f3afab29_0_1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62" name="Shape 162"/>
        <p:cNvGrpSpPr/>
        <p:nvPr/>
      </p:nvGrpSpPr>
      <p:grpSpPr>
        <a:xfrm>
          <a:off x="0" y="0"/>
          <a:ext cx="0" cy="0"/>
          <a:chOff x="0" y="0"/>
          <a:chExt cx="0" cy="0"/>
        </a:xfrm>
      </p:grpSpPr>
      <p:pic>
        <p:nvPicPr>
          <p:cNvPr id="163" name="Google Shape;163;g3d4f3afab29_0_116"/>
          <p:cNvPicPr preferRelativeResize="0"/>
          <p:nvPr/>
        </p:nvPicPr>
        <p:blipFill rotWithShape="1">
          <a:blip r:embed="rId2">
            <a:alphaModFix/>
          </a:blip>
          <a:srcRect b="0" l="0" r="0" t="0"/>
          <a:stretch/>
        </p:blipFill>
        <p:spPr>
          <a:xfrm>
            <a:off x="0" y="0"/>
            <a:ext cx="9144003" cy="5162487"/>
          </a:xfrm>
          <a:prstGeom prst="rect">
            <a:avLst/>
          </a:prstGeom>
          <a:noFill/>
          <a:ln>
            <a:noFill/>
          </a:ln>
        </p:spPr>
      </p:pic>
      <p:sp>
        <p:nvSpPr>
          <p:cNvPr id="164" name="Google Shape;164;g3d4f3afab29_0_116"/>
          <p:cNvSpPr txBox="1"/>
          <p:nvPr>
            <p:ph type="title"/>
          </p:nvPr>
        </p:nvSpPr>
        <p:spPr>
          <a:xfrm>
            <a:off x="270029" y="208864"/>
            <a:ext cx="8605500" cy="303600"/>
          </a:xfrm>
          <a:prstGeom prst="rect">
            <a:avLst/>
          </a:prstGeom>
          <a:noFill/>
          <a:ln>
            <a:noFill/>
          </a:ln>
        </p:spPr>
        <p:txBody>
          <a:bodyPr anchorCtr="0" anchor="ctr" bIns="22850" lIns="45725" spcFirstLastPara="1" rIns="45725" wrap="square" tIns="22850">
            <a:normAutofit/>
          </a:bodyPr>
          <a:lstStyle>
            <a:lvl1pPr lvl="0" algn="l">
              <a:lnSpc>
                <a:spcPct val="100000"/>
              </a:lnSpc>
              <a:spcBef>
                <a:spcPts val="0"/>
              </a:spcBef>
              <a:spcAft>
                <a:spcPts val="0"/>
              </a:spcAft>
              <a:buSzPts val="2000"/>
              <a:buFont typeface="Montserrat"/>
              <a:buNone/>
              <a:defRPr sz="1600" u="none">
                <a:solidFill>
                  <a:srgbClr val="273B75"/>
                </a:solidFill>
                <a:latin typeface="Montserrat"/>
                <a:ea typeface="Montserrat"/>
                <a:cs typeface="Montserrat"/>
                <a:sym typeface="Montserrat"/>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65" name="Google Shape;165;g3d4f3afab29_0_116"/>
          <p:cNvSpPr txBox="1"/>
          <p:nvPr>
            <p:ph idx="1" type="body"/>
          </p:nvPr>
        </p:nvSpPr>
        <p:spPr>
          <a:xfrm>
            <a:off x="251519" y="585138"/>
            <a:ext cx="8623800" cy="2208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300"/>
              </a:spcBef>
              <a:spcAft>
                <a:spcPts val="0"/>
              </a:spcAft>
              <a:buClr>
                <a:srgbClr val="306D6E"/>
              </a:buClr>
              <a:buSzPts val="1200"/>
              <a:buFont typeface="Montserrat"/>
              <a:buChar char="●"/>
              <a:defRPr sz="1100">
                <a:solidFill>
                  <a:srgbClr val="306D6E"/>
                </a:solidFill>
                <a:latin typeface="Montserrat"/>
                <a:ea typeface="Montserrat"/>
                <a:cs typeface="Montserrat"/>
                <a:sym typeface="Montserrat"/>
              </a:defRPr>
            </a:lvl1pPr>
            <a:lvl2pPr indent="-317500" lvl="1" marL="914400" algn="l">
              <a:lnSpc>
                <a:spcPct val="100000"/>
              </a:lnSpc>
              <a:spcBef>
                <a:spcPts val="300"/>
              </a:spcBef>
              <a:spcAft>
                <a:spcPts val="0"/>
              </a:spcAft>
              <a:buSzPts val="1400"/>
              <a:buChar char="○"/>
              <a:defRPr/>
            </a:lvl2pPr>
            <a:lvl3pPr indent="-304800" lvl="2" marL="1371600" algn="l">
              <a:lnSpc>
                <a:spcPct val="100000"/>
              </a:lnSpc>
              <a:spcBef>
                <a:spcPts val="200"/>
              </a:spcBef>
              <a:spcAft>
                <a:spcPts val="0"/>
              </a:spcAft>
              <a:buSzPts val="1200"/>
              <a:buChar char="■"/>
              <a:defRPr/>
            </a:lvl3pPr>
            <a:lvl4pPr indent="-292100" lvl="3" marL="1828800" algn="l">
              <a:lnSpc>
                <a:spcPct val="100000"/>
              </a:lnSpc>
              <a:spcBef>
                <a:spcPts val="200"/>
              </a:spcBef>
              <a:spcAft>
                <a:spcPts val="0"/>
              </a:spcAft>
              <a:buSzPts val="1000"/>
              <a:buChar char="●"/>
              <a:defRPr/>
            </a:lvl4pPr>
            <a:lvl5pPr indent="-292100" lvl="4" marL="2286000" algn="l">
              <a:lnSpc>
                <a:spcPct val="100000"/>
              </a:lnSpc>
              <a:spcBef>
                <a:spcPts val="200"/>
              </a:spcBef>
              <a:spcAft>
                <a:spcPts val="0"/>
              </a:spcAft>
              <a:buSzPts val="1000"/>
              <a:buChar char="○"/>
              <a:defRPr/>
            </a:lvl5pPr>
            <a:lvl6pPr indent="-292100" lvl="5" marL="2743200" algn="l">
              <a:lnSpc>
                <a:spcPct val="100000"/>
              </a:lnSpc>
              <a:spcBef>
                <a:spcPts val="200"/>
              </a:spcBef>
              <a:spcAft>
                <a:spcPts val="0"/>
              </a:spcAft>
              <a:buSzPts val="1000"/>
              <a:buChar char="■"/>
              <a:defRPr/>
            </a:lvl6pPr>
            <a:lvl7pPr indent="-292100" lvl="6" marL="3200400" algn="l">
              <a:lnSpc>
                <a:spcPct val="100000"/>
              </a:lnSpc>
              <a:spcBef>
                <a:spcPts val="200"/>
              </a:spcBef>
              <a:spcAft>
                <a:spcPts val="0"/>
              </a:spcAft>
              <a:buSzPts val="1000"/>
              <a:buChar char="●"/>
              <a:defRPr/>
            </a:lvl7pPr>
            <a:lvl8pPr indent="-292100" lvl="7" marL="3657600" algn="l">
              <a:lnSpc>
                <a:spcPct val="100000"/>
              </a:lnSpc>
              <a:spcBef>
                <a:spcPts val="200"/>
              </a:spcBef>
              <a:spcAft>
                <a:spcPts val="0"/>
              </a:spcAft>
              <a:buSzPts val="1000"/>
              <a:buChar char="○"/>
              <a:defRPr/>
            </a:lvl8pPr>
            <a:lvl9pPr indent="-292100" lvl="8" marL="4114800" algn="l">
              <a:lnSpc>
                <a:spcPct val="100000"/>
              </a:lnSpc>
              <a:spcBef>
                <a:spcPts val="200"/>
              </a:spcBef>
              <a:spcAft>
                <a:spcPts val="0"/>
              </a:spcAft>
              <a:buSzPts val="1000"/>
              <a:buChar char="■"/>
              <a:defRPr/>
            </a:lvl9pPr>
          </a:lstStyle>
          <a:p/>
        </p:txBody>
      </p:sp>
      <p:sp>
        <p:nvSpPr>
          <p:cNvPr id="166" name="Google Shape;166;g3d4f3afab29_0_116"/>
          <p:cNvSpPr txBox="1"/>
          <p:nvPr>
            <p:ph idx="2" type="body"/>
          </p:nvPr>
        </p:nvSpPr>
        <p:spPr>
          <a:xfrm>
            <a:off x="197514" y="1005576"/>
            <a:ext cx="8770500" cy="3942600"/>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SzPts val="1600"/>
              <a:buFont typeface="Montserrat"/>
              <a:buChar char="●"/>
              <a:defRPr sz="1500">
                <a:solidFill>
                  <a:srgbClr val="273B75"/>
                </a:solidFill>
                <a:latin typeface="Montserrat"/>
                <a:ea typeface="Montserrat"/>
                <a:cs typeface="Montserrat"/>
                <a:sym typeface="Montserrat"/>
              </a:defRPr>
            </a:lvl1pPr>
            <a:lvl2pPr indent="-317500" lvl="1" marL="914400" algn="l">
              <a:lnSpc>
                <a:spcPct val="100000"/>
              </a:lnSpc>
              <a:spcBef>
                <a:spcPts val="300"/>
              </a:spcBef>
              <a:spcAft>
                <a:spcPts val="0"/>
              </a:spcAft>
              <a:buSzPts val="1400"/>
              <a:buChar char="○"/>
              <a:defRPr/>
            </a:lvl2pPr>
            <a:lvl3pPr indent="-304800" lvl="2" marL="1371600" algn="l">
              <a:lnSpc>
                <a:spcPct val="100000"/>
              </a:lnSpc>
              <a:spcBef>
                <a:spcPts val="200"/>
              </a:spcBef>
              <a:spcAft>
                <a:spcPts val="0"/>
              </a:spcAft>
              <a:buSzPts val="1200"/>
              <a:buChar char="■"/>
              <a:defRPr/>
            </a:lvl3pPr>
            <a:lvl4pPr indent="-292100" lvl="3" marL="1828800" algn="l">
              <a:lnSpc>
                <a:spcPct val="100000"/>
              </a:lnSpc>
              <a:spcBef>
                <a:spcPts val="200"/>
              </a:spcBef>
              <a:spcAft>
                <a:spcPts val="0"/>
              </a:spcAft>
              <a:buSzPts val="1000"/>
              <a:buChar char="●"/>
              <a:defRPr/>
            </a:lvl4pPr>
            <a:lvl5pPr indent="-292100" lvl="4" marL="2286000" algn="l">
              <a:lnSpc>
                <a:spcPct val="100000"/>
              </a:lnSpc>
              <a:spcBef>
                <a:spcPts val="200"/>
              </a:spcBef>
              <a:spcAft>
                <a:spcPts val="0"/>
              </a:spcAft>
              <a:buSzPts val="1000"/>
              <a:buChar char="○"/>
              <a:defRPr/>
            </a:lvl5pPr>
            <a:lvl6pPr indent="-292100" lvl="5" marL="2743200" algn="l">
              <a:lnSpc>
                <a:spcPct val="100000"/>
              </a:lnSpc>
              <a:spcBef>
                <a:spcPts val="200"/>
              </a:spcBef>
              <a:spcAft>
                <a:spcPts val="0"/>
              </a:spcAft>
              <a:buSzPts val="1000"/>
              <a:buChar char="■"/>
              <a:defRPr/>
            </a:lvl6pPr>
            <a:lvl7pPr indent="-292100" lvl="6" marL="3200400" algn="l">
              <a:lnSpc>
                <a:spcPct val="100000"/>
              </a:lnSpc>
              <a:spcBef>
                <a:spcPts val="200"/>
              </a:spcBef>
              <a:spcAft>
                <a:spcPts val="0"/>
              </a:spcAft>
              <a:buSzPts val="1000"/>
              <a:buChar char="●"/>
              <a:defRPr/>
            </a:lvl7pPr>
            <a:lvl8pPr indent="-292100" lvl="7" marL="3657600" algn="l">
              <a:lnSpc>
                <a:spcPct val="100000"/>
              </a:lnSpc>
              <a:spcBef>
                <a:spcPts val="200"/>
              </a:spcBef>
              <a:spcAft>
                <a:spcPts val="0"/>
              </a:spcAft>
              <a:buSzPts val="1000"/>
              <a:buChar char="○"/>
              <a:defRPr/>
            </a:lvl8pPr>
            <a:lvl9pPr indent="-292100" lvl="8" marL="4114800" algn="l">
              <a:lnSpc>
                <a:spcPct val="100000"/>
              </a:lnSpc>
              <a:spcBef>
                <a:spcPts val="200"/>
              </a:spcBef>
              <a:spcAft>
                <a:spcPts val="0"/>
              </a:spcAft>
              <a:buSzPts val="1000"/>
              <a:buChar char="■"/>
              <a:defRPr/>
            </a:lvl9pPr>
          </a:lstStyle>
          <a:p/>
        </p:txBody>
      </p:sp>
      <p:sp>
        <p:nvSpPr>
          <p:cNvPr id="167" name="Google Shape;167;g3d4f3afab29_0_1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306D6E"/>
                </a:solidFill>
                <a:latin typeface="Montserrat"/>
                <a:ea typeface="Montserrat"/>
                <a:cs typeface="Montserrat"/>
                <a:sym typeface="Montserrat"/>
              </a:defRPr>
            </a:lvl1pPr>
            <a:lvl2pPr lvl="1">
              <a:buNone/>
              <a:defRPr sz="1300">
                <a:solidFill>
                  <a:srgbClr val="306D6E"/>
                </a:solidFill>
                <a:latin typeface="Montserrat"/>
                <a:ea typeface="Montserrat"/>
                <a:cs typeface="Montserrat"/>
                <a:sym typeface="Montserrat"/>
              </a:defRPr>
            </a:lvl2pPr>
            <a:lvl3pPr lvl="2">
              <a:buNone/>
              <a:defRPr sz="1300">
                <a:solidFill>
                  <a:srgbClr val="306D6E"/>
                </a:solidFill>
                <a:latin typeface="Montserrat"/>
                <a:ea typeface="Montserrat"/>
                <a:cs typeface="Montserrat"/>
                <a:sym typeface="Montserrat"/>
              </a:defRPr>
            </a:lvl3pPr>
            <a:lvl4pPr lvl="3">
              <a:buNone/>
              <a:defRPr sz="1300">
                <a:solidFill>
                  <a:srgbClr val="306D6E"/>
                </a:solidFill>
                <a:latin typeface="Montserrat"/>
                <a:ea typeface="Montserrat"/>
                <a:cs typeface="Montserrat"/>
                <a:sym typeface="Montserrat"/>
              </a:defRPr>
            </a:lvl4pPr>
            <a:lvl5pPr lvl="4">
              <a:buNone/>
              <a:defRPr sz="1300">
                <a:solidFill>
                  <a:srgbClr val="306D6E"/>
                </a:solidFill>
                <a:latin typeface="Montserrat"/>
                <a:ea typeface="Montserrat"/>
                <a:cs typeface="Montserrat"/>
                <a:sym typeface="Montserrat"/>
              </a:defRPr>
            </a:lvl5pPr>
            <a:lvl6pPr lvl="5">
              <a:buNone/>
              <a:defRPr sz="1300">
                <a:solidFill>
                  <a:srgbClr val="306D6E"/>
                </a:solidFill>
                <a:latin typeface="Montserrat"/>
                <a:ea typeface="Montserrat"/>
                <a:cs typeface="Montserrat"/>
                <a:sym typeface="Montserrat"/>
              </a:defRPr>
            </a:lvl6pPr>
            <a:lvl7pPr lvl="6">
              <a:buNone/>
              <a:defRPr sz="1300">
                <a:solidFill>
                  <a:srgbClr val="306D6E"/>
                </a:solidFill>
                <a:latin typeface="Montserrat"/>
                <a:ea typeface="Montserrat"/>
                <a:cs typeface="Montserrat"/>
                <a:sym typeface="Montserrat"/>
              </a:defRPr>
            </a:lvl7pPr>
            <a:lvl8pPr lvl="7">
              <a:buNone/>
              <a:defRPr sz="1300">
                <a:solidFill>
                  <a:srgbClr val="306D6E"/>
                </a:solidFill>
                <a:latin typeface="Montserrat"/>
                <a:ea typeface="Montserrat"/>
                <a:cs typeface="Montserrat"/>
                <a:sym typeface="Montserrat"/>
              </a:defRPr>
            </a:lvl8pPr>
            <a:lvl9pPr lvl="8">
              <a:buNone/>
              <a:defRPr sz="1300">
                <a:solidFill>
                  <a:srgbClr val="306D6E"/>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3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9" name="Google Shape;29;p39"/>
          <p:cNvSpPr txBox="1"/>
          <p:nvPr>
            <p:ph idx="1" type="body"/>
          </p:nvPr>
        </p:nvSpPr>
        <p:spPr>
          <a:xfrm>
            <a:off x="228600" y="767556"/>
            <a:ext cx="2020200" cy="3201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30" name="Google Shape;30;p39"/>
          <p:cNvSpPr txBox="1"/>
          <p:nvPr>
            <p:ph idx="2" type="body"/>
          </p:nvPr>
        </p:nvSpPr>
        <p:spPr>
          <a:xfrm>
            <a:off x="228600" y="1087438"/>
            <a:ext cx="2020200" cy="19758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31" name="Google Shape;31;p39"/>
          <p:cNvSpPr txBox="1"/>
          <p:nvPr>
            <p:ph idx="3" type="body"/>
          </p:nvPr>
        </p:nvSpPr>
        <p:spPr>
          <a:xfrm>
            <a:off x="2322513" y="767556"/>
            <a:ext cx="2021100" cy="3201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32" name="Google Shape;32;p39"/>
          <p:cNvSpPr txBox="1"/>
          <p:nvPr>
            <p:ph idx="4" type="body"/>
          </p:nvPr>
        </p:nvSpPr>
        <p:spPr>
          <a:xfrm>
            <a:off x="2322513" y="1087438"/>
            <a:ext cx="2021100" cy="19758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33" name="Google Shape;33;p3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4" name="Google Shape;34;p3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5" name="Google Shape;35;p3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4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8" name="Google Shape;38;p4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9" name="Google Shape;39;p4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0" name="Google Shape;40;p4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41"/>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3" name="Google Shape;43;p41"/>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44" name="Google Shape;44;p41"/>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45" name="Google Shape;45;p4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6" name="Google Shape;46;p4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7" name="Google Shape;47;p4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42"/>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0" name="Google Shape;50;p42"/>
          <p:cNvSpPr/>
          <p:nvPr>
            <p:ph idx="2" type="pic"/>
          </p:nvPr>
        </p:nvSpPr>
        <p:spPr>
          <a:xfrm>
            <a:off x="896144" y="306388"/>
            <a:ext cx="2743200" cy="2057400"/>
          </a:xfrm>
          <a:prstGeom prst="rect">
            <a:avLst/>
          </a:prstGeom>
          <a:noFill/>
          <a:ln>
            <a:noFill/>
          </a:ln>
        </p:spPr>
      </p:sp>
      <p:sp>
        <p:nvSpPr>
          <p:cNvPr id="51" name="Google Shape;51;p42"/>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52" name="Google Shape;52;p4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3" name="Google Shape;53;p4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4" name="Google Shape;54;p4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5" name="Shape 55"/>
        <p:cNvGrpSpPr/>
        <p:nvPr/>
      </p:nvGrpSpPr>
      <p:grpSpPr>
        <a:xfrm>
          <a:off x="0" y="0"/>
          <a:ext cx="0" cy="0"/>
          <a:chOff x="0" y="0"/>
          <a:chExt cx="0" cy="0"/>
        </a:xfrm>
      </p:grpSpPr>
      <p:sp>
        <p:nvSpPr>
          <p:cNvPr id="56" name="Google Shape;56;p4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7" name="Google Shape;57;p43"/>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58" name="Google Shape;58;p4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4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0" name="Google Shape;60;p4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 name="Shape 61"/>
        <p:cNvGrpSpPr/>
        <p:nvPr/>
      </p:nvGrpSpPr>
      <p:grpSpPr>
        <a:xfrm>
          <a:off x="0" y="0"/>
          <a:ext cx="0" cy="0"/>
          <a:chOff x="0" y="0"/>
          <a:chExt cx="0" cy="0"/>
        </a:xfrm>
      </p:grpSpPr>
      <p:sp>
        <p:nvSpPr>
          <p:cNvPr id="62" name="Google Shape;62;p44"/>
          <p:cNvSpPr txBox="1"/>
          <p:nvPr>
            <p:ph type="title"/>
          </p:nvPr>
        </p:nvSpPr>
        <p:spPr>
          <a:xfrm rot="5400000">
            <a:off x="2366100" y="1085920"/>
            <a:ext cx="2925900"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3" name="Google Shape;63;p44"/>
          <p:cNvSpPr txBox="1"/>
          <p:nvPr>
            <p:ph idx="1" type="body"/>
          </p:nvPr>
        </p:nvSpPr>
        <p:spPr>
          <a:xfrm rot="5400000">
            <a:off x="270600" y="95318"/>
            <a:ext cx="2925900"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4" name="Google Shape;64;p4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4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6" name="Google Shape;66;p4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4.xml"/><Relationship Id="rId12" Type="http://schemas.openxmlformats.org/officeDocument/2006/relationships/slideLayout" Target="../slideLayouts/slideLayout21.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9" name="Google Shape;69;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42900" lvl="1" marL="9144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2pPr>
            <a:lvl3pPr indent="-342900" lvl="2" marL="13716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3pPr>
            <a:lvl4pPr indent="-342900" lvl="3" marL="18288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4pPr>
            <a:lvl5pPr indent="-342900" lvl="4" marL="22860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9pPr>
          </a:lstStyle>
          <a:p/>
        </p:txBody>
      </p:sp>
      <p:sp>
        <p:nvSpPr>
          <p:cNvPr id="70" name="Google Shape;7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7" name="Shape 117"/>
        <p:cNvGrpSpPr/>
        <p:nvPr/>
      </p:nvGrpSpPr>
      <p:grpSpPr>
        <a:xfrm>
          <a:off x="0" y="0"/>
          <a:ext cx="0" cy="0"/>
          <a:chOff x="0" y="0"/>
          <a:chExt cx="0" cy="0"/>
        </a:xfrm>
      </p:grpSpPr>
      <p:sp>
        <p:nvSpPr>
          <p:cNvPr id="118" name="Google Shape;118;g3d4f3afab29_0_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9" name="Google Shape;119;g3d4f3afab29_0_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42900" lvl="1" marL="9144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2pPr>
            <a:lvl3pPr indent="-342900" lvl="2" marL="13716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3pPr>
            <a:lvl4pPr indent="-342900" lvl="3" marL="18288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4pPr>
            <a:lvl5pPr indent="-342900" lvl="4" marL="22860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5pPr>
            <a:lvl6pPr indent="-342900" lvl="5" marL="2743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6pPr>
            <a:lvl7pPr indent="-342900" lvl="6" marL="32004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7pPr>
            <a:lvl8pPr indent="-342900" lvl="7" marL="36576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8pPr>
            <a:lvl9pPr indent="-342900" lvl="8" marL="41148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9pPr>
          </a:lstStyle>
          <a:p/>
        </p:txBody>
      </p:sp>
      <p:sp>
        <p:nvSpPr>
          <p:cNvPr id="120" name="Google Shape;120;g3d4f3afab29_0_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 Id="rId3"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44.png"/><Relationship Id="rId5" Type="http://schemas.openxmlformats.org/officeDocument/2006/relationships/image" Target="../media/image38.png"/><Relationship Id="rId6"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39.jpg"/><Relationship Id="rId5" Type="http://schemas.openxmlformats.org/officeDocument/2006/relationships/image" Target="../media/image35.png"/><Relationship Id="rId6"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mammoth-eu.github.io/mammoth-commons/" TargetMode="Externa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1.png"/><Relationship Id="rId13" Type="http://schemas.openxmlformats.org/officeDocument/2006/relationships/image" Target="../media/image2.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5.png"/><Relationship Id="rId1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24.png"/></Relationships>
</file>

<file path=ppt/slides/_rels/slide20.xml.rels><?xml version="1.0" encoding="UTF-8" standalone="yes"?><Relationships xmlns="http://schemas.openxmlformats.org/package/2006/relationships"><Relationship Id="rId20" Type="http://schemas.openxmlformats.org/officeDocument/2006/relationships/hyperlink" Target="https://arxiv.org/abs/2507.18348" TargetMode="External"/><Relationship Id="rId22" Type="http://schemas.openxmlformats.org/officeDocument/2006/relationships/hyperlink" Target="https://www.nature.com/articles/s41598-023-48113-5" TargetMode="External"/><Relationship Id="rId21" Type="http://schemas.openxmlformats.org/officeDocument/2006/relationships/hyperlink" Target="https://www.nature.com/articles/s42005-023-01218-9" TargetMode="External"/><Relationship Id="rId24" Type="http://schemas.openxmlformats.org/officeDocument/2006/relationships/hyperlink" Target="https://www.nature.com/articles/s41467-024-45013-8#Ack1" TargetMode="External"/><Relationship Id="rId23" Type="http://schemas.openxmlformats.org/officeDocument/2006/relationships/hyperlink" Target="https://journals.aps.org/prresearch/abstract/10.1103/PhysRevResearch.5.043287"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dl.acm.org/doi/abs/10.1145/3593013.3593979" TargetMode="External"/><Relationship Id="rId4" Type="http://schemas.openxmlformats.org/officeDocument/2006/relationships/hyperlink" Target="https://arxiv.org/abs/2405.19022" TargetMode="External"/><Relationship Id="rId9" Type="http://schemas.openxmlformats.org/officeDocument/2006/relationships/hyperlink" Target="https://link.springer.com/article/10.1007/s10618-023-00972-2" TargetMode="External"/><Relationship Id="rId26" Type="http://schemas.openxmlformats.org/officeDocument/2006/relationships/hyperlink" Target="https://arxiv.org/abs/2303.08157" TargetMode="External"/><Relationship Id="rId25" Type="http://schemas.openxmlformats.org/officeDocument/2006/relationships/hyperlink" Target="https://dl.acm.org/doi/10.1145/3715275.3732143" TargetMode="External"/><Relationship Id="rId28" Type="http://schemas.openxmlformats.org/officeDocument/2006/relationships/hyperlink" Target="https://arxiv.org/abs/2402.10756" TargetMode="External"/><Relationship Id="rId27" Type="http://schemas.openxmlformats.org/officeDocument/2006/relationships/hyperlink" Target="https://www.mdpi.com/2076-3417/14/11/4533" TargetMode="External"/><Relationship Id="rId5" Type="http://schemas.openxmlformats.org/officeDocument/2006/relationships/hyperlink" Target="https://arxiv.org/pdf/2407.16892" TargetMode="External"/><Relationship Id="rId6" Type="http://schemas.openxmlformats.org/officeDocument/2006/relationships/hyperlink" Target="https://arjunroyihrpa.github.io/FairBranch/IJCNN_FairBranch.pdf" TargetMode="External"/><Relationship Id="rId29" Type="http://schemas.openxmlformats.org/officeDocument/2006/relationships/hyperlink" Target="https://arxiv.org/abs/2311.00523" TargetMode="External"/><Relationship Id="rId7" Type="http://schemas.openxmlformats.org/officeDocument/2006/relationships/hyperlink" Target="https://dl.acm.org/doi/10.1145/3715275.3732125" TargetMode="External"/><Relationship Id="rId8" Type="http://schemas.openxmlformats.org/officeDocument/2006/relationships/hyperlink" Target="https://arxiv.org/abs/2509.08156" TargetMode="External"/><Relationship Id="rId31" Type="http://schemas.openxmlformats.org/officeDocument/2006/relationships/hyperlink" Target="https://dl.acm.org/doi/10.1145/3677052.3698673" TargetMode="External"/><Relationship Id="rId30" Type="http://schemas.openxmlformats.org/officeDocument/2006/relationships/hyperlink" Target="https://arxiv.org/pdf/2409.05215" TargetMode="External"/><Relationship Id="rId11" Type="http://schemas.openxmlformats.org/officeDocument/2006/relationships/hyperlink" Target="https://ieeexplore.ieee.org/document/10737139" TargetMode="External"/><Relationship Id="rId33" Type="http://schemas.openxmlformats.org/officeDocument/2006/relationships/hyperlink" Target="https://www.tandfonline.com/doi/full/10.1080/09523987.2023.2264990" TargetMode="External"/><Relationship Id="rId10" Type="http://schemas.openxmlformats.org/officeDocument/2006/relationships/hyperlink" Target="https://arxiv.org/abs/2307.10011" TargetMode="External"/><Relationship Id="rId32" Type="http://schemas.openxmlformats.org/officeDocument/2006/relationships/hyperlink" Target="https://arxiv.org/pdf/2407.03864" TargetMode="External"/><Relationship Id="rId13" Type="http://schemas.openxmlformats.org/officeDocument/2006/relationships/hyperlink" Target="https://www.sciencedirect.com/science/article/pii/S1566253524001003" TargetMode="External"/><Relationship Id="rId35" Type="http://schemas.openxmlformats.org/officeDocument/2006/relationships/hyperlink" Target="https://link.springer.com/article/10.1007/s10639-024-13169-x" TargetMode="External"/><Relationship Id="rId12" Type="http://schemas.openxmlformats.org/officeDocument/2006/relationships/hyperlink" Target="https://dl.acm.org/doi/10.1145/3652583.3658007" TargetMode="External"/><Relationship Id="rId34" Type="http://schemas.openxmlformats.org/officeDocument/2006/relationships/hyperlink" Target="https://onlinelibrary.wiley.com/doi/10.1002/tea.21961" TargetMode="External"/><Relationship Id="rId15" Type="http://schemas.openxmlformats.org/officeDocument/2006/relationships/hyperlink" Target="https://arxiv.org/pdf/2405.11320" TargetMode="External"/><Relationship Id="rId37" Type="http://schemas.openxmlformats.org/officeDocument/2006/relationships/hyperlink" Target="https://link.springer.com/article/10.1007/s00146-025-02653-8" TargetMode="External"/><Relationship Id="rId14" Type="http://schemas.openxmlformats.org/officeDocument/2006/relationships/hyperlink" Target="https://openaccess.thecvf.com/content/WACV2024W/FRCSyn/papers/Melzi_FRCSyn_Challenge_at_WACV_2024_Face_Recognition_Challenge_in_the_WACVW_2024_paper.pdf" TargetMode="External"/><Relationship Id="rId36" Type="http://schemas.openxmlformats.org/officeDocument/2006/relationships/hyperlink" Target="https://www.mdpi.com/2075-4698/14/12/259" TargetMode="External"/><Relationship Id="rId17" Type="http://schemas.openxmlformats.org/officeDocument/2006/relationships/hyperlink" Target="https://openaccess.thecvf.com/content/WACV2025W/SynRDinBAS/papers/Moussa_Face-swapping_based_Data_Augmentation_for_ID_Document_and_Selfie_Face_WACVW_2025_paper.pdf" TargetMode="External"/><Relationship Id="rId16" Type="http://schemas.openxmlformats.org/officeDocument/2006/relationships/hyperlink" Target="https://ieeexplore.ieee.org/document/10581864" TargetMode="External"/><Relationship Id="rId19" Type="http://schemas.openxmlformats.org/officeDocument/2006/relationships/hyperlink" Target="about:blank" TargetMode="External"/><Relationship Id="rId18" Type="http://schemas.openxmlformats.org/officeDocument/2006/relationships/hyperlink" Target="https://arxiv.org/pdf/2408.1143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8.jp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mammoth-eu.github.io/mammoth-commons/" TargetMode="External"/><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ai4europe.eu/ai-community/projects/mammoth" TargetMode="External"/><Relationship Id="rId4" Type="http://schemas.openxmlformats.org/officeDocument/2006/relationships/image" Target="../media/image28.pn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7.png"/><Relationship Id="rId5" Type="http://schemas.openxmlformats.org/officeDocument/2006/relationships/image" Target="../media/image30.png"/><Relationship Id="rId6" Type="http://schemas.openxmlformats.org/officeDocument/2006/relationships/hyperlink" Target="https://mammoth-ai.eu/results/project-recommenda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pic>
        <p:nvPicPr>
          <p:cNvPr id="172" name="Google Shape;172;p1"/>
          <p:cNvPicPr preferRelativeResize="0"/>
          <p:nvPr/>
        </p:nvPicPr>
        <p:blipFill rotWithShape="1">
          <a:blip r:embed="rId4">
            <a:alphaModFix/>
          </a:blip>
          <a:srcRect b="0" l="27810" r="50567" t="32423"/>
          <a:stretch/>
        </p:blipFill>
        <p:spPr>
          <a:xfrm>
            <a:off x="-216865" y="-165003"/>
            <a:ext cx="1229101" cy="5469056"/>
          </a:xfrm>
          <a:prstGeom prst="rect">
            <a:avLst/>
          </a:prstGeom>
          <a:noFill/>
          <a:ln>
            <a:noFill/>
          </a:ln>
        </p:spPr>
      </p:pic>
      <p:sp>
        <p:nvSpPr>
          <p:cNvPr id="173" name="Google Shape;173;p1"/>
          <p:cNvSpPr/>
          <p:nvPr/>
        </p:nvSpPr>
        <p:spPr>
          <a:xfrm>
            <a:off x="-6" y="-3597"/>
            <a:ext cx="1249200" cy="5150700"/>
          </a:xfrm>
          <a:prstGeom prst="rect">
            <a:avLst/>
          </a:prstGeom>
          <a:solidFill>
            <a:srgbClr val="205867"/>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74" name="Google Shape;174;p1"/>
          <p:cNvSpPr txBox="1"/>
          <p:nvPr/>
        </p:nvSpPr>
        <p:spPr>
          <a:xfrm>
            <a:off x="1012238" y="1163113"/>
            <a:ext cx="7577700" cy="3471900"/>
          </a:xfrm>
          <a:prstGeom prst="rect">
            <a:avLst/>
          </a:prstGeom>
          <a:noFill/>
          <a:ln>
            <a:noFill/>
          </a:ln>
        </p:spPr>
        <p:txBody>
          <a:bodyPr anchorCtr="0" anchor="t" bIns="0" lIns="0" spcFirstLastPara="1" rIns="0" wrap="square" tIns="0">
            <a:spAutoFit/>
          </a:bodyPr>
          <a:lstStyle/>
          <a:p>
            <a:pPr indent="0" lvl="0" marL="0" marR="0" rtl="0" algn="r">
              <a:lnSpc>
                <a:spcPct val="140625"/>
              </a:lnSpc>
              <a:spcBef>
                <a:spcPts val="0"/>
              </a:spcBef>
              <a:spcAft>
                <a:spcPts val="0"/>
              </a:spcAft>
              <a:buClr>
                <a:srgbClr val="000000"/>
              </a:buClr>
              <a:buSzPts val="1600"/>
              <a:buFont typeface="Arial"/>
              <a:buNone/>
            </a:pPr>
            <a:r>
              <a:rPr b="1" i="0" lang="en-US" sz="1100" u="none" cap="none" strike="noStrike">
                <a:solidFill>
                  <a:schemeClr val="dk2"/>
                </a:solidFill>
                <a:latin typeface="Montserrat"/>
                <a:ea typeface="Montserrat"/>
                <a:cs typeface="Montserrat"/>
                <a:sym typeface="Montserrat"/>
              </a:rPr>
              <a:t>Multi-attribute, Multimodal Bias Mitigation in AI Systems</a:t>
            </a:r>
            <a:br>
              <a:rPr b="0" i="0" lang="en-US" sz="1600" u="none" cap="none" strike="noStrike">
                <a:solidFill>
                  <a:schemeClr val="dk1"/>
                </a:solidFill>
                <a:latin typeface="Calibri"/>
                <a:ea typeface="Calibri"/>
                <a:cs typeface="Calibri"/>
                <a:sym typeface="Calibri"/>
              </a:rPr>
            </a:br>
            <a:r>
              <a:rPr b="0" i="0" lang="en-US" sz="900" u="none" cap="none" strike="noStrike">
                <a:solidFill>
                  <a:srgbClr val="1D1B10"/>
                </a:solidFill>
                <a:latin typeface="Montserrat Light"/>
                <a:ea typeface="Montserrat Light"/>
                <a:cs typeface="Montserrat Light"/>
                <a:sym typeface="Montserrat Light"/>
              </a:rPr>
              <a:t>HORIZON-RIA</a:t>
            </a:r>
            <a:br>
              <a:rPr b="0" i="0" lang="en-US" sz="900" u="none" cap="none" strike="noStrike">
                <a:solidFill>
                  <a:srgbClr val="1D1B10"/>
                </a:solidFill>
                <a:latin typeface="Montserrat Light"/>
                <a:ea typeface="Montserrat Light"/>
                <a:cs typeface="Montserrat Light"/>
                <a:sym typeface="Montserrat Light"/>
              </a:rPr>
            </a:br>
            <a:r>
              <a:rPr b="0" i="0" lang="en-US" sz="900" u="none" cap="none" strike="noStrike">
                <a:solidFill>
                  <a:srgbClr val="1D1B10"/>
                </a:solidFill>
                <a:latin typeface="Montserrat Light"/>
                <a:ea typeface="Montserrat Light"/>
                <a:cs typeface="Montserrat Light"/>
                <a:sym typeface="Montserrat Light"/>
              </a:rPr>
              <a:t>Project ID: 101070285</a:t>
            </a:r>
            <a:endParaRPr b="0" i="0" sz="900" u="none" cap="none" strike="noStrike">
              <a:solidFill>
                <a:srgbClr val="1D1B10"/>
              </a:solidFill>
              <a:latin typeface="Montserrat Light"/>
              <a:ea typeface="Montserrat Light"/>
              <a:cs typeface="Montserrat Light"/>
              <a:sym typeface="Montserrat Light"/>
            </a:endParaRPr>
          </a:p>
          <a:p>
            <a:pPr indent="0" lvl="0" marL="0" marR="0" rtl="0" algn="r">
              <a:lnSpc>
                <a:spcPct val="140625"/>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r">
              <a:lnSpc>
                <a:spcPct val="140625"/>
              </a:lnSpc>
              <a:spcBef>
                <a:spcPts val="0"/>
              </a:spcBef>
              <a:spcAft>
                <a:spcPts val="0"/>
              </a:spcAft>
              <a:buClr>
                <a:srgbClr val="000000"/>
              </a:buClr>
              <a:buSzPts val="1900"/>
              <a:buFont typeface="Arial"/>
              <a:buNone/>
            </a:pPr>
            <a:r>
              <a:rPr b="0" i="0" lang="en-US" sz="2200" u="none" cap="none" strike="noStrike">
                <a:solidFill>
                  <a:schemeClr val="dk1"/>
                </a:solidFill>
                <a:latin typeface="Montserrat SemiBold"/>
                <a:ea typeface="Montserrat SemiBold"/>
                <a:cs typeface="Montserrat SemiBold"/>
                <a:sym typeface="Montserrat SemiBold"/>
              </a:rPr>
              <a:t>MAMMOth </a:t>
            </a:r>
            <a:r>
              <a:rPr lang="en-US" sz="2200">
                <a:solidFill>
                  <a:schemeClr val="dk1"/>
                </a:solidFill>
                <a:latin typeface="Montserrat SemiBold"/>
                <a:ea typeface="Montserrat SemiBold"/>
                <a:cs typeface="Montserrat SemiBold"/>
                <a:sym typeface="Montserrat SemiBold"/>
              </a:rPr>
              <a:t>Highlights</a:t>
            </a:r>
            <a:endParaRPr b="0" i="0" sz="2200" u="none" cap="none" strike="noStrike">
              <a:solidFill>
                <a:schemeClr val="dk1"/>
              </a:solidFill>
              <a:latin typeface="Montserrat SemiBold"/>
              <a:ea typeface="Montserrat SemiBold"/>
              <a:cs typeface="Montserrat SemiBold"/>
              <a:sym typeface="Montserrat SemiBold"/>
            </a:endParaRPr>
          </a:p>
          <a:p>
            <a:pPr indent="0" lvl="0" marL="0" marR="0" rtl="0" algn="r">
              <a:lnSpc>
                <a:spcPct val="125000"/>
              </a:lnSpc>
              <a:spcBef>
                <a:spcPts val="0"/>
              </a:spcBef>
              <a:spcAft>
                <a:spcPts val="0"/>
              </a:spcAft>
              <a:buClr>
                <a:schemeClr val="dk1"/>
              </a:buClr>
              <a:buSzPts val="1600"/>
              <a:buFont typeface="Arial"/>
              <a:buNone/>
            </a:pPr>
            <a:r>
              <a:rPr b="0" i="0" lang="en-US" sz="1600" u="none" cap="none" strike="noStrike">
                <a:solidFill>
                  <a:srgbClr val="595959"/>
                </a:solidFill>
                <a:latin typeface="Montserrat SemiBold"/>
                <a:ea typeface="Montserrat SemiBold"/>
                <a:cs typeface="Montserrat SemiBold"/>
                <a:sym typeface="Montserrat SemiBold"/>
              </a:rPr>
              <a:t>Dr Symeon (Akis) Papadopoulos</a:t>
            </a:r>
            <a:endParaRPr b="0" i="0" sz="900" u="none" cap="none" strike="noStrike">
              <a:solidFill>
                <a:srgbClr val="595959"/>
              </a:solidFill>
              <a:latin typeface="Montserrat SemiBold"/>
              <a:ea typeface="Montserrat SemiBold"/>
              <a:cs typeface="Montserrat SemiBold"/>
              <a:sym typeface="Montserrat SemiBold"/>
            </a:endParaRPr>
          </a:p>
          <a:p>
            <a:pPr indent="0" lvl="0" marL="0" marR="0" rtl="0" algn="r">
              <a:lnSpc>
                <a:spcPct val="125000"/>
              </a:lnSpc>
              <a:spcBef>
                <a:spcPts val="0"/>
              </a:spcBef>
              <a:spcAft>
                <a:spcPts val="0"/>
              </a:spcAft>
              <a:buClr>
                <a:schemeClr val="dk1"/>
              </a:buClr>
              <a:buSzPts val="1400"/>
              <a:buFont typeface="Arial"/>
              <a:buNone/>
            </a:pPr>
            <a:r>
              <a:rPr b="1" i="0" lang="en-US" sz="1200" u="none" cap="none" strike="noStrike">
                <a:solidFill>
                  <a:srgbClr val="1D1B10"/>
                </a:solidFill>
                <a:latin typeface="Montserrat Light"/>
                <a:ea typeface="Montserrat Light"/>
                <a:cs typeface="Montserrat Light"/>
                <a:sym typeface="Montserrat Light"/>
              </a:rPr>
              <a:t>MAMMOth Coordinator, Principal Researcher @ CERTH/ITI</a:t>
            </a:r>
            <a:br>
              <a:rPr b="0" i="0" lang="en-US" sz="1400" u="none" cap="none" strike="noStrike">
                <a:solidFill>
                  <a:srgbClr val="1D1B10"/>
                </a:solidFill>
                <a:latin typeface="Montserrat Light"/>
                <a:ea typeface="Montserrat Light"/>
                <a:cs typeface="Montserrat Light"/>
                <a:sym typeface="Montserrat Light"/>
              </a:rPr>
            </a:br>
            <a:r>
              <a:rPr lang="en-US" sz="1600">
                <a:solidFill>
                  <a:srgbClr val="595959"/>
                </a:solidFill>
                <a:latin typeface="Montserrat SemiBold"/>
                <a:ea typeface="Montserrat SemiBold"/>
                <a:cs typeface="Montserrat SemiBold"/>
                <a:sym typeface="Montserrat SemiBold"/>
              </a:rPr>
              <a:t>Dr Alexia Zoumpoulaki</a:t>
            </a:r>
            <a:endParaRPr sz="900">
              <a:solidFill>
                <a:srgbClr val="595959"/>
              </a:solidFill>
              <a:latin typeface="Montserrat SemiBold"/>
              <a:ea typeface="Montserrat SemiBold"/>
              <a:cs typeface="Montserrat SemiBold"/>
              <a:sym typeface="Montserrat SemiBold"/>
            </a:endParaRPr>
          </a:p>
          <a:p>
            <a:pPr indent="0" lvl="0" marL="0" rtl="0" algn="r">
              <a:lnSpc>
                <a:spcPct val="125000"/>
              </a:lnSpc>
              <a:spcBef>
                <a:spcPts val="0"/>
              </a:spcBef>
              <a:spcAft>
                <a:spcPts val="0"/>
              </a:spcAft>
              <a:buClr>
                <a:schemeClr val="dk1"/>
              </a:buClr>
              <a:buSzPts val="1400"/>
              <a:buFont typeface="Arial"/>
              <a:buNone/>
            </a:pPr>
            <a:r>
              <a:rPr b="1" lang="en-US" sz="1200">
                <a:solidFill>
                  <a:srgbClr val="1D1B10"/>
                </a:solidFill>
                <a:latin typeface="Montserrat Light"/>
                <a:ea typeface="Montserrat Light"/>
                <a:cs typeface="Montserrat Light"/>
                <a:sym typeface="Montserrat Light"/>
              </a:rPr>
              <a:t>Applied AI Researcher @ Exus AI Labs</a:t>
            </a:r>
            <a:br>
              <a:rPr lang="en-US">
                <a:solidFill>
                  <a:srgbClr val="1D1B10"/>
                </a:solidFill>
                <a:latin typeface="Montserrat Light"/>
                <a:ea typeface="Montserrat Light"/>
                <a:cs typeface="Montserrat Light"/>
                <a:sym typeface="Montserrat Light"/>
              </a:rPr>
            </a:br>
            <a:r>
              <a:rPr lang="en-US" sz="1600">
                <a:solidFill>
                  <a:srgbClr val="595959"/>
                </a:solidFill>
                <a:latin typeface="Montserrat SemiBold"/>
                <a:ea typeface="Montserrat SemiBold"/>
                <a:cs typeface="Montserrat SemiBold"/>
                <a:sym typeface="Montserrat SemiBold"/>
              </a:rPr>
              <a:t>Dr Lara Younes</a:t>
            </a:r>
            <a:endParaRPr sz="900">
              <a:solidFill>
                <a:srgbClr val="595959"/>
              </a:solidFill>
              <a:latin typeface="Montserrat SemiBold"/>
              <a:ea typeface="Montserrat SemiBold"/>
              <a:cs typeface="Montserrat SemiBold"/>
              <a:sym typeface="Montserrat SemiBold"/>
            </a:endParaRPr>
          </a:p>
          <a:p>
            <a:pPr indent="0" lvl="0" marL="0" rtl="0" algn="r">
              <a:lnSpc>
                <a:spcPct val="125000"/>
              </a:lnSpc>
              <a:spcBef>
                <a:spcPts val="0"/>
              </a:spcBef>
              <a:spcAft>
                <a:spcPts val="0"/>
              </a:spcAft>
              <a:buClr>
                <a:schemeClr val="dk1"/>
              </a:buClr>
              <a:buSzPts val="1400"/>
              <a:buFont typeface="Arial"/>
              <a:buNone/>
            </a:pPr>
            <a:r>
              <a:rPr b="1" lang="en-US" sz="1200">
                <a:solidFill>
                  <a:srgbClr val="1D1B10"/>
                </a:solidFill>
                <a:latin typeface="Montserrat Light"/>
                <a:ea typeface="Montserrat Light"/>
                <a:cs typeface="Montserrat Light"/>
                <a:sym typeface="Montserrat Light"/>
              </a:rPr>
              <a:t>Staff Machine Learning Engineer @ IDnow</a:t>
            </a:r>
            <a:br>
              <a:rPr lang="en-US" sz="1200">
                <a:solidFill>
                  <a:srgbClr val="1D1B10"/>
                </a:solidFill>
                <a:latin typeface="Montserrat Light"/>
                <a:ea typeface="Montserrat Light"/>
                <a:cs typeface="Montserrat Light"/>
                <a:sym typeface="Montserrat Light"/>
              </a:rPr>
            </a:br>
            <a:endParaRPr sz="600">
              <a:solidFill>
                <a:srgbClr val="1D1B10"/>
              </a:solidFill>
              <a:latin typeface="Montserrat Light"/>
              <a:ea typeface="Montserrat Light"/>
              <a:cs typeface="Montserrat Light"/>
              <a:sym typeface="Montserrat Light"/>
            </a:endParaRPr>
          </a:p>
          <a:p>
            <a:pPr indent="0" lvl="0" marL="0" marR="0" rtl="0" algn="r">
              <a:lnSpc>
                <a:spcPct val="125000"/>
              </a:lnSpc>
              <a:spcBef>
                <a:spcPts val="0"/>
              </a:spcBef>
              <a:spcAft>
                <a:spcPts val="0"/>
              </a:spcAft>
              <a:buClr>
                <a:schemeClr val="dk1"/>
              </a:buClr>
              <a:buSzPts val="1400"/>
              <a:buFont typeface="Arial"/>
              <a:buNone/>
            </a:pPr>
            <a:r>
              <a:rPr b="1" lang="en-US">
                <a:solidFill>
                  <a:srgbClr val="306D6E"/>
                </a:solidFill>
                <a:latin typeface="Montserrat Light"/>
                <a:ea typeface="Montserrat Light"/>
                <a:cs typeface="Montserrat Light"/>
                <a:sym typeface="Montserrat Light"/>
              </a:rPr>
              <a:t>Future Ready - </a:t>
            </a:r>
            <a:r>
              <a:rPr b="1" lang="en-US">
                <a:solidFill>
                  <a:srgbClr val="595959"/>
                </a:solidFill>
                <a:latin typeface="Montserrat Light"/>
                <a:ea typeface="Montserrat Light"/>
                <a:cs typeface="Montserrat Light"/>
                <a:sym typeface="Montserrat Light"/>
              </a:rPr>
              <a:t>16 April</a:t>
            </a:r>
            <a:r>
              <a:rPr b="1" i="0" lang="en-US" sz="1400" u="none" cap="none" strike="noStrike">
                <a:solidFill>
                  <a:srgbClr val="595959"/>
                </a:solidFill>
                <a:latin typeface="Montserrat Light"/>
                <a:ea typeface="Montserrat Light"/>
                <a:cs typeface="Montserrat Light"/>
                <a:sym typeface="Montserrat Light"/>
              </a:rPr>
              <a:t> 202</a:t>
            </a:r>
            <a:r>
              <a:rPr b="1" lang="en-US">
                <a:solidFill>
                  <a:srgbClr val="595959"/>
                </a:solidFill>
                <a:latin typeface="Montserrat Light"/>
                <a:ea typeface="Montserrat Light"/>
                <a:cs typeface="Montserrat Light"/>
                <a:sym typeface="Montserrat Light"/>
              </a:rPr>
              <a:t>6</a:t>
            </a:r>
            <a:br>
              <a:rPr b="0" i="0" lang="en-US" sz="1600" u="none" cap="none" strike="noStrike">
                <a:solidFill>
                  <a:srgbClr val="306D6E"/>
                </a:solidFill>
                <a:latin typeface="Montserrat"/>
                <a:ea typeface="Montserrat"/>
                <a:cs typeface="Montserrat"/>
                <a:sym typeface="Montserrat"/>
              </a:rPr>
            </a:br>
            <a:endParaRPr b="0" i="0" sz="1400" u="none" cap="none" strike="noStrike">
              <a:solidFill>
                <a:srgbClr val="1D1B10"/>
              </a:solidFill>
              <a:latin typeface="Montserrat Light"/>
              <a:ea typeface="Montserrat Light"/>
              <a:cs typeface="Montserrat Light"/>
              <a:sym typeface="Montserrat Light"/>
            </a:endParaRPr>
          </a:p>
        </p:txBody>
      </p:sp>
      <p:sp>
        <p:nvSpPr>
          <p:cNvPr id="175" name="Google Shape;175;p1"/>
          <p:cNvSpPr/>
          <p:nvPr/>
        </p:nvSpPr>
        <p:spPr>
          <a:xfrm>
            <a:off x="610817" y="1349358"/>
            <a:ext cx="1442615" cy="342487"/>
          </a:xfrm>
          <a:custGeom>
            <a:rect b="b" l="l" r="r" t="t"/>
            <a:pathLst>
              <a:path extrusionOk="0" h="408940" w="1722525">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205867"/>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pic>
        <p:nvPicPr>
          <p:cNvPr descr="https://lh7-us.googleusercontent.com/PMLUYQNpl3GfMBz6HyO5ks7glwpI5ZI93JCwfafAqmAF705G_0MIk79fMpqSMkGEiel03c1WPSoIBzFHsi6ZofN4V0qChJZoErZ_y_QKqCVNf4wFdPSIQJGy7JTPHaeQO0aOes6qJMFj8S2eI_oNjg=s2048" id="176" name="Google Shape;176;p1"/>
          <p:cNvPicPr preferRelativeResize="0"/>
          <p:nvPr/>
        </p:nvPicPr>
        <p:blipFill rotWithShape="1">
          <a:blip r:embed="rId5">
            <a:alphaModFix/>
          </a:blip>
          <a:srcRect b="0" l="0" r="0" t="0"/>
          <a:stretch/>
        </p:blipFill>
        <p:spPr>
          <a:xfrm>
            <a:off x="6093350" y="4436250"/>
            <a:ext cx="2496438" cy="513850"/>
          </a:xfrm>
          <a:prstGeom prst="rect">
            <a:avLst/>
          </a:prstGeom>
          <a:noFill/>
          <a:ln>
            <a:noFill/>
          </a:ln>
          <a:effectLst>
            <a:outerShdw blurRad="190500" rotWithShape="0" algn="tl">
              <a:srgbClr val="000000">
                <a:alpha val="69019"/>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3d4f3afab29_0_303"/>
          <p:cNvSpPr/>
          <p:nvPr/>
        </p:nvSpPr>
        <p:spPr>
          <a:xfrm>
            <a:off x="321213" y="1373811"/>
            <a:ext cx="2638800" cy="250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97" name="Google Shape;297;g3d4f3afab29_0_303"/>
          <p:cNvSpPr txBox="1"/>
          <p:nvPr/>
        </p:nvSpPr>
        <p:spPr>
          <a:xfrm>
            <a:off x="542738" y="1558528"/>
            <a:ext cx="2195700" cy="2287500"/>
          </a:xfrm>
          <a:prstGeom prst="rect">
            <a:avLst/>
          </a:prstGeom>
          <a:noFill/>
          <a:ln>
            <a:noFill/>
          </a:ln>
        </p:spPr>
        <p:txBody>
          <a:bodyPr anchorCtr="0" anchor="ctr" bIns="0" lIns="114300" spcFirstLastPara="1" rIns="114300" wrap="square" tIns="0">
            <a:noAutofit/>
          </a:bodyPr>
          <a:lstStyle/>
          <a:p>
            <a:pPr indent="0" lvl="0" marL="0" marR="0" rtl="0" algn="ctr">
              <a:lnSpc>
                <a:spcPct val="90000"/>
              </a:lnSpc>
              <a:spcBef>
                <a:spcPts val="0"/>
              </a:spcBef>
              <a:spcAft>
                <a:spcPts val="0"/>
              </a:spcAft>
              <a:buNone/>
            </a:pPr>
            <a:r>
              <a:rPr b="0" i="0" lang="en-US" sz="1800" u="none" cap="none" strike="noStrike">
                <a:solidFill>
                  <a:schemeClr val="dk1"/>
                </a:solidFill>
                <a:latin typeface="Montserrat Light"/>
                <a:ea typeface="Montserrat Light"/>
                <a:cs typeface="Montserrat Light"/>
                <a:sym typeface="Montserrat Light"/>
              </a:rPr>
              <a:t>Algorithm-Based Decision Making in </a:t>
            </a:r>
            <a:r>
              <a:rPr b="1" i="0" lang="en-US" sz="1800" u="none" cap="none" strike="noStrike">
                <a:solidFill>
                  <a:schemeClr val="dk1"/>
                </a:solidFill>
                <a:latin typeface="Montserrat"/>
                <a:ea typeface="Montserrat"/>
                <a:cs typeface="Montserrat"/>
                <a:sym typeface="Montserrat"/>
              </a:rPr>
              <a:t>finance</a:t>
            </a:r>
            <a:r>
              <a:rPr b="0" i="0" lang="en-US" sz="1800" u="none" cap="none" strike="noStrike">
                <a:solidFill>
                  <a:schemeClr val="dk1"/>
                </a:solidFill>
                <a:latin typeface="Montserrat Light"/>
                <a:ea typeface="Montserrat Light"/>
                <a:cs typeface="Montserrat Light"/>
                <a:sym typeface="Montserrat Light"/>
              </a:rPr>
              <a:t>: User profiling/credit scoring/debt repayment</a:t>
            </a:r>
            <a:endParaRPr b="0" i="0" sz="700" u="none" cap="none" strike="noStrike">
              <a:solidFill>
                <a:srgbClr val="000000"/>
              </a:solidFill>
              <a:latin typeface="Arial"/>
              <a:ea typeface="Arial"/>
              <a:cs typeface="Arial"/>
              <a:sym typeface="Arial"/>
            </a:endParaRPr>
          </a:p>
        </p:txBody>
      </p:sp>
      <p:sp>
        <p:nvSpPr>
          <p:cNvPr id="298" name="Google Shape;298;g3d4f3afab29_0_303"/>
          <p:cNvSpPr txBox="1"/>
          <p:nvPr/>
        </p:nvSpPr>
        <p:spPr>
          <a:xfrm>
            <a:off x="1335425" y="1569499"/>
            <a:ext cx="637500" cy="675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Montserrat"/>
                <a:ea typeface="Montserrat"/>
                <a:cs typeface="Montserrat"/>
                <a:sym typeface="Montserrat"/>
              </a:rPr>
              <a:t>UC1</a:t>
            </a:r>
            <a:endParaRPr b="1" i="0" sz="1800" u="none" cap="none" strike="noStrike">
              <a:solidFill>
                <a:srgbClr val="000000"/>
              </a:solidFill>
              <a:latin typeface="Montserrat"/>
              <a:ea typeface="Montserrat"/>
              <a:cs typeface="Montserrat"/>
              <a:sym typeface="Montserrat"/>
            </a:endParaRPr>
          </a:p>
        </p:txBody>
      </p:sp>
      <p:sp>
        <p:nvSpPr>
          <p:cNvPr id="299" name="Google Shape;299;g3d4f3afab29_0_303"/>
          <p:cNvSpPr txBox="1"/>
          <p:nvPr/>
        </p:nvSpPr>
        <p:spPr>
          <a:xfrm>
            <a:off x="3410950" y="1862718"/>
            <a:ext cx="5164500" cy="1318500"/>
          </a:xfrm>
          <a:prstGeom prst="rect">
            <a:avLst/>
          </a:prstGeom>
          <a:noFill/>
          <a:ln>
            <a:noFill/>
          </a:ln>
        </p:spPr>
        <p:txBody>
          <a:bodyPr anchorCtr="0" anchor="t" bIns="22850" lIns="45700" spcFirstLastPara="1" rIns="45700" wrap="square" tIns="22850">
            <a:spAutoFit/>
          </a:bodyPr>
          <a:lstStyle/>
          <a:p>
            <a:pPr indent="0" lvl="0" marL="0" marR="0" rtl="0" algn="l">
              <a:lnSpc>
                <a:spcPct val="100000"/>
              </a:lnSpc>
              <a:spcBef>
                <a:spcPts val="0"/>
              </a:spcBef>
              <a:spcAft>
                <a:spcPts val="0"/>
              </a:spcAft>
              <a:buNone/>
            </a:pPr>
            <a:r>
              <a:rPr b="0" i="0" lang="en-US" sz="1600" u="none" cap="none" strike="noStrike">
                <a:solidFill>
                  <a:srgbClr val="595959"/>
                </a:solidFill>
                <a:latin typeface="Montserrat"/>
                <a:ea typeface="Montserrat"/>
                <a:cs typeface="Montserrat"/>
                <a:sym typeface="Montserrat"/>
              </a:rPr>
              <a:t>Identify attributes contributing to AI bias in credit scoring and debt repayment.</a:t>
            </a:r>
            <a:endParaRPr b="0" i="0" sz="1600" u="none" cap="none" strike="noStrike">
              <a:solidFill>
                <a:srgbClr val="595959"/>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600">
              <a:solidFill>
                <a:srgbClr val="595959"/>
              </a:solidFill>
              <a:latin typeface="Montserrat"/>
              <a:ea typeface="Montserrat"/>
              <a:cs typeface="Montserrat"/>
              <a:sym typeface="Montserrat"/>
            </a:endParaRPr>
          </a:p>
          <a:p>
            <a:pPr indent="0" lvl="0" marL="0" marR="0" rtl="0" algn="l">
              <a:lnSpc>
                <a:spcPct val="100000"/>
              </a:lnSpc>
              <a:spcBef>
                <a:spcPts val="320"/>
              </a:spcBef>
              <a:spcAft>
                <a:spcPts val="0"/>
              </a:spcAft>
              <a:buNone/>
            </a:pPr>
            <a:r>
              <a:rPr b="0" i="0" lang="en-US" sz="1600" u="none" cap="none" strike="noStrike">
                <a:solidFill>
                  <a:srgbClr val="595959"/>
                </a:solidFill>
                <a:latin typeface="Montserrat"/>
                <a:ea typeface="Montserrat"/>
                <a:cs typeface="Montserrat"/>
                <a:sym typeface="Montserrat"/>
              </a:rPr>
              <a:t>Develop and test an algorithmic decision-making system that reduces bias in financial services</a:t>
            </a:r>
            <a:endParaRPr b="0" i="0" sz="1600" u="none" cap="none" strike="noStrike">
              <a:solidFill>
                <a:srgbClr val="595959"/>
              </a:solidFill>
              <a:latin typeface="Montserrat"/>
              <a:ea typeface="Montserrat"/>
              <a:cs typeface="Montserrat"/>
              <a:sym typeface="Montserrat"/>
            </a:endParaRPr>
          </a:p>
        </p:txBody>
      </p:sp>
      <p:pic>
        <p:nvPicPr>
          <p:cNvPr descr="EXUS" id="300" name="Google Shape;300;g3d4f3afab29_0_303"/>
          <p:cNvPicPr preferRelativeResize="0"/>
          <p:nvPr/>
        </p:nvPicPr>
        <p:blipFill rotWithShape="1">
          <a:blip r:embed="rId3">
            <a:alphaModFix/>
          </a:blip>
          <a:srcRect b="29487" l="0" r="0" t="26808"/>
          <a:stretch/>
        </p:blipFill>
        <p:spPr>
          <a:xfrm>
            <a:off x="1200515" y="840264"/>
            <a:ext cx="929407" cy="4061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d4f3afab29_0_122"/>
          <p:cNvSpPr txBox="1"/>
          <p:nvPr>
            <p:ph type="title"/>
          </p:nvPr>
        </p:nvSpPr>
        <p:spPr>
          <a:xfrm>
            <a:off x="270029" y="208864"/>
            <a:ext cx="8605500" cy="3036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US" sz="2400"/>
              <a:t>EFS - EXUS </a:t>
            </a:r>
            <a:endParaRPr b="1" sz="2400"/>
          </a:p>
        </p:txBody>
      </p:sp>
      <p:sp>
        <p:nvSpPr>
          <p:cNvPr id="306" name="Google Shape;306;g3d4f3afab29_0_122"/>
          <p:cNvSpPr txBox="1"/>
          <p:nvPr>
            <p:ph idx="1" type="body"/>
          </p:nvPr>
        </p:nvSpPr>
        <p:spPr>
          <a:xfrm>
            <a:off x="251519" y="585138"/>
            <a:ext cx="8623800" cy="220800"/>
          </a:xfrm>
          <a:prstGeom prst="rect">
            <a:avLst/>
          </a:prstGeom>
        </p:spPr>
        <p:txBody>
          <a:bodyPr anchorCtr="0" anchor="t" bIns="34275" lIns="68575" spcFirstLastPara="1" rIns="68575" wrap="square" tIns="34275">
            <a:normAutofit lnSpcReduction="10000"/>
          </a:bodyPr>
          <a:lstStyle/>
          <a:p>
            <a:pPr indent="0" lvl="0" marL="0" rtl="0" algn="l">
              <a:spcBef>
                <a:spcPts val="300"/>
              </a:spcBef>
              <a:spcAft>
                <a:spcPts val="0"/>
              </a:spcAft>
              <a:buNone/>
            </a:pPr>
            <a:r>
              <a:rPr lang="en-US"/>
              <a:t>Context of the UC1</a:t>
            </a:r>
            <a:endParaRPr/>
          </a:p>
        </p:txBody>
      </p:sp>
      <p:sp>
        <p:nvSpPr>
          <p:cNvPr id="307" name="Google Shape;307;g3d4f3afab29_0_122"/>
          <p:cNvSpPr txBox="1"/>
          <p:nvPr>
            <p:ph idx="2" type="body"/>
          </p:nvPr>
        </p:nvSpPr>
        <p:spPr>
          <a:xfrm>
            <a:off x="5050275" y="1005575"/>
            <a:ext cx="3917700" cy="4176000"/>
          </a:xfrm>
          <a:prstGeom prst="rect">
            <a:avLst/>
          </a:prstGeom>
        </p:spPr>
        <p:txBody>
          <a:bodyPr anchorCtr="0" anchor="t" bIns="34275" lIns="68575" spcFirstLastPara="1" rIns="68575" wrap="square" tIns="34275">
            <a:noAutofit/>
          </a:bodyPr>
          <a:lstStyle/>
          <a:p>
            <a:pPr indent="0" lvl="0" marL="0" rtl="0" algn="just">
              <a:lnSpc>
                <a:spcPct val="110000"/>
              </a:lnSpc>
              <a:spcBef>
                <a:spcPts val="0"/>
              </a:spcBef>
              <a:spcAft>
                <a:spcPts val="0"/>
              </a:spcAft>
              <a:buNone/>
            </a:pPr>
            <a:r>
              <a:rPr b="1" lang="en-US" sz="1800">
                <a:solidFill>
                  <a:schemeClr val="dk1"/>
                </a:solidFill>
              </a:rPr>
              <a:t>EFS AI tasks</a:t>
            </a:r>
            <a:endParaRPr b="1" sz="1400">
              <a:solidFill>
                <a:schemeClr val="dk1"/>
              </a:solidFill>
              <a:latin typeface="Calibri"/>
              <a:ea typeface="Calibri"/>
              <a:cs typeface="Calibri"/>
              <a:sym typeface="Calibri"/>
            </a:endParaRPr>
          </a:p>
          <a:p>
            <a:pPr indent="-336550" lvl="0" marL="457200" marR="0" rtl="0" algn="l">
              <a:lnSpc>
                <a:spcPct val="115000"/>
              </a:lnSpc>
              <a:spcBef>
                <a:spcPts val="300"/>
              </a:spcBef>
              <a:spcAft>
                <a:spcPts val="0"/>
              </a:spcAft>
              <a:buClr>
                <a:schemeClr val="dk1"/>
              </a:buClr>
              <a:buSzPts val="1700"/>
              <a:buFont typeface="Montserrat"/>
              <a:buAutoNum type="arabicPeriod"/>
            </a:pPr>
            <a:r>
              <a:rPr lang="en-US" sz="1700">
                <a:solidFill>
                  <a:schemeClr val="dk1"/>
                </a:solidFill>
              </a:rPr>
              <a:t>Customer Segmentation Problem </a:t>
            </a:r>
            <a:endParaRPr sz="1700">
              <a:solidFill>
                <a:schemeClr val="dk1"/>
              </a:solidFill>
            </a:endParaRPr>
          </a:p>
          <a:p>
            <a:pPr indent="-336550" lvl="0" marL="457200" marR="0" rtl="0" algn="l">
              <a:lnSpc>
                <a:spcPct val="115000"/>
              </a:lnSpc>
              <a:spcBef>
                <a:spcPts val="0"/>
              </a:spcBef>
              <a:spcAft>
                <a:spcPts val="0"/>
              </a:spcAft>
              <a:buClr>
                <a:schemeClr val="dk1"/>
              </a:buClr>
              <a:buSzPts val="1700"/>
              <a:buFont typeface="Montserrat"/>
              <a:buAutoNum type="arabicPeriod"/>
            </a:pPr>
            <a:r>
              <a:rPr lang="en-US" sz="1700">
                <a:solidFill>
                  <a:schemeClr val="dk1"/>
                </a:solidFill>
              </a:rPr>
              <a:t>Defaulter Prediction Problem </a:t>
            </a:r>
            <a:endParaRPr sz="1700">
              <a:solidFill>
                <a:schemeClr val="dk1"/>
              </a:solidFill>
            </a:endParaRPr>
          </a:p>
          <a:p>
            <a:pPr indent="-336550" lvl="0" marL="457200" marR="0" rtl="0" algn="l">
              <a:lnSpc>
                <a:spcPct val="115000"/>
              </a:lnSpc>
              <a:spcBef>
                <a:spcPts val="0"/>
              </a:spcBef>
              <a:spcAft>
                <a:spcPts val="0"/>
              </a:spcAft>
              <a:buClr>
                <a:schemeClr val="dk1"/>
              </a:buClr>
              <a:buSzPts val="1700"/>
              <a:buFont typeface="Montserrat"/>
              <a:buAutoNum type="arabicPeriod"/>
            </a:pPr>
            <a:r>
              <a:rPr lang="en-US" sz="1700">
                <a:solidFill>
                  <a:schemeClr val="dk1"/>
                </a:solidFill>
              </a:rPr>
              <a:t>Lazy-payer or self-cured identification problem</a:t>
            </a:r>
            <a:endParaRPr sz="1700">
              <a:solidFill>
                <a:schemeClr val="dk1"/>
              </a:solidFill>
            </a:endParaRPr>
          </a:p>
          <a:p>
            <a:pPr indent="-336550" lvl="0" marL="457200" marR="0" rtl="0" algn="l">
              <a:lnSpc>
                <a:spcPct val="115000"/>
              </a:lnSpc>
              <a:spcBef>
                <a:spcPts val="0"/>
              </a:spcBef>
              <a:spcAft>
                <a:spcPts val="0"/>
              </a:spcAft>
              <a:buClr>
                <a:schemeClr val="dk1"/>
              </a:buClr>
              <a:buSzPts val="1700"/>
              <a:buFont typeface="Montserrat"/>
              <a:buAutoNum type="arabicPeriod"/>
            </a:pPr>
            <a:r>
              <a:rPr lang="en-US" sz="1700">
                <a:solidFill>
                  <a:schemeClr val="dk1"/>
                </a:solidFill>
              </a:rPr>
              <a:t>Promise to Pay Prediction Problem</a:t>
            </a:r>
            <a:endParaRPr sz="1700">
              <a:solidFill>
                <a:schemeClr val="dk1"/>
              </a:solidFill>
            </a:endParaRPr>
          </a:p>
          <a:p>
            <a:pPr indent="-336550" lvl="0" marL="457200" marR="0" rtl="0" algn="l">
              <a:lnSpc>
                <a:spcPct val="115000"/>
              </a:lnSpc>
              <a:spcBef>
                <a:spcPts val="0"/>
              </a:spcBef>
              <a:spcAft>
                <a:spcPts val="0"/>
              </a:spcAft>
              <a:buClr>
                <a:schemeClr val="dk1"/>
              </a:buClr>
              <a:buSzPts val="1700"/>
              <a:buFont typeface="Montserrat"/>
              <a:buAutoNum type="arabicPeriod"/>
            </a:pPr>
            <a:r>
              <a:rPr lang="en-US" sz="1700">
                <a:solidFill>
                  <a:schemeClr val="dk1"/>
                </a:solidFill>
              </a:rPr>
              <a:t>High Risk Identification Clients</a:t>
            </a:r>
            <a:endParaRPr sz="1300">
              <a:solidFill>
                <a:schemeClr val="dk1"/>
              </a:solidFill>
            </a:endParaRPr>
          </a:p>
        </p:txBody>
      </p:sp>
      <p:pic>
        <p:nvPicPr>
          <p:cNvPr id="308" name="Google Shape;308;g3d4f3afab29_0_122"/>
          <p:cNvPicPr preferRelativeResize="0"/>
          <p:nvPr/>
        </p:nvPicPr>
        <p:blipFill>
          <a:blip r:embed="rId3">
            <a:alphaModFix/>
          </a:blip>
          <a:stretch>
            <a:fillRect/>
          </a:stretch>
        </p:blipFill>
        <p:spPr>
          <a:xfrm>
            <a:off x="152400" y="1222488"/>
            <a:ext cx="4745476" cy="2889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d4f3afab29_0_65"/>
          <p:cNvSpPr txBox="1"/>
          <p:nvPr>
            <p:ph type="title"/>
          </p:nvPr>
        </p:nvSpPr>
        <p:spPr>
          <a:xfrm>
            <a:off x="270029" y="208864"/>
            <a:ext cx="8605500" cy="303600"/>
          </a:xfrm>
          <a:prstGeom prst="rect">
            <a:avLst/>
          </a:prstGeom>
        </p:spPr>
        <p:txBody>
          <a:bodyPr anchorCtr="0" anchor="ctr" bIns="22850" lIns="45725" spcFirstLastPara="1" rIns="45725" wrap="square" tIns="22850">
            <a:noAutofit/>
          </a:bodyPr>
          <a:lstStyle/>
          <a:p>
            <a:pPr indent="0" lvl="0" marL="0" rtl="0" algn="l">
              <a:spcBef>
                <a:spcPts val="0"/>
              </a:spcBef>
              <a:spcAft>
                <a:spcPts val="0"/>
              </a:spcAft>
              <a:buNone/>
            </a:pPr>
            <a:r>
              <a:rPr b="1" lang="en-US" sz="2400"/>
              <a:t>UC1 - Key takeaways</a:t>
            </a:r>
            <a:endParaRPr b="1" sz="2400"/>
          </a:p>
        </p:txBody>
      </p:sp>
      <p:sp>
        <p:nvSpPr>
          <p:cNvPr id="314" name="Google Shape;314;g3d4f3afab29_0_65"/>
          <p:cNvSpPr txBox="1"/>
          <p:nvPr>
            <p:ph idx="2" type="body"/>
          </p:nvPr>
        </p:nvSpPr>
        <p:spPr>
          <a:xfrm>
            <a:off x="318550" y="933025"/>
            <a:ext cx="7756200" cy="3775500"/>
          </a:xfrm>
          <a:prstGeom prst="rect">
            <a:avLst/>
          </a:prstGeom>
        </p:spPr>
        <p:txBody>
          <a:bodyPr anchorCtr="0" anchor="t" bIns="22850" lIns="45725" spcFirstLastPara="1" rIns="45725" wrap="square" tIns="22850">
            <a:noAutofit/>
          </a:bodyPr>
          <a:lstStyle/>
          <a:p>
            <a:pPr indent="0" lvl="0" marL="0" rtl="0" algn="l">
              <a:lnSpc>
                <a:spcPct val="115000"/>
              </a:lnSpc>
              <a:spcBef>
                <a:spcPts val="0"/>
              </a:spcBef>
              <a:spcAft>
                <a:spcPts val="0"/>
              </a:spcAft>
              <a:buNone/>
            </a:pPr>
            <a:r>
              <a:rPr lang="en-US" sz="1400">
                <a:solidFill>
                  <a:schemeClr val="dk1"/>
                </a:solidFill>
              </a:rPr>
              <a:t>The results serve as a baseline for fairness-aware debt collection strategies.</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marR="0" rtl="0" algn="l">
              <a:lnSpc>
                <a:spcPct val="115000"/>
              </a:lnSpc>
              <a:spcBef>
                <a:spcPts val="0"/>
              </a:spcBef>
              <a:spcAft>
                <a:spcPts val="0"/>
              </a:spcAft>
              <a:buNone/>
            </a:pPr>
            <a:r>
              <a:rPr b="1" lang="en-US" sz="1400">
                <a:solidFill>
                  <a:schemeClr val="dk1"/>
                </a:solidFill>
              </a:rPr>
              <a:t>Bias Was Detected in Both Model and Data:</a:t>
            </a:r>
            <a:endParaRPr b="1"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US" sz="1400">
                <a:solidFill>
                  <a:schemeClr val="dk1"/>
                </a:solidFill>
              </a:rPr>
              <a:t>Female borrowers, especially younger women, were underrepresented and misclassified more often as high-risk.</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US" sz="1400">
                <a:solidFill>
                  <a:schemeClr val="dk1"/>
                </a:solidFill>
              </a:rPr>
              <a:t>Disparities were confirmed across key fairness metrics (MCC, Kappa, ΔFPR, ΔFNR).</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US" sz="1400">
                <a:solidFill>
                  <a:schemeClr val="dk1"/>
                </a:solidFill>
              </a:rPr>
              <a:t>Dataset imbalance and model behavior both contributed to unfair outcomes.</a:t>
            </a:r>
            <a:endParaRPr sz="1400">
              <a:solidFill>
                <a:schemeClr val="dk1"/>
              </a:solidFill>
            </a:endParaRPr>
          </a:p>
          <a:p>
            <a:pPr indent="0" lvl="0" marL="0" marR="0" rtl="0" algn="l">
              <a:lnSpc>
                <a:spcPct val="115000"/>
              </a:lnSpc>
              <a:spcBef>
                <a:spcPts val="0"/>
              </a:spcBef>
              <a:spcAft>
                <a:spcPts val="0"/>
              </a:spcAft>
              <a:buNone/>
            </a:pPr>
            <a:r>
              <a:t/>
            </a:r>
            <a:endParaRPr sz="1400">
              <a:solidFill>
                <a:schemeClr val="dk1"/>
              </a:solidFill>
            </a:endParaRPr>
          </a:p>
          <a:p>
            <a:pPr indent="0" lvl="0" marL="0" marR="0" rtl="0" algn="l">
              <a:lnSpc>
                <a:spcPct val="115000"/>
              </a:lnSpc>
              <a:spcBef>
                <a:spcPts val="0"/>
              </a:spcBef>
              <a:spcAft>
                <a:spcPts val="0"/>
              </a:spcAft>
              <a:buNone/>
            </a:pPr>
            <a:r>
              <a:rPr b="1" lang="en-US" sz="1400">
                <a:solidFill>
                  <a:schemeClr val="dk1"/>
                </a:solidFill>
              </a:rPr>
              <a:t>Mitigation Strategies Explored:</a:t>
            </a:r>
            <a:endParaRPr b="1"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US" sz="1400">
                <a:solidFill>
                  <a:schemeClr val="dk1"/>
                </a:solidFill>
              </a:rPr>
              <a:t>Class (Ratio) augmentation offered the best fairness-performance trade-off.</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US" sz="1400">
                <a:solidFill>
                  <a:schemeClr val="dk1"/>
                </a:solidFill>
              </a:rPr>
              <a:t>Results showed reduced subgroup disparities with minimal synthetic distortion.</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US" sz="1400">
                <a:solidFill>
                  <a:schemeClr val="dk1"/>
                </a:solidFill>
              </a:rPr>
              <a:t>No drop in accuracy, confirming effectiveness of mitigation.</a:t>
            </a:r>
            <a:endParaRPr sz="1400">
              <a:solidFill>
                <a:schemeClr val="dk1"/>
              </a:solidFill>
            </a:endParaRPr>
          </a:p>
          <a:p>
            <a:pPr indent="0" lvl="0" marL="0" rtl="0" algn="l">
              <a:lnSpc>
                <a:spcPct val="115000"/>
              </a:lnSpc>
              <a:spcBef>
                <a:spcPts val="0"/>
              </a:spcBef>
              <a:spcAft>
                <a:spcPts val="0"/>
              </a:spcAft>
              <a:buNone/>
            </a:pPr>
            <a:r>
              <a:t/>
            </a:r>
            <a:endParaRPr b="1" sz="14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chemeClr val="dk1"/>
              </a:solidFill>
              <a:latin typeface="Arial"/>
              <a:ea typeface="Arial"/>
              <a:cs typeface="Arial"/>
              <a:sym typeface="Arial"/>
            </a:endParaRPr>
          </a:p>
          <a:p>
            <a:pPr indent="0" lvl="0" marL="457200" rtl="0" algn="l">
              <a:lnSpc>
                <a:spcPct val="115000"/>
              </a:lnSpc>
              <a:spcBef>
                <a:spcPts val="0"/>
              </a:spcBef>
              <a:spcAft>
                <a:spcPts val="0"/>
              </a:spcAft>
              <a:buNone/>
            </a:pPr>
            <a:r>
              <a:t/>
            </a:r>
            <a:endParaRPr b="1" sz="1400">
              <a:solidFill>
                <a:schemeClr val="dk1"/>
              </a:solidFill>
              <a:latin typeface="Arial"/>
              <a:ea typeface="Arial"/>
              <a:cs typeface="Arial"/>
              <a:sym typeface="Arial"/>
            </a:endParaRPr>
          </a:p>
          <a:p>
            <a:pPr indent="0" lvl="0" marL="25400" rtl="0" algn="l">
              <a:lnSpc>
                <a:spcPct val="115000"/>
              </a:lnSpc>
              <a:spcBef>
                <a:spcPts val="0"/>
              </a:spcBef>
              <a:spcAft>
                <a:spcPts val="0"/>
              </a:spcAft>
              <a:buNone/>
            </a:pPr>
            <a:r>
              <a:t/>
            </a:r>
            <a:endParaRPr b="1" sz="14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b="1" sz="1200">
              <a:solidFill>
                <a:schemeClr val="dk1"/>
              </a:solidFill>
              <a:latin typeface="Arial"/>
              <a:ea typeface="Arial"/>
              <a:cs typeface="Arial"/>
              <a:sym typeface="Arial"/>
            </a:endParaRPr>
          </a:p>
          <a:p>
            <a:pPr indent="0" lvl="0" marL="914400" rtl="0" algn="l">
              <a:lnSpc>
                <a:spcPct val="115000"/>
              </a:lnSpc>
              <a:spcBef>
                <a:spcPts val="0"/>
              </a:spcBef>
              <a:spcAft>
                <a:spcPts val="0"/>
              </a:spcAft>
              <a:buNone/>
            </a:pPr>
            <a:r>
              <a:t/>
            </a:r>
            <a:endParaRPr b="1" sz="1400">
              <a:solidFill>
                <a:schemeClr val="dk1"/>
              </a:solidFill>
              <a:latin typeface="Arial"/>
              <a:ea typeface="Arial"/>
              <a:cs typeface="Arial"/>
              <a:sym typeface="Arial"/>
            </a:endParaRPr>
          </a:p>
          <a:p>
            <a:pPr indent="0" lvl="0" marL="457200" rtl="0" algn="just">
              <a:lnSpc>
                <a:spcPct val="110000"/>
              </a:lnSpc>
              <a:spcBef>
                <a:spcPts val="0"/>
              </a:spcBef>
              <a:spcAft>
                <a:spcPts val="0"/>
              </a:spcAft>
              <a:buNone/>
            </a:pPr>
            <a:r>
              <a:t/>
            </a:r>
            <a:endParaRPr b="1"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3d4f3afab29_0_386"/>
          <p:cNvSpPr/>
          <p:nvPr/>
        </p:nvSpPr>
        <p:spPr>
          <a:xfrm>
            <a:off x="294700" y="1339068"/>
            <a:ext cx="2638800" cy="2504700"/>
          </a:xfrm>
          <a:prstGeom prst="ellipse">
            <a:avLst/>
          </a:prstGeom>
          <a:solidFill>
            <a:srgbClr val="EBF1F1"/>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320" name="Google Shape;320;g3d4f3afab29_0_386"/>
          <p:cNvSpPr txBox="1"/>
          <p:nvPr/>
        </p:nvSpPr>
        <p:spPr>
          <a:xfrm>
            <a:off x="574864" y="1523785"/>
            <a:ext cx="2195700" cy="2287500"/>
          </a:xfrm>
          <a:prstGeom prst="rect">
            <a:avLst/>
          </a:prstGeom>
          <a:noFill/>
          <a:ln>
            <a:noFill/>
          </a:ln>
        </p:spPr>
        <p:txBody>
          <a:bodyPr anchorCtr="0" anchor="ctr" bIns="0" lIns="114300" spcFirstLastPara="1" rIns="114300" wrap="square" tIns="0">
            <a:noAutofit/>
          </a:bodyPr>
          <a:lstStyle/>
          <a:p>
            <a:pPr indent="0" lvl="0" marL="0" marR="0" rtl="0" algn="ctr">
              <a:lnSpc>
                <a:spcPct val="90000"/>
              </a:lnSpc>
              <a:spcBef>
                <a:spcPts val="0"/>
              </a:spcBef>
              <a:spcAft>
                <a:spcPts val="0"/>
              </a:spcAft>
              <a:buNone/>
            </a:pPr>
            <a:r>
              <a:rPr b="0" i="0" lang="en-US" sz="1800" u="none" cap="none" strike="noStrike">
                <a:solidFill>
                  <a:schemeClr val="dk1"/>
                </a:solidFill>
                <a:latin typeface="Montserrat Light"/>
                <a:ea typeface="Montserrat Light"/>
                <a:cs typeface="Montserrat Light"/>
                <a:sym typeface="Montserrat Light"/>
              </a:rPr>
              <a:t>Decision making in authorization systems: Digital </a:t>
            </a:r>
            <a:r>
              <a:rPr b="1" i="0" lang="en-US" sz="1800" u="none" cap="none" strike="noStrike">
                <a:solidFill>
                  <a:schemeClr val="dk1"/>
                </a:solidFill>
                <a:latin typeface="Montserrat"/>
                <a:ea typeface="Montserrat"/>
                <a:cs typeface="Montserrat"/>
                <a:sym typeface="Montserrat"/>
              </a:rPr>
              <a:t>Identity verification</a:t>
            </a:r>
            <a:endParaRPr b="1" i="0" sz="700" u="none" cap="none" strike="noStrike">
              <a:solidFill>
                <a:srgbClr val="000000"/>
              </a:solidFill>
              <a:latin typeface="Arial"/>
              <a:ea typeface="Arial"/>
              <a:cs typeface="Arial"/>
              <a:sym typeface="Arial"/>
            </a:endParaRPr>
          </a:p>
        </p:txBody>
      </p:sp>
      <p:sp>
        <p:nvSpPr>
          <p:cNvPr id="321" name="Google Shape;321;g3d4f3afab29_0_386"/>
          <p:cNvSpPr txBox="1"/>
          <p:nvPr/>
        </p:nvSpPr>
        <p:spPr>
          <a:xfrm>
            <a:off x="1349325" y="1534756"/>
            <a:ext cx="637500" cy="675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Montserrat"/>
                <a:ea typeface="Montserrat"/>
                <a:cs typeface="Montserrat"/>
                <a:sym typeface="Montserrat"/>
              </a:rPr>
              <a:t>UC2</a:t>
            </a:r>
            <a:endParaRPr b="1" i="0" sz="1800" u="none" cap="none" strike="noStrike">
              <a:solidFill>
                <a:srgbClr val="000000"/>
              </a:solidFill>
              <a:latin typeface="Montserrat"/>
              <a:ea typeface="Montserrat"/>
              <a:cs typeface="Montserrat"/>
              <a:sym typeface="Montserrat"/>
            </a:endParaRPr>
          </a:p>
        </p:txBody>
      </p:sp>
      <p:pic>
        <p:nvPicPr>
          <p:cNvPr descr="IDnow acquires ARIADNEXT to create identity a verification platform |  Security News" id="322" name="Google Shape;322;g3d4f3afab29_0_386"/>
          <p:cNvPicPr preferRelativeResize="0"/>
          <p:nvPr/>
        </p:nvPicPr>
        <p:blipFill rotWithShape="1">
          <a:blip r:embed="rId3">
            <a:alphaModFix/>
          </a:blip>
          <a:srcRect b="63357" l="0" r="48280" t="9391"/>
          <a:stretch/>
        </p:blipFill>
        <p:spPr>
          <a:xfrm>
            <a:off x="679644" y="724048"/>
            <a:ext cx="1752674" cy="534945"/>
          </a:xfrm>
          <a:prstGeom prst="rect">
            <a:avLst/>
          </a:prstGeom>
          <a:noFill/>
          <a:ln>
            <a:noFill/>
          </a:ln>
        </p:spPr>
      </p:pic>
      <p:sp>
        <p:nvSpPr>
          <p:cNvPr id="323" name="Google Shape;323;g3d4f3afab29_0_386"/>
          <p:cNvSpPr txBox="1"/>
          <p:nvPr/>
        </p:nvSpPr>
        <p:spPr>
          <a:xfrm>
            <a:off x="3391537" y="2008275"/>
            <a:ext cx="5176200" cy="1318500"/>
          </a:xfrm>
          <a:prstGeom prst="rect">
            <a:avLst/>
          </a:prstGeom>
          <a:noFill/>
          <a:ln>
            <a:noFill/>
          </a:ln>
        </p:spPr>
        <p:txBody>
          <a:bodyPr anchorCtr="0" anchor="t" bIns="22850" lIns="45700" spcFirstLastPara="1" rIns="45700" wrap="square" tIns="22850">
            <a:spAutoFit/>
          </a:bodyPr>
          <a:lstStyle/>
          <a:p>
            <a:pPr indent="0" lvl="0" marL="0" marR="0" rtl="0" algn="l">
              <a:lnSpc>
                <a:spcPct val="100000"/>
              </a:lnSpc>
              <a:spcBef>
                <a:spcPts val="0"/>
              </a:spcBef>
              <a:spcAft>
                <a:spcPts val="0"/>
              </a:spcAft>
              <a:buNone/>
            </a:pPr>
            <a:r>
              <a:rPr b="0" i="0" lang="en-US" sz="1600" u="none" cap="none" strike="noStrike">
                <a:solidFill>
                  <a:srgbClr val="595959"/>
                </a:solidFill>
                <a:latin typeface="Montserrat"/>
                <a:ea typeface="Montserrat"/>
                <a:cs typeface="Montserrat"/>
                <a:sym typeface="Montserrat"/>
              </a:rPr>
              <a:t>Remote Face verification in the context of digital identity authentication or KYC</a:t>
            </a:r>
            <a:endParaRPr b="0" i="0" sz="1600" u="none" cap="none" strike="noStrike">
              <a:solidFill>
                <a:srgbClr val="595959"/>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600">
              <a:solidFill>
                <a:srgbClr val="595959"/>
              </a:solidFill>
              <a:latin typeface="Montserrat"/>
              <a:ea typeface="Montserrat"/>
              <a:cs typeface="Montserrat"/>
              <a:sym typeface="Montserrat"/>
            </a:endParaRPr>
          </a:p>
          <a:p>
            <a:pPr indent="0" lvl="0" marL="0" marR="0" rtl="0" algn="l">
              <a:lnSpc>
                <a:spcPct val="100000"/>
              </a:lnSpc>
              <a:spcBef>
                <a:spcPts val="320"/>
              </a:spcBef>
              <a:spcAft>
                <a:spcPts val="0"/>
              </a:spcAft>
              <a:buNone/>
            </a:pPr>
            <a:r>
              <a:rPr b="0" i="0" lang="en-US" sz="1600" u="none" cap="none" strike="noStrike">
                <a:solidFill>
                  <a:srgbClr val="595959"/>
                </a:solidFill>
                <a:latin typeface="Montserrat"/>
                <a:ea typeface="Montserrat"/>
                <a:cs typeface="Montserrat"/>
                <a:sym typeface="Montserrat"/>
              </a:rPr>
              <a:t>Address unequal access of the minorities to the online services</a:t>
            </a:r>
            <a:endParaRPr b="0" i="0" sz="1600" u="none" cap="none" strike="noStrike">
              <a:solidFill>
                <a:srgbClr val="595959"/>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d4f3afab29_0_181"/>
          <p:cNvSpPr txBox="1"/>
          <p:nvPr>
            <p:ph idx="2" type="body"/>
          </p:nvPr>
        </p:nvSpPr>
        <p:spPr>
          <a:xfrm>
            <a:off x="269250" y="1005575"/>
            <a:ext cx="8698800" cy="3872700"/>
          </a:xfrm>
          <a:prstGeom prst="rect">
            <a:avLst/>
          </a:prstGeom>
        </p:spPr>
        <p:txBody>
          <a:bodyPr anchorCtr="0" anchor="t" bIns="22850" lIns="45725" spcFirstLastPara="1" rIns="45725" wrap="square" tIns="22850">
            <a:normAutofit/>
          </a:bodyPr>
          <a:lstStyle/>
          <a:p>
            <a:pPr indent="0" lvl="0" marL="0" rtl="0" algn="l">
              <a:spcBef>
                <a:spcPts val="300"/>
              </a:spcBef>
              <a:spcAft>
                <a:spcPts val="0"/>
              </a:spcAft>
              <a:buClr>
                <a:schemeClr val="dk1"/>
              </a:buClr>
              <a:buSzPts val="1100"/>
              <a:buFont typeface="Arial"/>
              <a:buNone/>
            </a:pPr>
            <a:r>
              <a:rPr lang="en-US" sz="1800">
                <a:solidFill>
                  <a:schemeClr val="dk1"/>
                </a:solidFill>
              </a:rPr>
              <a:t>Remote Face verification in the context of digital identity verification </a:t>
            </a:r>
            <a:endParaRPr sz="1400">
              <a:solidFill>
                <a:schemeClr val="dk1"/>
              </a:solidFill>
            </a:endParaRPr>
          </a:p>
        </p:txBody>
      </p:sp>
      <p:sp>
        <p:nvSpPr>
          <p:cNvPr id="329" name="Google Shape;329;g3d4f3afab29_0_181"/>
          <p:cNvSpPr txBox="1"/>
          <p:nvPr/>
        </p:nvSpPr>
        <p:spPr>
          <a:xfrm>
            <a:off x="1383625" y="4101725"/>
            <a:ext cx="6382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666666"/>
                </a:solidFill>
                <a:latin typeface="Montserrat"/>
                <a:ea typeface="Montserrat"/>
                <a:cs typeface="Montserrat"/>
                <a:sym typeface="Montserrat"/>
              </a:rPr>
              <a:t>Is the </a:t>
            </a:r>
            <a:r>
              <a:rPr b="1" lang="en-US">
                <a:solidFill>
                  <a:srgbClr val="666666"/>
                </a:solidFill>
                <a:latin typeface="Montserrat"/>
                <a:ea typeface="Montserrat"/>
                <a:cs typeface="Montserrat"/>
                <a:sym typeface="Montserrat"/>
              </a:rPr>
              <a:t>person</a:t>
            </a:r>
            <a:r>
              <a:rPr lang="en-US">
                <a:solidFill>
                  <a:srgbClr val="666666"/>
                </a:solidFill>
                <a:latin typeface="Montserrat"/>
                <a:ea typeface="Montserrat"/>
                <a:cs typeface="Montserrat"/>
                <a:sym typeface="Montserrat"/>
              </a:rPr>
              <a:t> submitting the ID card the </a:t>
            </a:r>
            <a:r>
              <a:rPr b="1" lang="en-US">
                <a:solidFill>
                  <a:srgbClr val="666666"/>
                </a:solidFill>
                <a:latin typeface="Montserrat"/>
                <a:ea typeface="Montserrat"/>
                <a:cs typeface="Montserrat"/>
                <a:sym typeface="Montserrat"/>
              </a:rPr>
              <a:t>same person</a:t>
            </a:r>
            <a:r>
              <a:rPr lang="en-US">
                <a:solidFill>
                  <a:srgbClr val="666666"/>
                </a:solidFill>
                <a:latin typeface="Montserrat"/>
                <a:ea typeface="Montserrat"/>
                <a:cs typeface="Montserrat"/>
                <a:sym typeface="Montserrat"/>
              </a:rPr>
              <a:t> to </a:t>
            </a:r>
            <a:r>
              <a:rPr b="1" lang="en-US">
                <a:solidFill>
                  <a:srgbClr val="666666"/>
                </a:solidFill>
                <a:latin typeface="Montserrat"/>
                <a:ea typeface="Montserrat"/>
                <a:cs typeface="Montserrat"/>
                <a:sym typeface="Montserrat"/>
              </a:rPr>
              <a:t>whom belong the ID card</a:t>
            </a:r>
            <a:r>
              <a:rPr lang="en-US">
                <a:solidFill>
                  <a:srgbClr val="666666"/>
                </a:solidFill>
                <a:latin typeface="Montserrat"/>
                <a:ea typeface="Montserrat"/>
                <a:cs typeface="Montserrat"/>
                <a:sym typeface="Montserrat"/>
              </a:rPr>
              <a:t>, not an </a:t>
            </a:r>
            <a:r>
              <a:rPr b="1" lang="en-US">
                <a:solidFill>
                  <a:srgbClr val="666666"/>
                </a:solidFill>
                <a:latin typeface="Montserrat"/>
                <a:ea typeface="Montserrat"/>
                <a:cs typeface="Montserrat"/>
                <a:sym typeface="Montserrat"/>
              </a:rPr>
              <a:t>impostor​</a:t>
            </a:r>
            <a:endParaRPr b="1">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pic>
        <p:nvPicPr>
          <p:cNvPr id="330" name="Google Shape;330;g3d4f3afab29_0_181"/>
          <p:cNvPicPr preferRelativeResize="0"/>
          <p:nvPr/>
        </p:nvPicPr>
        <p:blipFill>
          <a:blip r:embed="rId3">
            <a:alphaModFix/>
          </a:blip>
          <a:stretch>
            <a:fillRect/>
          </a:stretch>
        </p:blipFill>
        <p:spPr>
          <a:xfrm>
            <a:off x="3369412" y="1521387"/>
            <a:ext cx="2498476" cy="2498476"/>
          </a:xfrm>
          <a:prstGeom prst="rect">
            <a:avLst/>
          </a:prstGeom>
          <a:noFill/>
          <a:ln>
            <a:noFill/>
          </a:ln>
        </p:spPr>
      </p:pic>
      <p:sp>
        <p:nvSpPr>
          <p:cNvPr id="331" name="Google Shape;331;g3d4f3afab29_0_181"/>
          <p:cNvSpPr txBox="1"/>
          <p:nvPr>
            <p:ph type="title"/>
          </p:nvPr>
        </p:nvSpPr>
        <p:spPr>
          <a:xfrm>
            <a:off x="270029" y="208864"/>
            <a:ext cx="8605500" cy="303600"/>
          </a:xfrm>
          <a:prstGeom prst="rect">
            <a:avLst/>
          </a:prstGeom>
        </p:spPr>
        <p:txBody>
          <a:bodyPr anchorCtr="0" anchor="ctr" bIns="22850" lIns="45725" spcFirstLastPara="1" rIns="45725" wrap="square" tIns="22850">
            <a:noAutofit/>
          </a:bodyPr>
          <a:lstStyle/>
          <a:p>
            <a:pPr indent="0" lvl="0" marL="0" rtl="0" algn="l">
              <a:spcBef>
                <a:spcPts val="0"/>
              </a:spcBef>
              <a:spcAft>
                <a:spcPts val="0"/>
              </a:spcAft>
              <a:buNone/>
            </a:pPr>
            <a:r>
              <a:rPr b="1" lang="en-US" sz="2400"/>
              <a:t>IDnow.</a:t>
            </a:r>
            <a:endParaRPr b="1" sz="2400"/>
          </a:p>
        </p:txBody>
      </p:sp>
      <p:sp>
        <p:nvSpPr>
          <p:cNvPr id="332" name="Google Shape;332;g3d4f3afab29_0_181"/>
          <p:cNvSpPr txBox="1"/>
          <p:nvPr>
            <p:ph idx="1" type="body"/>
          </p:nvPr>
        </p:nvSpPr>
        <p:spPr>
          <a:xfrm>
            <a:off x="251519" y="585138"/>
            <a:ext cx="8623800" cy="220800"/>
          </a:xfrm>
          <a:prstGeom prst="rect">
            <a:avLst/>
          </a:prstGeom>
        </p:spPr>
        <p:txBody>
          <a:bodyPr anchorCtr="0" anchor="t" bIns="22850" lIns="45725" spcFirstLastPara="1" rIns="45725" wrap="square" tIns="22850">
            <a:normAutofit/>
          </a:bodyPr>
          <a:lstStyle/>
          <a:p>
            <a:pPr indent="0" lvl="0" marL="0" rtl="0" algn="l">
              <a:spcBef>
                <a:spcPts val="300"/>
              </a:spcBef>
              <a:spcAft>
                <a:spcPts val="0"/>
              </a:spcAft>
              <a:buNone/>
            </a:pPr>
            <a:r>
              <a:rPr lang="en-US"/>
              <a:t>Remote identity verification for KYC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87021edcc2_0_0"/>
          <p:cNvSpPr txBox="1"/>
          <p:nvPr/>
        </p:nvSpPr>
        <p:spPr>
          <a:xfrm>
            <a:off x="197514" y="1005576"/>
            <a:ext cx="8770500" cy="3942600"/>
          </a:xfrm>
          <a:prstGeom prst="rect">
            <a:avLst/>
          </a:prstGeom>
          <a:noFill/>
          <a:ln>
            <a:noFill/>
          </a:ln>
        </p:spPr>
        <p:txBody>
          <a:bodyPr anchorCtr="0" anchor="t" bIns="22850" lIns="45725" spcFirstLastPara="1" rIns="45725" wrap="square" tIns="22850">
            <a:normAutofit/>
          </a:bodyPr>
          <a:lstStyle/>
          <a:p>
            <a:pPr indent="0" lvl="0" marL="0" rtl="0" algn="ctr">
              <a:spcBef>
                <a:spcPts val="300"/>
              </a:spcBef>
              <a:spcAft>
                <a:spcPts val="0"/>
              </a:spcAft>
              <a:buNone/>
            </a:pPr>
            <a:r>
              <a:t/>
            </a:r>
            <a:endParaRPr sz="2400">
              <a:solidFill>
                <a:srgbClr val="273B75"/>
              </a:solidFill>
              <a:latin typeface="Montserrat"/>
              <a:ea typeface="Montserrat"/>
              <a:cs typeface="Montserrat"/>
              <a:sym typeface="Montserrat"/>
            </a:endParaRPr>
          </a:p>
          <a:p>
            <a:pPr indent="0" lvl="0" marL="0" rtl="0" algn="ctr">
              <a:spcBef>
                <a:spcPts val="300"/>
              </a:spcBef>
              <a:spcAft>
                <a:spcPts val="0"/>
              </a:spcAft>
              <a:buNone/>
            </a:pPr>
            <a:r>
              <a:t/>
            </a:r>
            <a:endParaRPr sz="2400">
              <a:solidFill>
                <a:srgbClr val="273B75"/>
              </a:solidFill>
              <a:latin typeface="Montserrat"/>
              <a:ea typeface="Montserrat"/>
              <a:cs typeface="Montserrat"/>
              <a:sym typeface="Montserrat"/>
            </a:endParaRPr>
          </a:p>
          <a:p>
            <a:pPr indent="0" lvl="0" marL="0" rtl="0" algn="ctr">
              <a:spcBef>
                <a:spcPts val="300"/>
              </a:spcBef>
              <a:spcAft>
                <a:spcPts val="0"/>
              </a:spcAft>
              <a:buNone/>
            </a:pPr>
            <a:r>
              <a:rPr lang="en-US" sz="2400">
                <a:solidFill>
                  <a:srgbClr val="273B75"/>
                </a:solidFill>
                <a:latin typeface="Montserrat"/>
                <a:ea typeface="Montserrat"/>
                <a:cs typeface="Montserrat"/>
                <a:sym typeface="Montserrat"/>
              </a:rPr>
              <a:t>Why bias mitigation in biometric services for KYC counts? </a:t>
            </a:r>
            <a:endParaRPr sz="2400">
              <a:solidFill>
                <a:srgbClr val="273B75"/>
              </a:solidFill>
              <a:latin typeface="Montserrat"/>
              <a:ea typeface="Montserrat"/>
              <a:cs typeface="Montserrat"/>
              <a:sym typeface="Montserrat"/>
            </a:endParaRPr>
          </a:p>
        </p:txBody>
      </p:sp>
      <p:graphicFrame>
        <p:nvGraphicFramePr>
          <p:cNvPr id="338" name="Google Shape;338;g387021edcc2_0_0"/>
          <p:cNvGraphicFramePr/>
          <p:nvPr/>
        </p:nvGraphicFramePr>
        <p:xfrm>
          <a:off x="1194375" y="3150100"/>
          <a:ext cx="3000000" cy="3000000"/>
        </p:xfrm>
        <a:graphic>
          <a:graphicData uri="http://schemas.openxmlformats.org/drawingml/2006/table">
            <a:tbl>
              <a:tblPr>
                <a:noFill/>
                <a:tableStyleId>{8E01DD95-505B-4E91-B063-B0F2CF1C3C3B}</a:tableStyleId>
              </a:tblPr>
              <a:tblGrid>
                <a:gridCol w="1749275"/>
                <a:gridCol w="1749275"/>
                <a:gridCol w="1749275"/>
                <a:gridCol w="1749275"/>
              </a:tblGrid>
              <a:tr h="381000">
                <a:tc>
                  <a:txBody>
                    <a:bodyPr/>
                    <a:lstStyle/>
                    <a:p>
                      <a:pPr indent="0" lvl="0" marL="0" rtl="0" algn="ctr">
                        <a:spcBef>
                          <a:spcPts val="0"/>
                        </a:spcBef>
                        <a:spcAft>
                          <a:spcPts val="0"/>
                        </a:spcAft>
                        <a:buClr>
                          <a:srgbClr val="000000"/>
                        </a:buClr>
                        <a:buSzPts val="1100"/>
                        <a:buFont typeface="Arial"/>
                        <a:buNone/>
                      </a:pPr>
                      <a:r>
                        <a:rPr lang="en-US" sz="1500">
                          <a:solidFill>
                            <a:srgbClr val="306D6E"/>
                          </a:solidFill>
                          <a:latin typeface="Montserrat"/>
                          <a:ea typeface="Montserrat"/>
                          <a:cs typeface="Montserrat"/>
                          <a:sym typeface="Montserrat"/>
                        </a:rPr>
                        <a:t>Global standard: </a:t>
                      </a:r>
                      <a:endParaRPr sz="1500">
                        <a:solidFill>
                          <a:srgbClr val="306D6E"/>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US" sz="1500">
                          <a:solidFill>
                            <a:srgbClr val="306D6E"/>
                          </a:solidFill>
                          <a:latin typeface="Montserrat"/>
                          <a:ea typeface="Montserrat"/>
                          <a:cs typeface="Montserrat"/>
                          <a:sym typeface="Montserrat"/>
                        </a:rPr>
                        <a:t>meet regulatory requirements</a:t>
                      </a:r>
                      <a:endParaRPr sz="1500">
                        <a:solidFill>
                          <a:srgbClr val="306D6E"/>
                        </a:solidFill>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sz="1500">
                          <a:solidFill>
                            <a:srgbClr val="306D6E"/>
                          </a:solidFill>
                          <a:latin typeface="Montserrat"/>
                          <a:ea typeface="Montserrat"/>
                          <a:cs typeface="Montserrat"/>
                          <a:sym typeface="Montserrat"/>
                        </a:rPr>
                        <a:t>Fight Fraud</a:t>
                      </a:r>
                      <a:endParaRPr sz="1500">
                        <a:solidFill>
                          <a:srgbClr val="306D6E"/>
                        </a:solidFill>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500">
                          <a:solidFill>
                            <a:srgbClr val="306D6E"/>
                          </a:solidFill>
                          <a:latin typeface="Montserrat"/>
                          <a:ea typeface="Montserrat"/>
                          <a:cs typeface="Montserrat"/>
                          <a:sym typeface="Montserrat"/>
                        </a:rPr>
                        <a:t>Elevate trust</a:t>
                      </a:r>
                      <a:endParaRPr sz="1500">
                        <a:solidFill>
                          <a:srgbClr val="306D6E"/>
                        </a:solidFill>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500">
                          <a:solidFill>
                            <a:srgbClr val="306D6E"/>
                          </a:solidFill>
                          <a:latin typeface="Montserrat"/>
                          <a:ea typeface="Montserrat"/>
                          <a:cs typeface="Montserrat"/>
                          <a:sym typeface="Montserrat"/>
                        </a:rPr>
                        <a:t>Decrease </a:t>
                      </a:r>
                      <a:endParaRPr sz="1500">
                        <a:solidFill>
                          <a:srgbClr val="306D6E"/>
                        </a:solidFill>
                        <a:latin typeface="Montserrat"/>
                        <a:ea typeface="Montserrat"/>
                        <a:cs typeface="Montserrat"/>
                        <a:sym typeface="Montserrat"/>
                      </a:endParaRPr>
                    </a:p>
                    <a:p>
                      <a:pPr indent="0" lvl="0" marL="0" rtl="0" algn="ctr">
                        <a:spcBef>
                          <a:spcPts val="0"/>
                        </a:spcBef>
                        <a:spcAft>
                          <a:spcPts val="0"/>
                        </a:spcAft>
                        <a:buNone/>
                      </a:pPr>
                      <a:r>
                        <a:rPr lang="en-US" sz="1500">
                          <a:solidFill>
                            <a:srgbClr val="306D6E"/>
                          </a:solidFill>
                          <a:latin typeface="Montserrat"/>
                          <a:ea typeface="Montserrat"/>
                          <a:cs typeface="Montserrat"/>
                          <a:sym typeface="Montserrat"/>
                        </a:rPr>
                        <a:t>Losses</a:t>
                      </a:r>
                      <a:endParaRPr sz="1500">
                        <a:solidFill>
                          <a:srgbClr val="306D6E"/>
                        </a:solidFill>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339" name="Google Shape;339;g387021edcc2_0_0"/>
          <p:cNvPicPr preferRelativeResize="0"/>
          <p:nvPr/>
        </p:nvPicPr>
        <p:blipFill>
          <a:blip r:embed="rId3">
            <a:alphaModFix/>
          </a:blip>
          <a:stretch>
            <a:fillRect/>
          </a:stretch>
        </p:blipFill>
        <p:spPr>
          <a:xfrm>
            <a:off x="1782400" y="4018750"/>
            <a:ext cx="571056" cy="529800"/>
          </a:xfrm>
          <a:prstGeom prst="rect">
            <a:avLst/>
          </a:prstGeom>
          <a:noFill/>
          <a:ln>
            <a:noFill/>
          </a:ln>
        </p:spPr>
      </p:pic>
      <p:pic>
        <p:nvPicPr>
          <p:cNvPr id="340" name="Google Shape;340;g387021edcc2_0_0"/>
          <p:cNvPicPr preferRelativeResize="0"/>
          <p:nvPr/>
        </p:nvPicPr>
        <p:blipFill>
          <a:blip r:embed="rId4">
            <a:alphaModFix/>
          </a:blip>
          <a:stretch>
            <a:fillRect/>
          </a:stretch>
        </p:blipFill>
        <p:spPr>
          <a:xfrm>
            <a:off x="3541286" y="4018750"/>
            <a:ext cx="571056" cy="529800"/>
          </a:xfrm>
          <a:prstGeom prst="rect">
            <a:avLst/>
          </a:prstGeom>
          <a:noFill/>
          <a:ln>
            <a:noFill/>
          </a:ln>
        </p:spPr>
      </p:pic>
      <p:pic>
        <p:nvPicPr>
          <p:cNvPr id="341" name="Google Shape;341;g387021edcc2_0_0"/>
          <p:cNvPicPr preferRelativeResize="0"/>
          <p:nvPr/>
        </p:nvPicPr>
        <p:blipFill>
          <a:blip r:embed="rId5">
            <a:alphaModFix/>
          </a:blip>
          <a:stretch>
            <a:fillRect/>
          </a:stretch>
        </p:blipFill>
        <p:spPr>
          <a:xfrm>
            <a:off x="7026443" y="4018750"/>
            <a:ext cx="571056" cy="529800"/>
          </a:xfrm>
          <a:prstGeom prst="rect">
            <a:avLst/>
          </a:prstGeom>
          <a:noFill/>
          <a:ln>
            <a:noFill/>
          </a:ln>
        </p:spPr>
      </p:pic>
      <p:pic>
        <p:nvPicPr>
          <p:cNvPr id="342" name="Google Shape;342;g387021edcc2_0_0"/>
          <p:cNvPicPr preferRelativeResize="0"/>
          <p:nvPr/>
        </p:nvPicPr>
        <p:blipFill>
          <a:blip r:embed="rId6">
            <a:alphaModFix/>
          </a:blip>
          <a:stretch>
            <a:fillRect/>
          </a:stretch>
        </p:blipFill>
        <p:spPr>
          <a:xfrm>
            <a:off x="5338326" y="4018750"/>
            <a:ext cx="571056" cy="529800"/>
          </a:xfrm>
          <a:prstGeom prst="rect">
            <a:avLst/>
          </a:prstGeom>
          <a:noFill/>
          <a:ln>
            <a:noFill/>
          </a:ln>
        </p:spPr>
      </p:pic>
      <p:sp>
        <p:nvSpPr>
          <p:cNvPr id="343" name="Google Shape;343;g387021edcc2_0_0"/>
          <p:cNvSpPr txBox="1"/>
          <p:nvPr>
            <p:ph type="title"/>
          </p:nvPr>
        </p:nvSpPr>
        <p:spPr>
          <a:xfrm>
            <a:off x="270029" y="208864"/>
            <a:ext cx="8605500" cy="303600"/>
          </a:xfrm>
          <a:prstGeom prst="rect">
            <a:avLst/>
          </a:prstGeom>
        </p:spPr>
        <p:txBody>
          <a:bodyPr anchorCtr="0" anchor="ctr" bIns="22850" lIns="45725" spcFirstLastPara="1" rIns="45725" wrap="square" tIns="22850">
            <a:noAutofit/>
          </a:bodyPr>
          <a:lstStyle/>
          <a:p>
            <a:pPr indent="0" lvl="0" marL="0" rtl="0" algn="l">
              <a:spcBef>
                <a:spcPts val="0"/>
              </a:spcBef>
              <a:spcAft>
                <a:spcPts val="0"/>
              </a:spcAft>
              <a:buNone/>
            </a:pPr>
            <a:r>
              <a:rPr b="1" lang="en-US" sz="2400"/>
              <a:t>IDnow.</a:t>
            </a:r>
            <a:endParaRPr b="1" sz="2400"/>
          </a:p>
        </p:txBody>
      </p:sp>
      <p:sp>
        <p:nvSpPr>
          <p:cNvPr id="344" name="Google Shape;344;g387021edcc2_0_0"/>
          <p:cNvSpPr txBox="1"/>
          <p:nvPr>
            <p:ph idx="1" type="body"/>
          </p:nvPr>
        </p:nvSpPr>
        <p:spPr>
          <a:xfrm>
            <a:off x="251519" y="585138"/>
            <a:ext cx="8623800" cy="220800"/>
          </a:xfrm>
          <a:prstGeom prst="rect">
            <a:avLst/>
          </a:prstGeom>
        </p:spPr>
        <p:txBody>
          <a:bodyPr anchorCtr="0" anchor="t" bIns="22850" lIns="45725" spcFirstLastPara="1" rIns="45725" wrap="square" tIns="22850">
            <a:normAutofit/>
          </a:bodyPr>
          <a:lstStyle/>
          <a:p>
            <a:pPr indent="0" lvl="0" marL="0" rtl="0" algn="l">
              <a:spcBef>
                <a:spcPts val="300"/>
              </a:spcBef>
              <a:spcAft>
                <a:spcPts val="0"/>
              </a:spcAft>
              <a:buNone/>
            </a:pPr>
            <a:r>
              <a:rPr lang="en-US"/>
              <a:t>Remote identity verification for KYC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d4f3afab29_0_241"/>
          <p:cNvSpPr txBox="1"/>
          <p:nvPr>
            <p:ph type="title"/>
          </p:nvPr>
        </p:nvSpPr>
        <p:spPr>
          <a:xfrm>
            <a:off x="270029" y="208864"/>
            <a:ext cx="8605500" cy="303600"/>
          </a:xfrm>
          <a:prstGeom prst="rect">
            <a:avLst/>
          </a:prstGeom>
        </p:spPr>
        <p:txBody>
          <a:bodyPr anchorCtr="0" anchor="ctr" bIns="22850" lIns="45725" spcFirstLastPara="1" rIns="45725" wrap="square" tIns="22850">
            <a:noAutofit/>
          </a:bodyPr>
          <a:lstStyle/>
          <a:p>
            <a:pPr indent="0" lvl="0" marL="0" rtl="0" algn="l">
              <a:spcBef>
                <a:spcPts val="0"/>
              </a:spcBef>
              <a:spcAft>
                <a:spcPts val="0"/>
              </a:spcAft>
              <a:buNone/>
            </a:pPr>
            <a:r>
              <a:rPr b="1" lang="en-US" sz="2400"/>
              <a:t>UC2 - Key takeaways</a:t>
            </a:r>
            <a:endParaRPr b="1" sz="2400"/>
          </a:p>
        </p:txBody>
      </p:sp>
      <p:sp>
        <p:nvSpPr>
          <p:cNvPr id="350" name="Google Shape;350;g3d4f3afab29_0_241"/>
          <p:cNvSpPr txBox="1"/>
          <p:nvPr>
            <p:ph idx="1" type="body"/>
          </p:nvPr>
        </p:nvSpPr>
        <p:spPr>
          <a:xfrm>
            <a:off x="251519" y="585138"/>
            <a:ext cx="8623800" cy="220800"/>
          </a:xfrm>
          <a:prstGeom prst="rect">
            <a:avLst/>
          </a:prstGeom>
        </p:spPr>
        <p:txBody>
          <a:bodyPr anchorCtr="0" anchor="t" bIns="22850" lIns="45725" spcFirstLastPara="1" rIns="45725" wrap="square" tIns="22850">
            <a:normAutofit/>
          </a:bodyPr>
          <a:lstStyle/>
          <a:p>
            <a:pPr indent="0" lvl="0" marL="0" rtl="0" algn="l">
              <a:spcBef>
                <a:spcPts val="300"/>
              </a:spcBef>
              <a:spcAft>
                <a:spcPts val="0"/>
              </a:spcAft>
              <a:buNone/>
            </a:pPr>
            <a:r>
              <a:rPr lang="en-US"/>
              <a:t>Global performance: Model </a:t>
            </a:r>
            <a:r>
              <a:rPr lang="en-US"/>
              <a:t>assessment</a:t>
            </a:r>
            <a:r>
              <a:rPr lang="en-US"/>
              <a:t> before and after bias mitigation</a:t>
            </a:r>
            <a:endParaRPr/>
          </a:p>
        </p:txBody>
      </p:sp>
      <p:pic>
        <p:nvPicPr>
          <p:cNvPr id="351" name="Google Shape;351;g3d4f3afab29_0_241"/>
          <p:cNvPicPr preferRelativeResize="0"/>
          <p:nvPr/>
        </p:nvPicPr>
        <p:blipFill>
          <a:blip r:embed="rId3">
            <a:alphaModFix/>
          </a:blip>
          <a:stretch>
            <a:fillRect/>
          </a:stretch>
        </p:blipFill>
        <p:spPr>
          <a:xfrm>
            <a:off x="1330875" y="1462416"/>
            <a:ext cx="3049243" cy="1778723"/>
          </a:xfrm>
          <a:prstGeom prst="rect">
            <a:avLst/>
          </a:prstGeom>
          <a:noFill/>
          <a:ln>
            <a:noFill/>
          </a:ln>
        </p:spPr>
      </p:pic>
      <p:pic>
        <p:nvPicPr>
          <p:cNvPr id="352" name="Google Shape;352;g3d4f3afab29_0_241"/>
          <p:cNvPicPr preferRelativeResize="0"/>
          <p:nvPr/>
        </p:nvPicPr>
        <p:blipFill>
          <a:blip r:embed="rId4">
            <a:alphaModFix/>
          </a:blip>
          <a:stretch>
            <a:fillRect/>
          </a:stretch>
        </p:blipFill>
        <p:spPr>
          <a:xfrm>
            <a:off x="4818846" y="1462414"/>
            <a:ext cx="2977135" cy="1736656"/>
          </a:xfrm>
          <a:prstGeom prst="rect">
            <a:avLst/>
          </a:prstGeom>
          <a:noFill/>
          <a:ln>
            <a:noFill/>
          </a:ln>
        </p:spPr>
      </p:pic>
      <p:sp>
        <p:nvSpPr>
          <p:cNvPr id="353" name="Google Shape;353;g3d4f3afab29_0_241"/>
          <p:cNvSpPr txBox="1"/>
          <p:nvPr/>
        </p:nvSpPr>
        <p:spPr>
          <a:xfrm>
            <a:off x="45725" y="3738150"/>
            <a:ext cx="9144000" cy="1519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Montserrat"/>
              <a:buChar char="●"/>
            </a:pPr>
            <a:r>
              <a:rPr b="1" lang="en-US" sz="1800">
                <a:solidFill>
                  <a:schemeClr val="dk2"/>
                </a:solidFill>
                <a:latin typeface="Montserrat"/>
                <a:ea typeface="Montserrat"/>
                <a:cs typeface="Montserrat"/>
                <a:sym typeface="Montserrat"/>
              </a:rPr>
              <a:t>Target for Worst Group Accuracy (WG Acc.) &gt;</a:t>
            </a:r>
            <a:r>
              <a:rPr lang="en-US" sz="1800">
                <a:solidFill>
                  <a:schemeClr val="dk2"/>
                </a:solidFill>
                <a:latin typeface="Montserrat"/>
                <a:ea typeface="Montserrat"/>
                <a:cs typeface="Montserrat"/>
                <a:sym typeface="Montserrat"/>
              </a:rPr>
              <a:t> </a:t>
            </a:r>
            <a:r>
              <a:rPr b="1" lang="en-US" sz="1800">
                <a:solidFill>
                  <a:schemeClr val="dk2"/>
                </a:solidFill>
                <a:latin typeface="Montserrat"/>
                <a:ea typeface="Montserrat"/>
                <a:cs typeface="Montserrat"/>
                <a:sym typeface="Montserrat"/>
              </a:rPr>
              <a:t>94% </a:t>
            </a:r>
            <a:endParaRPr b="1" sz="1800">
              <a:solidFill>
                <a:schemeClr val="dk2"/>
              </a:solidFill>
              <a:latin typeface="Montserrat"/>
              <a:ea typeface="Montserrat"/>
              <a:cs typeface="Montserrat"/>
              <a:sym typeface="Montserrat"/>
            </a:endParaRPr>
          </a:p>
          <a:p>
            <a:pPr indent="-342900" lvl="1" marL="914400" rtl="0" algn="l">
              <a:spcBef>
                <a:spcPts val="0"/>
              </a:spcBef>
              <a:spcAft>
                <a:spcPts val="0"/>
              </a:spcAft>
              <a:buClr>
                <a:schemeClr val="dk2"/>
              </a:buClr>
              <a:buSzPts val="1800"/>
              <a:buFont typeface="Montserrat"/>
              <a:buChar char="○"/>
            </a:pPr>
            <a:r>
              <a:rPr lang="en-US" sz="1800" u="sng">
                <a:solidFill>
                  <a:schemeClr val="dk2"/>
                </a:solidFill>
                <a:latin typeface="Montserrat"/>
                <a:ea typeface="Montserrat"/>
                <a:cs typeface="Montserrat"/>
                <a:sym typeface="Montserrat"/>
              </a:rPr>
              <a:t>achieved</a:t>
            </a:r>
            <a:r>
              <a:rPr lang="en-US" sz="1800">
                <a:solidFill>
                  <a:schemeClr val="dk2"/>
                </a:solidFill>
                <a:latin typeface="Montserrat"/>
                <a:ea typeface="Montserrat"/>
                <a:cs typeface="Montserrat"/>
                <a:sym typeface="Montserrat"/>
              </a:rPr>
              <a:t> after mitigation</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b="1" lang="en-US" sz="1800">
                <a:solidFill>
                  <a:schemeClr val="dk2"/>
                </a:solidFill>
                <a:latin typeface="Montserrat"/>
                <a:ea typeface="Montserrat"/>
                <a:cs typeface="Montserrat"/>
                <a:sym typeface="Montserrat"/>
              </a:rPr>
              <a:t>Gain</a:t>
            </a:r>
            <a:r>
              <a:rPr lang="en-US" sz="1800">
                <a:solidFill>
                  <a:schemeClr val="dk2"/>
                </a:solidFill>
                <a:latin typeface="Montserrat"/>
                <a:ea typeface="Montserrat"/>
                <a:cs typeface="Montserrat"/>
                <a:sym typeface="Montserrat"/>
              </a:rPr>
              <a:t> of </a:t>
            </a:r>
            <a:r>
              <a:rPr b="1" lang="en-US" sz="1800">
                <a:solidFill>
                  <a:schemeClr val="dk2"/>
                </a:solidFill>
                <a:latin typeface="Montserrat"/>
                <a:ea typeface="Montserrat"/>
                <a:cs typeface="Montserrat"/>
                <a:sym typeface="Montserrat"/>
              </a:rPr>
              <a:t>4pp </a:t>
            </a:r>
            <a:r>
              <a:rPr lang="en-US" sz="1800">
                <a:solidFill>
                  <a:schemeClr val="dk2"/>
                </a:solidFill>
                <a:latin typeface="Montserrat"/>
                <a:ea typeface="Montserrat"/>
                <a:cs typeface="Montserrat"/>
                <a:sym typeface="Montserrat"/>
              </a:rPr>
              <a:t>on </a:t>
            </a:r>
            <a:r>
              <a:rPr b="1" lang="en-US" sz="1800">
                <a:solidFill>
                  <a:schemeClr val="dk2"/>
                </a:solidFill>
                <a:latin typeface="Montserrat"/>
                <a:ea typeface="Montserrat"/>
                <a:cs typeface="Montserrat"/>
                <a:sym typeface="Montserrat"/>
              </a:rPr>
              <a:t>min Acc</a:t>
            </a:r>
            <a:r>
              <a:rPr lang="en-US" sz="1800">
                <a:solidFill>
                  <a:schemeClr val="dk2"/>
                </a:solidFill>
                <a:latin typeface="Montserrat"/>
                <a:ea typeface="Montserrat"/>
                <a:cs typeface="Montserrat"/>
                <a:sym typeface="Montserrat"/>
              </a:rPr>
              <a:t> </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US" sz="1800">
                <a:solidFill>
                  <a:schemeClr val="dk2"/>
                </a:solidFill>
                <a:latin typeface="Montserrat"/>
                <a:ea typeface="Montserrat"/>
                <a:cs typeface="Montserrat"/>
                <a:sym typeface="Montserrat"/>
              </a:rPr>
              <a:t>No problematic bias to gender</a:t>
            </a:r>
            <a:endParaRPr sz="1800">
              <a:solidFill>
                <a:schemeClr val="dk2"/>
              </a:solidFill>
              <a:latin typeface="Montserrat"/>
              <a:ea typeface="Montserrat"/>
              <a:cs typeface="Montserrat"/>
              <a:sym typeface="Montserrat"/>
            </a:endParaRPr>
          </a:p>
        </p:txBody>
      </p:sp>
      <p:sp>
        <p:nvSpPr>
          <p:cNvPr id="354" name="Google Shape;354;g3d4f3afab29_0_241"/>
          <p:cNvSpPr txBox="1"/>
          <p:nvPr/>
        </p:nvSpPr>
        <p:spPr>
          <a:xfrm>
            <a:off x="606025" y="1136855"/>
            <a:ext cx="7933500" cy="3615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chemeClr val="dk1"/>
              </a:buClr>
              <a:buSzPts val="1100"/>
              <a:buFont typeface="Arial"/>
              <a:buNone/>
            </a:pPr>
            <a:r>
              <a:rPr i="1" lang="en-US" sz="1200">
                <a:solidFill>
                  <a:srgbClr val="0D0D0D"/>
                </a:solidFill>
                <a:latin typeface="Montserrat"/>
                <a:ea typeface="Montserrat"/>
                <a:cs typeface="Montserrat"/>
                <a:sym typeface="Montserrat"/>
              </a:rPr>
              <a:t>Model bias analysis: intersectional assessment before (left) and after (right) mitigation.</a:t>
            </a:r>
            <a:endParaRPr i="1" sz="1200">
              <a:solidFill>
                <a:srgbClr val="0D0D0D"/>
              </a:solidFill>
              <a:latin typeface="Montserrat"/>
              <a:ea typeface="Montserrat"/>
              <a:cs typeface="Montserrat"/>
              <a:sym typeface="Montserrat"/>
            </a:endParaRPr>
          </a:p>
          <a:p>
            <a:pPr indent="0" lvl="0" marL="0" rtl="0" algn="ctr">
              <a:lnSpc>
                <a:spcPct val="110000"/>
              </a:lnSpc>
              <a:spcBef>
                <a:spcPts val="0"/>
              </a:spcBef>
              <a:spcAft>
                <a:spcPts val="0"/>
              </a:spcAft>
              <a:buClr>
                <a:schemeClr val="dk1"/>
              </a:buClr>
              <a:buSzPts val="1100"/>
              <a:buFont typeface="Arial"/>
              <a:buNone/>
            </a:pPr>
            <a:r>
              <a:t/>
            </a:r>
            <a:endParaRPr i="1" sz="1200">
              <a:solidFill>
                <a:srgbClr val="0D0D0D"/>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32"/>
          <p:cNvPicPr preferRelativeResize="0"/>
          <p:nvPr/>
        </p:nvPicPr>
        <p:blipFill rotWithShape="1">
          <a:blip r:embed="rId3">
            <a:alphaModFix/>
          </a:blip>
          <a:srcRect b="0" l="34448" r="59943" t="0"/>
          <a:stretch/>
        </p:blipFill>
        <p:spPr>
          <a:xfrm rot="5400000">
            <a:off x="4318650" y="-4866817"/>
            <a:ext cx="400469" cy="10174406"/>
          </a:xfrm>
          <a:prstGeom prst="rect">
            <a:avLst/>
          </a:prstGeom>
          <a:noFill/>
          <a:ln>
            <a:noFill/>
          </a:ln>
        </p:spPr>
      </p:pic>
      <p:sp>
        <p:nvSpPr>
          <p:cNvPr id="360" name="Google Shape;360;p32"/>
          <p:cNvSpPr/>
          <p:nvPr/>
        </p:nvSpPr>
        <p:spPr>
          <a:xfrm>
            <a:off x="0" y="555856"/>
            <a:ext cx="1442615" cy="342487"/>
          </a:xfrm>
          <a:custGeom>
            <a:rect b="b" l="l" r="r" t="t"/>
            <a:pathLst>
              <a:path extrusionOk="0" h="408940" w="1722525">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306D6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1" name="Google Shape;361;p32"/>
          <p:cNvSpPr/>
          <p:nvPr/>
        </p:nvSpPr>
        <p:spPr>
          <a:xfrm rot="10800000">
            <a:off x="7701385" y="4245157"/>
            <a:ext cx="1442615" cy="342487"/>
          </a:xfrm>
          <a:custGeom>
            <a:rect b="b" l="l" r="r" t="t"/>
            <a:pathLst>
              <a:path extrusionOk="0" h="408940" w="1722525">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306D6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2" name="Google Shape;362;p32"/>
          <p:cNvSpPr txBox="1"/>
          <p:nvPr/>
        </p:nvSpPr>
        <p:spPr>
          <a:xfrm>
            <a:off x="1238724" y="550100"/>
            <a:ext cx="7006800" cy="1293000"/>
          </a:xfrm>
          <a:prstGeom prst="rect">
            <a:avLst/>
          </a:prstGeom>
          <a:noFill/>
          <a:ln>
            <a:noFill/>
          </a:ln>
        </p:spPr>
        <p:txBody>
          <a:bodyPr anchorCtr="0" anchor="t" bIns="22850" lIns="45725" spcFirstLastPara="1" rIns="45725" wrap="square" tIns="2285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ontserrat Light"/>
                <a:ea typeface="Montserrat Light"/>
                <a:cs typeface="Montserrat Light"/>
                <a:sym typeface="Montserrat Light"/>
              </a:rPr>
              <a:t>    Thank you for your attention!</a:t>
            </a:r>
            <a:endParaRPr b="0" i="0" sz="2000" u="none" cap="none" strike="noStrike">
              <a:solidFill>
                <a:schemeClr val="dk1"/>
              </a:solidFill>
              <a:latin typeface="Montserrat Light"/>
              <a:ea typeface="Montserrat Light"/>
              <a:cs typeface="Montserrat Light"/>
              <a:sym typeface="Montserrat Light"/>
            </a:endParaRPr>
          </a:p>
          <a:p>
            <a:pPr indent="0" lvl="0" marL="0" marR="0" rtl="0" algn="l">
              <a:lnSpc>
                <a:spcPct val="140625"/>
              </a:lnSpc>
              <a:spcBef>
                <a:spcPts val="0"/>
              </a:spcBef>
              <a:spcAft>
                <a:spcPts val="0"/>
              </a:spcAft>
              <a:buClr>
                <a:schemeClr val="dk1"/>
              </a:buClr>
              <a:buSzPts val="1600"/>
              <a:buFont typeface="Arial"/>
              <a:buNone/>
            </a:pPr>
            <a:r>
              <a:t/>
            </a:r>
            <a:endParaRPr b="1" i="0" sz="1600" u="none" cap="none" strike="noStrike">
              <a:solidFill>
                <a:schemeClr val="dk2"/>
              </a:solidFill>
              <a:latin typeface="Montserrat"/>
              <a:ea typeface="Montserrat"/>
              <a:cs typeface="Montserrat"/>
              <a:sym typeface="Montserrat"/>
            </a:endParaRPr>
          </a:p>
          <a:p>
            <a:pPr indent="0" lvl="0" marL="0" marR="0" rtl="0" algn="l">
              <a:lnSpc>
                <a:spcPct val="140625"/>
              </a:lnSpc>
              <a:spcBef>
                <a:spcPts val="0"/>
              </a:spcBef>
              <a:spcAft>
                <a:spcPts val="0"/>
              </a:spcAft>
              <a:buClr>
                <a:schemeClr val="dk1"/>
              </a:buClr>
              <a:buSzPts val="1600"/>
              <a:buFont typeface="Arial"/>
              <a:buNone/>
            </a:pPr>
            <a:r>
              <a:t/>
            </a:r>
            <a:endParaRPr b="1" i="0" sz="1600" u="none" cap="none" strike="noStrike">
              <a:solidFill>
                <a:schemeClr val="dk2"/>
              </a:solidFill>
              <a:latin typeface="Montserrat"/>
              <a:ea typeface="Montserrat"/>
              <a:cs typeface="Montserrat"/>
              <a:sym typeface="Montserrat"/>
            </a:endParaRPr>
          </a:p>
          <a:p>
            <a:pPr indent="0" lvl="0" marL="0" marR="0" rtl="0" algn="l">
              <a:lnSpc>
                <a:spcPct val="140625"/>
              </a:lnSpc>
              <a:spcBef>
                <a:spcPts val="0"/>
              </a:spcBef>
              <a:spcAft>
                <a:spcPts val="0"/>
              </a:spcAft>
              <a:buClr>
                <a:schemeClr val="dk1"/>
              </a:buClr>
              <a:buSzPts val="1600"/>
              <a:buFont typeface="Arial"/>
              <a:buNone/>
            </a:pPr>
            <a:r>
              <a:t/>
            </a:r>
            <a:endParaRPr b="1" i="0" sz="1600" u="none" cap="none" strike="noStrike">
              <a:solidFill>
                <a:schemeClr val="dk2"/>
              </a:solidFill>
              <a:latin typeface="Montserrat"/>
              <a:ea typeface="Montserrat"/>
              <a:cs typeface="Montserrat"/>
              <a:sym typeface="Montserrat"/>
            </a:endParaRPr>
          </a:p>
        </p:txBody>
      </p:sp>
      <p:sp>
        <p:nvSpPr>
          <p:cNvPr id="363" name="Google Shape;363;p32"/>
          <p:cNvSpPr txBox="1"/>
          <p:nvPr/>
        </p:nvSpPr>
        <p:spPr>
          <a:xfrm>
            <a:off x="2922750" y="1342775"/>
            <a:ext cx="5399100" cy="1226075"/>
          </a:xfrm>
          <a:prstGeom prst="rect">
            <a:avLst/>
          </a:prstGeom>
          <a:noFill/>
          <a:ln>
            <a:noFill/>
          </a:ln>
        </p:spPr>
        <p:txBody>
          <a:bodyPr anchorCtr="0" anchor="t" bIns="91425" lIns="91425" spcFirstLastPara="1" rIns="91425" wrap="square" tIns="91425">
            <a:spAutoFit/>
          </a:bodyPr>
          <a:lstStyle/>
          <a:p>
            <a:pPr indent="0" lvl="0" marL="0" marR="0" rtl="0" algn="l">
              <a:lnSpc>
                <a:spcPct val="140625"/>
              </a:lnSpc>
              <a:spcBef>
                <a:spcPts val="0"/>
              </a:spcBef>
              <a:spcAft>
                <a:spcPts val="0"/>
              </a:spcAft>
              <a:buClr>
                <a:schemeClr val="dk1"/>
              </a:buClr>
              <a:buSzPts val="1600"/>
              <a:buFont typeface="Arial"/>
              <a:buNone/>
            </a:pPr>
            <a:r>
              <a:rPr b="1" i="0" lang="en-US" sz="1600" u="none" cap="none" strike="noStrike">
                <a:solidFill>
                  <a:schemeClr val="dk2"/>
                </a:solidFill>
                <a:latin typeface="Montserrat"/>
                <a:ea typeface="Montserrat"/>
                <a:cs typeface="Montserrat"/>
                <a:sym typeface="Montserrat"/>
              </a:rPr>
              <a:t>Dr Symeon (Akis) Papadopoulos</a:t>
            </a:r>
            <a:endParaRPr b="1" i="0" sz="1600" u="none" cap="none" strike="noStrike">
              <a:solidFill>
                <a:schemeClr val="dk2"/>
              </a:solidFill>
              <a:latin typeface="Montserrat"/>
              <a:ea typeface="Montserrat"/>
              <a:cs typeface="Montserrat"/>
              <a:sym typeface="Montserrat"/>
            </a:endParaRPr>
          </a:p>
          <a:p>
            <a:pPr indent="0" lvl="0" marL="0" marR="0" rtl="0" algn="l">
              <a:lnSpc>
                <a:spcPct val="140625"/>
              </a:lnSpc>
              <a:spcBef>
                <a:spcPts val="0"/>
              </a:spcBef>
              <a:spcAft>
                <a:spcPts val="0"/>
              </a:spcAft>
              <a:buClr>
                <a:schemeClr val="dk1"/>
              </a:buClr>
              <a:buSzPts val="1600"/>
              <a:buFont typeface="Arial"/>
              <a:buNone/>
            </a:pPr>
            <a:r>
              <a:rPr b="1" i="0" lang="en-US" sz="1600" u="none" cap="none" strike="noStrike">
                <a:solidFill>
                  <a:schemeClr val="dk2"/>
                </a:solidFill>
                <a:latin typeface="Montserrat"/>
                <a:ea typeface="Montserrat"/>
                <a:cs typeface="Montserrat"/>
                <a:sym typeface="Montserrat"/>
              </a:rPr>
              <a:t>MAMMOth Coordinator, Principal Researcher</a:t>
            </a:r>
            <a:endParaRPr b="1" i="0" sz="1600" u="none" cap="none" strike="noStrike">
              <a:solidFill>
                <a:schemeClr val="dk2"/>
              </a:solidFill>
              <a:latin typeface="Montserrat"/>
              <a:ea typeface="Montserrat"/>
              <a:cs typeface="Montserrat"/>
              <a:sym typeface="Montserrat"/>
            </a:endParaRPr>
          </a:p>
          <a:p>
            <a:pPr indent="0" lvl="0" marL="0" marR="0" rtl="0" algn="l">
              <a:lnSpc>
                <a:spcPct val="140625"/>
              </a:lnSpc>
              <a:spcBef>
                <a:spcPts val="0"/>
              </a:spcBef>
              <a:spcAft>
                <a:spcPts val="0"/>
              </a:spcAft>
              <a:buClr>
                <a:schemeClr val="dk1"/>
              </a:buClr>
              <a:buSzPts val="1600"/>
              <a:buFont typeface="Arial"/>
              <a:buNone/>
            </a:pPr>
            <a:r>
              <a:rPr b="0" i="0" lang="en-US" sz="1600" u="none" cap="none" strike="noStrike">
                <a:solidFill>
                  <a:schemeClr val="dk2"/>
                </a:solidFill>
                <a:latin typeface="Montserrat"/>
                <a:ea typeface="Montserrat"/>
                <a:cs typeface="Montserrat"/>
                <a:sym typeface="Montserrat"/>
              </a:rPr>
              <a:t>Head of mever.gr  / papadop@iti.gr </a:t>
            </a:r>
            <a:endParaRPr b="0" i="0" sz="1000" u="none" cap="none" strike="noStrike">
              <a:solidFill>
                <a:schemeClr val="dk1"/>
              </a:solidFill>
              <a:latin typeface="Montserrat Light"/>
              <a:ea typeface="Montserrat Light"/>
              <a:cs typeface="Montserrat Light"/>
              <a:sym typeface="Montserrat Light"/>
            </a:endParaRPr>
          </a:p>
        </p:txBody>
      </p:sp>
      <p:pic>
        <p:nvPicPr>
          <p:cNvPr id="364" name="Google Shape;364;p32"/>
          <p:cNvPicPr preferRelativeResize="0"/>
          <p:nvPr/>
        </p:nvPicPr>
        <p:blipFill rotWithShape="1">
          <a:blip r:embed="rId4">
            <a:alphaModFix/>
          </a:blip>
          <a:srcRect b="42302" l="12556" r="13098" t="41747"/>
          <a:stretch/>
        </p:blipFill>
        <p:spPr>
          <a:xfrm>
            <a:off x="5237019" y="255030"/>
            <a:ext cx="3823855" cy="820268"/>
          </a:xfrm>
          <a:prstGeom prst="rect">
            <a:avLst/>
          </a:prstGeom>
          <a:noFill/>
          <a:ln>
            <a:noFill/>
          </a:ln>
        </p:spPr>
      </p:pic>
      <p:sp>
        <p:nvSpPr>
          <p:cNvPr id="365" name="Google Shape;365;p32"/>
          <p:cNvSpPr/>
          <p:nvPr/>
        </p:nvSpPr>
        <p:spPr>
          <a:xfrm>
            <a:off x="489900" y="4142650"/>
            <a:ext cx="6540300" cy="651600"/>
          </a:xfrm>
          <a:prstGeom prst="rect">
            <a:avLst/>
          </a:prstGeom>
          <a:noFill/>
          <a:ln cap="flat" cmpd="sng" w="9525">
            <a:solidFill>
              <a:srgbClr val="205867"/>
            </a:solidFill>
            <a:prstDash val="solid"/>
            <a:round/>
            <a:headEnd len="sm" w="sm" type="none"/>
            <a:tailEnd len="sm" w="sm" type="none"/>
          </a:ln>
        </p:spPr>
        <p:txBody>
          <a:bodyPr anchorCtr="0" anchor="t" bIns="22850" lIns="45725" spcFirstLastPara="1" rIns="45725" wrap="square" tIns="22850">
            <a:noAutofit/>
          </a:bodyPr>
          <a:lstStyle/>
          <a:p>
            <a:pPr indent="0" lvl="0" marL="0" marR="0" rtl="0" algn="just">
              <a:lnSpc>
                <a:spcPct val="100000"/>
              </a:lnSpc>
              <a:spcBef>
                <a:spcPts val="0"/>
              </a:spcBef>
              <a:spcAft>
                <a:spcPts val="0"/>
              </a:spcAft>
              <a:buClr>
                <a:srgbClr val="000000"/>
              </a:buClr>
              <a:buSzPts val="700"/>
              <a:buFont typeface="Arial"/>
              <a:buNone/>
            </a:pPr>
            <a:r>
              <a:rPr b="0" i="0" lang="en-US" sz="1000" u="none" cap="none" strike="noStrike">
                <a:solidFill>
                  <a:srgbClr val="000000"/>
                </a:solidFill>
                <a:latin typeface="Calibri"/>
                <a:ea typeface="Calibri"/>
                <a:cs typeface="Calibri"/>
                <a:sym typeface="Calibri"/>
              </a:rPr>
              <a:t>Funded by the European Union under Grant Agreement ID: 101070285. UK participant in Horizon Europe Project MAMMOth is supported by UKRI grant number 10041914 (Trilateral Research LTD). Views and opinions expressed are however those of the author(s) only and do not necessarily reflect those of the European Union or European Commission or UKRI. Neither the European Union nor the granting authority nor UKRI can be held responsible for them.</a:t>
            </a:r>
            <a:endParaRPr b="0" i="0" sz="1000" u="none" cap="none" strike="noStrike">
              <a:solidFill>
                <a:srgbClr val="000000"/>
              </a:solidFill>
              <a:latin typeface="Arial"/>
              <a:ea typeface="Arial"/>
              <a:cs typeface="Arial"/>
              <a:sym typeface="Arial"/>
            </a:endParaRPr>
          </a:p>
        </p:txBody>
      </p:sp>
      <p:pic>
        <p:nvPicPr>
          <p:cNvPr id="366" name="Google Shape;366;p32"/>
          <p:cNvPicPr preferRelativeResize="0"/>
          <p:nvPr/>
        </p:nvPicPr>
        <p:blipFill rotWithShape="1">
          <a:blip r:embed="rId5">
            <a:alphaModFix/>
          </a:blip>
          <a:srcRect b="0" l="0" r="0" t="0"/>
          <a:stretch/>
        </p:blipFill>
        <p:spPr>
          <a:xfrm>
            <a:off x="458077" y="2259344"/>
            <a:ext cx="2235699" cy="787089"/>
          </a:xfrm>
          <a:prstGeom prst="rect">
            <a:avLst/>
          </a:prstGeom>
          <a:noFill/>
          <a:ln>
            <a:noFill/>
          </a:ln>
        </p:spPr>
      </p:pic>
      <p:grpSp>
        <p:nvGrpSpPr>
          <p:cNvPr id="367" name="Google Shape;367;p32"/>
          <p:cNvGrpSpPr/>
          <p:nvPr/>
        </p:nvGrpSpPr>
        <p:grpSpPr>
          <a:xfrm>
            <a:off x="328470" y="1342783"/>
            <a:ext cx="2495135" cy="787143"/>
            <a:chOff x="-1040" y="183602"/>
            <a:chExt cx="4511183" cy="1426500"/>
          </a:xfrm>
        </p:grpSpPr>
        <p:sp>
          <p:nvSpPr>
            <p:cNvPr id="368" name="Google Shape;368;p32"/>
            <p:cNvSpPr/>
            <p:nvPr/>
          </p:nvSpPr>
          <p:spPr>
            <a:xfrm>
              <a:off x="165243" y="183602"/>
              <a:ext cx="4344900" cy="1426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69" name="Google Shape;369;p32"/>
            <p:cNvPicPr preferRelativeResize="0"/>
            <p:nvPr/>
          </p:nvPicPr>
          <p:blipFill rotWithShape="1">
            <a:blip r:embed="rId6">
              <a:alphaModFix/>
            </a:blip>
            <a:srcRect b="0" l="0" r="0" t="0"/>
            <a:stretch/>
          </p:blipFill>
          <p:spPr>
            <a:xfrm>
              <a:off x="-1040" y="264651"/>
              <a:ext cx="4285008" cy="1218717"/>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3" name="Shape 373"/>
        <p:cNvGrpSpPr/>
        <p:nvPr/>
      </p:nvGrpSpPr>
      <p:grpSpPr>
        <a:xfrm>
          <a:off x="0" y="0"/>
          <a:ext cx="0" cy="0"/>
          <a:chOff x="0" y="0"/>
          <a:chExt cx="0" cy="0"/>
        </a:xfrm>
      </p:grpSpPr>
      <p:sp>
        <p:nvSpPr>
          <p:cNvPr id="374" name="Google Shape;374;p12"/>
          <p:cNvSpPr txBox="1"/>
          <p:nvPr/>
        </p:nvSpPr>
        <p:spPr>
          <a:xfrm>
            <a:off x="437655" y="247357"/>
            <a:ext cx="5749200" cy="302550"/>
          </a:xfrm>
          <a:prstGeom prst="rect">
            <a:avLst/>
          </a:prstGeom>
          <a:noFill/>
          <a:ln>
            <a:noFill/>
          </a:ln>
        </p:spPr>
        <p:txBody>
          <a:bodyPr anchorCtr="0" anchor="ctr" bIns="22850" lIns="45700" spcFirstLastPara="1" rIns="45700"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Montserrat"/>
                <a:ea typeface="Montserrat"/>
                <a:cs typeface="Montserrat"/>
                <a:sym typeface="Montserrat"/>
              </a:rPr>
              <a:t>Our Approach</a:t>
            </a:r>
            <a:endParaRPr b="1" i="0" sz="2400" u="none" cap="none" strike="noStrike">
              <a:solidFill>
                <a:schemeClr val="dk2"/>
              </a:solidFill>
              <a:latin typeface="Arial"/>
              <a:ea typeface="Arial"/>
              <a:cs typeface="Arial"/>
              <a:sym typeface="Arial"/>
            </a:endParaRPr>
          </a:p>
        </p:txBody>
      </p:sp>
      <p:sp>
        <p:nvSpPr>
          <p:cNvPr id="375" name="Google Shape;375;p12"/>
          <p:cNvSpPr/>
          <p:nvPr/>
        </p:nvSpPr>
        <p:spPr>
          <a:xfrm>
            <a:off x="440850" y="942788"/>
            <a:ext cx="2693550" cy="375405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376" name="Google Shape;376;p12"/>
          <p:cNvSpPr/>
          <p:nvPr/>
        </p:nvSpPr>
        <p:spPr>
          <a:xfrm>
            <a:off x="3260250" y="942788"/>
            <a:ext cx="2693550" cy="375405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377" name="Google Shape;377;p12"/>
          <p:cNvSpPr/>
          <p:nvPr/>
        </p:nvSpPr>
        <p:spPr>
          <a:xfrm>
            <a:off x="6079650" y="942788"/>
            <a:ext cx="2693550" cy="375405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378" name="Google Shape;378;p12"/>
          <p:cNvSpPr txBox="1"/>
          <p:nvPr/>
        </p:nvSpPr>
        <p:spPr>
          <a:xfrm>
            <a:off x="514338" y="995963"/>
            <a:ext cx="2559150" cy="33854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7F6000"/>
                </a:solidFill>
                <a:latin typeface="Montserrat"/>
                <a:ea typeface="Montserrat"/>
                <a:cs typeface="Montserrat"/>
                <a:sym typeface="Montserrat"/>
              </a:rPr>
              <a:t>Co-creation &amp; Analysis </a:t>
            </a:r>
            <a:endParaRPr b="1" i="0" sz="1600" u="none" cap="none" strike="noStrike">
              <a:solidFill>
                <a:srgbClr val="7F6000"/>
              </a:solidFill>
              <a:latin typeface="Montserrat"/>
              <a:ea typeface="Montserrat"/>
              <a:cs typeface="Montserrat"/>
              <a:sym typeface="Montserrat"/>
            </a:endParaRPr>
          </a:p>
        </p:txBody>
      </p:sp>
      <p:sp>
        <p:nvSpPr>
          <p:cNvPr id="379" name="Google Shape;379;p12"/>
          <p:cNvSpPr txBox="1"/>
          <p:nvPr/>
        </p:nvSpPr>
        <p:spPr>
          <a:xfrm>
            <a:off x="3295638" y="995963"/>
            <a:ext cx="2559150" cy="33854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74E13"/>
                </a:solidFill>
                <a:latin typeface="Montserrat"/>
                <a:ea typeface="Montserrat"/>
                <a:cs typeface="Montserrat"/>
                <a:sym typeface="Montserrat"/>
              </a:rPr>
              <a:t>Development</a:t>
            </a:r>
            <a:endParaRPr b="1" i="0" sz="1600" u="none" cap="none" strike="noStrike">
              <a:solidFill>
                <a:srgbClr val="274E13"/>
              </a:solidFill>
              <a:latin typeface="Montserrat"/>
              <a:ea typeface="Montserrat"/>
              <a:cs typeface="Montserrat"/>
              <a:sym typeface="Montserrat"/>
            </a:endParaRPr>
          </a:p>
        </p:txBody>
      </p:sp>
      <p:sp>
        <p:nvSpPr>
          <p:cNvPr id="380" name="Google Shape;380;p12"/>
          <p:cNvSpPr txBox="1"/>
          <p:nvPr/>
        </p:nvSpPr>
        <p:spPr>
          <a:xfrm>
            <a:off x="6153138" y="995963"/>
            <a:ext cx="2559150" cy="33854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73763"/>
                </a:solidFill>
                <a:latin typeface="Montserrat"/>
                <a:ea typeface="Montserrat"/>
                <a:cs typeface="Montserrat"/>
                <a:sym typeface="Montserrat"/>
              </a:rPr>
              <a:t>Evaluation &amp; Training</a:t>
            </a:r>
            <a:endParaRPr b="1" i="0" sz="1600" u="none" cap="none" strike="noStrike">
              <a:solidFill>
                <a:srgbClr val="073763"/>
              </a:solidFill>
              <a:latin typeface="Montserrat"/>
              <a:ea typeface="Montserrat"/>
              <a:cs typeface="Montserrat"/>
              <a:sym typeface="Montserrat"/>
            </a:endParaRPr>
          </a:p>
        </p:txBody>
      </p:sp>
      <p:sp>
        <p:nvSpPr>
          <p:cNvPr id="381" name="Google Shape;381;p12"/>
          <p:cNvSpPr/>
          <p:nvPr/>
        </p:nvSpPr>
        <p:spPr>
          <a:xfrm>
            <a:off x="684613" y="1588788"/>
            <a:ext cx="2206050" cy="450900"/>
          </a:xfrm>
          <a:prstGeom prst="rect">
            <a:avLst/>
          </a:prstGeom>
          <a:solidFill>
            <a:srgbClr val="FEFAEB"/>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7F6000"/>
                </a:solidFill>
                <a:latin typeface="Montserrat"/>
                <a:ea typeface="Montserrat"/>
                <a:cs typeface="Montserrat"/>
                <a:sym typeface="Montserrat"/>
              </a:rPr>
              <a:t>Interviews with AI Experts</a:t>
            </a:r>
            <a:endParaRPr b="0" i="0" sz="1200" u="none" cap="none" strike="noStrike">
              <a:solidFill>
                <a:srgbClr val="7F6000"/>
              </a:solidFill>
              <a:latin typeface="Montserrat"/>
              <a:ea typeface="Montserrat"/>
              <a:cs typeface="Montserrat"/>
              <a:sym typeface="Montserrat"/>
            </a:endParaRPr>
          </a:p>
        </p:txBody>
      </p:sp>
      <p:sp>
        <p:nvSpPr>
          <p:cNvPr id="382" name="Google Shape;382;p12"/>
          <p:cNvSpPr/>
          <p:nvPr/>
        </p:nvSpPr>
        <p:spPr>
          <a:xfrm>
            <a:off x="684613" y="2160288"/>
            <a:ext cx="2206050" cy="708300"/>
          </a:xfrm>
          <a:prstGeom prst="rect">
            <a:avLst/>
          </a:prstGeom>
          <a:solidFill>
            <a:srgbClr val="FEFAEB"/>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7F6000"/>
                </a:solidFill>
                <a:latin typeface="Montserrat"/>
                <a:ea typeface="Montserrat"/>
                <a:cs typeface="Montserrat"/>
                <a:sym typeface="Montserrat"/>
              </a:rPr>
              <a:t>Co-creation workshops with underrepresented communities</a:t>
            </a:r>
            <a:endParaRPr b="0" i="0" sz="1200" u="none" cap="none" strike="noStrike">
              <a:solidFill>
                <a:srgbClr val="7F6000"/>
              </a:solidFill>
              <a:latin typeface="Montserrat"/>
              <a:ea typeface="Montserrat"/>
              <a:cs typeface="Montserrat"/>
              <a:sym typeface="Montserrat"/>
            </a:endParaRPr>
          </a:p>
        </p:txBody>
      </p:sp>
      <p:sp>
        <p:nvSpPr>
          <p:cNvPr id="383" name="Google Shape;383;p12"/>
          <p:cNvSpPr/>
          <p:nvPr/>
        </p:nvSpPr>
        <p:spPr>
          <a:xfrm>
            <a:off x="684613" y="2998488"/>
            <a:ext cx="2206050" cy="564750"/>
          </a:xfrm>
          <a:prstGeom prst="rect">
            <a:avLst/>
          </a:prstGeom>
          <a:solidFill>
            <a:srgbClr val="FEFAEB"/>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7F6000"/>
                </a:solidFill>
                <a:latin typeface="Montserrat"/>
                <a:ea typeface="Montserrat"/>
                <a:cs typeface="Montserrat"/>
                <a:sym typeface="Montserrat"/>
              </a:rPr>
              <a:t>Multi-disciplinary co-creation workshops</a:t>
            </a:r>
            <a:endParaRPr b="0" i="0" sz="1200" u="none" cap="none" strike="noStrike">
              <a:solidFill>
                <a:srgbClr val="7F6000"/>
              </a:solidFill>
              <a:latin typeface="Montserrat"/>
              <a:ea typeface="Montserrat"/>
              <a:cs typeface="Montserrat"/>
              <a:sym typeface="Montserrat"/>
            </a:endParaRPr>
          </a:p>
        </p:txBody>
      </p:sp>
      <p:sp>
        <p:nvSpPr>
          <p:cNvPr id="384" name="Google Shape;384;p12"/>
          <p:cNvSpPr/>
          <p:nvPr/>
        </p:nvSpPr>
        <p:spPr>
          <a:xfrm>
            <a:off x="684613" y="3684288"/>
            <a:ext cx="2206050" cy="564750"/>
          </a:xfrm>
          <a:prstGeom prst="rect">
            <a:avLst/>
          </a:prstGeom>
          <a:solidFill>
            <a:srgbClr val="FEFAEB"/>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7F6000"/>
                </a:solidFill>
                <a:latin typeface="Montserrat"/>
                <a:ea typeface="Montserrat"/>
                <a:cs typeface="Montserrat"/>
                <a:sym typeface="Montserrat"/>
              </a:rPr>
              <a:t>Use cases &amp; requirements analysis</a:t>
            </a:r>
            <a:endParaRPr b="0" i="0" sz="1200" u="none" cap="none" strike="noStrike">
              <a:solidFill>
                <a:srgbClr val="7F6000"/>
              </a:solidFill>
              <a:latin typeface="Montserrat"/>
              <a:ea typeface="Montserrat"/>
              <a:cs typeface="Montserrat"/>
              <a:sym typeface="Montserrat"/>
            </a:endParaRPr>
          </a:p>
        </p:txBody>
      </p:sp>
      <p:sp>
        <p:nvSpPr>
          <p:cNvPr id="385" name="Google Shape;385;p12"/>
          <p:cNvSpPr/>
          <p:nvPr/>
        </p:nvSpPr>
        <p:spPr>
          <a:xfrm>
            <a:off x="3504013" y="3455688"/>
            <a:ext cx="2206050" cy="450900"/>
          </a:xfrm>
          <a:prstGeom prst="rect">
            <a:avLst/>
          </a:prstGeom>
          <a:solidFill>
            <a:srgbClr val="ECF4E9"/>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74E13"/>
                </a:solidFill>
                <a:latin typeface="Montserrat"/>
                <a:ea typeface="Montserrat"/>
                <a:cs typeface="Montserrat"/>
                <a:sym typeface="Montserrat"/>
              </a:rPr>
              <a:t>Toolkit development</a:t>
            </a:r>
            <a:endParaRPr b="0" i="0" sz="1200" u="none" cap="none" strike="noStrike">
              <a:solidFill>
                <a:srgbClr val="274E13"/>
              </a:solidFill>
              <a:latin typeface="Montserrat"/>
              <a:ea typeface="Montserrat"/>
              <a:cs typeface="Montserrat"/>
              <a:sym typeface="Montserrat"/>
            </a:endParaRPr>
          </a:p>
        </p:txBody>
      </p:sp>
      <p:sp>
        <p:nvSpPr>
          <p:cNvPr id="386" name="Google Shape;386;p12"/>
          <p:cNvSpPr/>
          <p:nvPr/>
        </p:nvSpPr>
        <p:spPr>
          <a:xfrm>
            <a:off x="3504013" y="2122188"/>
            <a:ext cx="2206050" cy="708300"/>
          </a:xfrm>
          <a:prstGeom prst="rect">
            <a:avLst/>
          </a:prstGeom>
          <a:solidFill>
            <a:srgbClr val="ECF4E9"/>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74E13"/>
                </a:solidFill>
                <a:latin typeface="Montserrat"/>
                <a:ea typeface="Montserrat"/>
                <a:cs typeface="Montserrat"/>
                <a:sym typeface="Montserrat"/>
              </a:rPr>
              <a:t>Bias mitigation method development</a:t>
            </a:r>
            <a:endParaRPr b="0" i="0" sz="1200" u="none" cap="none" strike="noStrike">
              <a:solidFill>
                <a:srgbClr val="274E13"/>
              </a:solidFill>
              <a:latin typeface="Montserrat"/>
              <a:ea typeface="Montserrat"/>
              <a:cs typeface="Montserrat"/>
              <a:sym typeface="Montserrat"/>
            </a:endParaRPr>
          </a:p>
        </p:txBody>
      </p:sp>
      <p:sp>
        <p:nvSpPr>
          <p:cNvPr id="387" name="Google Shape;387;p12"/>
          <p:cNvSpPr/>
          <p:nvPr/>
        </p:nvSpPr>
        <p:spPr>
          <a:xfrm>
            <a:off x="3504013" y="1588788"/>
            <a:ext cx="2206050" cy="450900"/>
          </a:xfrm>
          <a:prstGeom prst="rect">
            <a:avLst/>
          </a:prstGeom>
          <a:solidFill>
            <a:srgbClr val="ECF4E9"/>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74E13"/>
                </a:solidFill>
                <a:latin typeface="Montserrat"/>
                <a:ea typeface="Montserrat"/>
                <a:cs typeface="Montserrat"/>
                <a:sym typeface="Montserrat"/>
              </a:rPr>
              <a:t>New AI fairness and bias definitions</a:t>
            </a:r>
            <a:endParaRPr b="0" i="0" sz="1200" u="none" cap="none" strike="noStrike">
              <a:solidFill>
                <a:srgbClr val="274E13"/>
              </a:solidFill>
              <a:latin typeface="Montserrat"/>
              <a:ea typeface="Montserrat"/>
              <a:cs typeface="Montserrat"/>
              <a:sym typeface="Montserrat"/>
            </a:endParaRPr>
          </a:p>
        </p:txBody>
      </p:sp>
      <p:sp>
        <p:nvSpPr>
          <p:cNvPr id="388" name="Google Shape;388;p12"/>
          <p:cNvSpPr/>
          <p:nvPr/>
        </p:nvSpPr>
        <p:spPr>
          <a:xfrm>
            <a:off x="3504013" y="3989088"/>
            <a:ext cx="2206050" cy="564750"/>
          </a:xfrm>
          <a:prstGeom prst="rect">
            <a:avLst/>
          </a:prstGeom>
          <a:solidFill>
            <a:srgbClr val="ECF4E9"/>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74E13"/>
                </a:solidFill>
                <a:latin typeface="Montserrat"/>
                <a:ea typeface="Montserrat"/>
                <a:cs typeface="Montserrat"/>
                <a:sym typeface="Montserrat"/>
              </a:rPr>
              <a:t>Component development and integration</a:t>
            </a:r>
            <a:endParaRPr b="0" i="0" sz="1200" u="none" cap="none" strike="noStrike">
              <a:solidFill>
                <a:srgbClr val="274E13"/>
              </a:solidFill>
              <a:latin typeface="Montserrat"/>
              <a:ea typeface="Montserrat"/>
              <a:cs typeface="Montserrat"/>
              <a:sym typeface="Montserrat"/>
            </a:endParaRPr>
          </a:p>
        </p:txBody>
      </p:sp>
      <p:sp>
        <p:nvSpPr>
          <p:cNvPr id="389" name="Google Shape;389;p12"/>
          <p:cNvSpPr/>
          <p:nvPr/>
        </p:nvSpPr>
        <p:spPr>
          <a:xfrm>
            <a:off x="3504013" y="2922288"/>
            <a:ext cx="2206050" cy="450900"/>
          </a:xfrm>
          <a:prstGeom prst="rect">
            <a:avLst/>
          </a:prstGeom>
          <a:solidFill>
            <a:srgbClr val="ECF4E9"/>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74E13"/>
                </a:solidFill>
                <a:latin typeface="Montserrat"/>
                <a:ea typeface="Montserrat"/>
                <a:cs typeface="Montserrat"/>
                <a:sym typeface="Montserrat"/>
              </a:rPr>
              <a:t>Library development</a:t>
            </a:r>
            <a:endParaRPr b="0" i="0" sz="1200" u="none" cap="none" strike="noStrike">
              <a:solidFill>
                <a:srgbClr val="274E13"/>
              </a:solidFill>
              <a:latin typeface="Montserrat"/>
              <a:ea typeface="Montserrat"/>
              <a:cs typeface="Montserrat"/>
              <a:sym typeface="Montserrat"/>
            </a:endParaRPr>
          </a:p>
        </p:txBody>
      </p:sp>
      <p:sp>
        <p:nvSpPr>
          <p:cNvPr id="390" name="Google Shape;390;p12"/>
          <p:cNvSpPr/>
          <p:nvPr/>
        </p:nvSpPr>
        <p:spPr>
          <a:xfrm>
            <a:off x="6285313" y="1779288"/>
            <a:ext cx="2206050" cy="450900"/>
          </a:xfrm>
          <a:prstGeom prst="rect">
            <a:avLst/>
          </a:prstGeom>
          <a:solidFill>
            <a:srgbClr val="EEF6FC"/>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73763"/>
                </a:solidFill>
                <a:latin typeface="Montserrat"/>
                <a:ea typeface="Montserrat"/>
                <a:cs typeface="Montserrat"/>
                <a:sym typeface="Montserrat"/>
              </a:rPr>
              <a:t>Benchmarking on public datasets</a:t>
            </a:r>
            <a:endParaRPr b="0" i="0" sz="1200" u="none" cap="none" strike="noStrike">
              <a:solidFill>
                <a:srgbClr val="073763"/>
              </a:solidFill>
              <a:latin typeface="Montserrat"/>
              <a:ea typeface="Montserrat"/>
              <a:cs typeface="Montserrat"/>
              <a:sym typeface="Montserrat"/>
            </a:endParaRPr>
          </a:p>
        </p:txBody>
      </p:sp>
      <p:sp>
        <p:nvSpPr>
          <p:cNvPr id="391" name="Google Shape;391;p12"/>
          <p:cNvSpPr/>
          <p:nvPr/>
        </p:nvSpPr>
        <p:spPr>
          <a:xfrm>
            <a:off x="6285313" y="2350788"/>
            <a:ext cx="2206050" cy="450900"/>
          </a:xfrm>
          <a:prstGeom prst="rect">
            <a:avLst/>
          </a:prstGeom>
          <a:solidFill>
            <a:srgbClr val="EEF6FC"/>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73763"/>
                </a:solidFill>
                <a:latin typeface="Montserrat"/>
                <a:ea typeface="Montserrat"/>
                <a:cs typeface="Montserrat"/>
                <a:sym typeface="Montserrat"/>
              </a:rPr>
              <a:t>Evaluation on use case scenarios and datasets</a:t>
            </a:r>
            <a:endParaRPr b="0" i="0" sz="1200" u="none" cap="none" strike="noStrike">
              <a:solidFill>
                <a:srgbClr val="073763"/>
              </a:solidFill>
              <a:latin typeface="Montserrat"/>
              <a:ea typeface="Montserrat"/>
              <a:cs typeface="Montserrat"/>
              <a:sym typeface="Montserrat"/>
            </a:endParaRPr>
          </a:p>
        </p:txBody>
      </p:sp>
      <p:sp>
        <p:nvSpPr>
          <p:cNvPr id="392" name="Google Shape;392;p12"/>
          <p:cNvSpPr/>
          <p:nvPr/>
        </p:nvSpPr>
        <p:spPr>
          <a:xfrm>
            <a:off x="6285313" y="2922288"/>
            <a:ext cx="2206050" cy="450900"/>
          </a:xfrm>
          <a:prstGeom prst="rect">
            <a:avLst/>
          </a:prstGeom>
          <a:solidFill>
            <a:srgbClr val="EEF6FC"/>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73763"/>
                </a:solidFill>
                <a:latin typeface="Montserrat"/>
                <a:ea typeface="Montserrat"/>
                <a:cs typeface="Montserrat"/>
                <a:sym typeface="Montserrat"/>
              </a:rPr>
              <a:t>Demonstrations and qualitative feedback</a:t>
            </a:r>
            <a:endParaRPr b="0" i="0" sz="1200" u="none" cap="none" strike="noStrike">
              <a:solidFill>
                <a:srgbClr val="073763"/>
              </a:solidFill>
              <a:latin typeface="Montserrat"/>
              <a:ea typeface="Montserrat"/>
              <a:cs typeface="Montserrat"/>
              <a:sym typeface="Montserrat"/>
            </a:endParaRPr>
          </a:p>
        </p:txBody>
      </p:sp>
      <p:sp>
        <p:nvSpPr>
          <p:cNvPr id="393" name="Google Shape;393;p12"/>
          <p:cNvSpPr/>
          <p:nvPr/>
        </p:nvSpPr>
        <p:spPr>
          <a:xfrm>
            <a:off x="6285313" y="3493788"/>
            <a:ext cx="2206050" cy="450900"/>
          </a:xfrm>
          <a:prstGeom prst="rect">
            <a:avLst/>
          </a:prstGeom>
          <a:solidFill>
            <a:srgbClr val="EEF6FC"/>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73763"/>
                </a:solidFill>
                <a:latin typeface="Montserrat"/>
                <a:ea typeface="Montserrat"/>
                <a:cs typeface="Montserrat"/>
                <a:sym typeface="Montserrat"/>
              </a:rPr>
              <a:t>Training material and outreach</a:t>
            </a:r>
            <a:endParaRPr b="0" i="0" sz="1200" u="none" cap="none" strike="noStrike">
              <a:solidFill>
                <a:srgbClr val="073763"/>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7" name="Shape 397"/>
        <p:cNvGrpSpPr/>
        <p:nvPr/>
      </p:nvGrpSpPr>
      <p:grpSpPr>
        <a:xfrm>
          <a:off x="0" y="0"/>
          <a:ext cx="0" cy="0"/>
          <a:chOff x="0" y="0"/>
          <a:chExt cx="0" cy="0"/>
        </a:xfrm>
      </p:grpSpPr>
      <p:sp>
        <p:nvSpPr>
          <p:cNvPr id="398" name="Google Shape;398;p24"/>
          <p:cNvSpPr/>
          <p:nvPr/>
        </p:nvSpPr>
        <p:spPr>
          <a:xfrm>
            <a:off x="342900" y="367075"/>
            <a:ext cx="4909650" cy="918750"/>
          </a:xfrm>
          <a:prstGeom prst="rect">
            <a:avLst/>
          </a:prstGeom>
          <a:no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73B75"/>
                </a:solidFill>
                <a:latin typeface="Montserrat"/>
                <a:ea typeface="Montserrat"/>
                <a:cs typeface="Montserrat"/>
                <a:sym typeface="Montserrat"/>
              </a:rPr>
              <a:t>MAMMOth AI Bias Toolkit</a:t>
            </a:r>
            <a:endParaRPr b="1" i="0" sz="2400" u="none" cap="none" strike="noStrike">
              <a:solidFill>
                <a:srgbClr val="273B75"/>
              </a:solidFill>
              <a:latin typeface="Montserrat"/>
              <a:ea typeface="Montserrat"/>
              <a:cs typeface="Montserrat"/>
              <a:sym typeface="Montserrat"/>
            </a:endParaRPr>
          </a:p>
          <a:p>
            <a:pPr indent="0" lvl="0" marL="0" marR="0" rtl="0" algn="l">
              <a:lnSpc>
                <a:spcPct val="200000"/>
              </a:lnSpc>
              <a:spcBef>
                <a:spcPts val="0"/>
              </a:spcBef>
              <a:spcAft>
                <a:spcPts val="0"/>
              </a:spcAft>
              <a:buClr>
                <a:srgbClr val="000000"/>
              </a:buClr>
              <a:buSzPts val="1600"/>
              <a:buFont typeface="Arial"/>
              <a:buNone/>
            </a:pPr>
            <a:r>
              <a:rPr b="0" i="0" lang="en-US" sz="1600" u="none" cap="none" strike="noStrike">
                <a:solidFill>
                  <a:srgbClr val="306D6E"/>
                </a:solidFill>
                <a:latin typeface="Montserrat Medium"/>
                <a:ea typeface="Montserrat Medium"/>
                <a:cs typeface="Montserrat Medium"/>
                <a:sym typeface="Montserrat Medium"/>
              </a:rPr>
              <a:t>A toolkit for bias analysis and mitigation</a:t>
            </a:r>
            <a:endParaRPr b="0" i="0" sz="1600" u="none" cap="none" strike="noStrike">
              <a:solidFill>
                <a:srgbClr val="306D6E"/>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06D6E"/>
              </a:solidFill>
              <a:latin typeface="Montserrat"/>
              <a:ea typeface="Montserrat"/>
              <a:cs typeface="Montserrat"/>
              <a:sym typeface="Montserrat"/>
            </a:endParaRPr>
          </a:p>
        </p:txBody>
      </p:sp>
      <p:sp>
        <p:nvSpPr>
          <p:cNvPr id="399" name="Google Shape;399;p24"/>
          <p:cNvSpPr txBox="1"/>
          <p:nvPr/>
        </p:nvSpPr>
        <p:spPr>
          <a:xfrm>
            <a:off x="437450" y="1246375"/>
            <a:ext cx="4815300" cy="3236700"/>
          </a:xfrm>
          <a:prstGeom prst="rect">
            <a:avLst/>
          </a:prstGeom>
          <a:noFill/>
          <a:ln>
            <a:noFill/>
          </a:ln>
        </p:spPr>
        <p:txBody>
          <a:bodyPr anchorCtr="0" anchor="t" bIns="45700" lIns="45700" spcFirstLastPara="1" rIns="45700" wrap="square" tIns="45700">
            <a:spAutoFit/>
          </a:bodyPr>
          <a:lstStyle/>
          <a:p>
            <a:pPr indent="-285750" lvl="0" marL="301625" marR="0" rtl="0" algn="l">
              <a:lnSpc>
                <a:spcPct val="115000"/>
              </a:lnSpc>
              <a:spcBef>
                <a:spcPts val="0"/>
              </a:spcBef>
              <a:spcAft>
                <a:spcPts val="0"/>
              </a:spcAft>
              <a:buClr>
                <a:schemeClr val="dk1"/>
              </a:buClr>
              <a:buSzPts val="2100"/>
              <a:buFont typeface="Arial"/>
              <a:buChar char="•"/>
            </a:pPr>
            <a:r>
              <a:rPr b="0" i="0" lang="en-US" sz="1400" u="none" cap="none" strike="noStrike">
                <a:solidFill>
                  <a:schemeClr val="dk1"/>
                </a:solidFill>
                <a:latin typeface="Montserrat Medium"/>
                <a:ea typeface="Montserrat Medium"/>
                <a:cs typeface="Montserrat Medium"/>
                <a:sym typeface="Montserrat Medium"/>
              </a:rPr>
              <a:t>A combination of project’s and third-party research results to AI system creators </a:t>
            </a:r>
            <a:endParaRPr b="0" i="0" sz="1400" u="none" cap="none" strike="noStrike">
              <a:solidFill>
                <a:schemeClr val="dk1"/>
              </a:solidFill>
              <a:latin typeface="Montserrat Medium"/>
              <a:ea typeface="Montserrat Medium"/>
              <a:cs typeface="Montserrat Medium"/>
              <a:sym typeface="Montserrat Medium"/>
            </a:endParaRPr>
          </a:p>
          <a:p>
            <a:pPr indent="-285750" lvl="0" marL="301625" marR="0" rtl="0" algn="l">
              <a:lnSpc>
                <a:spcPct val="115000"/>
              </a:lnSpc>
              <a:spcBef>
                <a:spcPts val="800"/>
              </a:spcBef>
              <a:spcAft>
                <a:spcPts val="0"/>
              </a:spcAft>
              <a:buClr>
                <a:schemeClr val="dk1"/>
              </a:buClr>
              <a:buSzPts val="2100"/>
              <a:buFont typeface="Arial"/>
              <a:buChar char="•"/>
            </a:pPr>
            <a:r>
              <a:rPr b="0" i="0" lang="en-US" sz="1400" u="none" cap="none" strike="noStrike">
                <a:solidFill>
                  <a:schemeClr val="dk1"/>
                </a:solidFill>
                <a:latin typeface="Montserrat Medium"/>
                <a:ea typeface="Montserrat Medium"/>
                <a:cs typeface="Montserrat Medium"/>
                <a:sym typeface="Montserrat Medium"/>
              </a:rPr>
              <a:t>Analyses saved models and datasets</a:t>
            </a:r>
            <a:endParaRPr b="0" i="0" sz="1400" u="none" cap="none" strike="noStrike">
              <a:solidFill>
                <a:schemeClr val="dk1"/>
              </a:solidFill>
              <a:latin typeface="Montserrat Medium"/>
              <a:ea typeface="Montserrat Medium"/>
              <a:cs typeface="Montserrat Medium"/>
              <a:sym typeface="Montserrat Medium"/>
            </a:endParaRPr>
          </a:p>
          <a:p>
            <a:pPr indent="-285750" lvl="0" marL="301625" marR="0" rtl="0" algn="l">
              <a:lnSpc>
                <a:spcPct val="115000"/>
              </a:lnSpc>
              <a:spcBef>
                <a:spcPts val="800"/>
              </a:spcBef>
              <a:spcAft>
                <a:spcPts val="0"/>
              </a:spcAft>
              <a:buClr>
                <a:schemeClr val="dk1"/>
              </a:buClr>
              <a:buSzPts val="2100"/>
              <a:buFont typeface="Arial"/>
              <a:buChar char="•"/>
            </a:pPr>
            <a:r>
              <a:rPr b="0" i="0" lang="en-US" sz="1400" u="none" cap="none" strike="noStrike">
                <a:solidFill>
                  <a:schemeClr val="dk1"/>
                </a:solidFill>
                <a:latin typeface="Montserrat Medium"/>
                <a:ea typeface="Montserrat Medium"/>
                <a:cs typeface="Montserrat Medium"/>
                <a:sym typeface="Montserrat Medium"/>
              </a:rPr>
              <a:t>Modalities: tabular data, images, graphs, etc.</a:t>
            </a:r>
            <a:endParaRPr b="0" i="0" sz="1400" u="none" cap="none" strike="noStrike">
              <a:solidFill>
                <a:schemeClr val="dk1"/>
              </a:solidFill>
              <a:latin typeface="Montserrat Medium"/>
              <a:ea typeface="Montserrat Medium"/>
              <a:cs typeface="Montserrat Medium"/>
              <a:sym typeface="Montserrat Medium"/>
            </a:endParaRPr>
          </a:p>
          <a:p>
            <a:pPr indent="-285750" lvl="0" marL="301625" marR="0" rtl="0" algn="l">
              <a:lnSpc>
                <a:spcPct val="115000"/>
              </a:lnSpc>
              <a:spcBef>
                <a:spcPts val="800"/>
              </a:spcBef>
              <a:spcAft>
                <a:spcPts val="0"/>
              </a:spcAft>
              <a:buClr>
                <a:schemeClr val="dk1"/>
              </a:buClr>
              <a:buSzPts val="2100"/>
              <a:buFont typeface="Arial"/>
              <a:buChar char="•"/>
            </a:pPr>
            <a:r>
              <a:rPr b="0" i="0" lang="en-US" sz="1400" u="none" cap="none" strike="noStrike">
                <a:solidFill>
                  <a:schemeClr val="dk1"/>
                </a:solidFill>
                <a:latin typeface="Montserrat Medium"/>
                <a:ea typeface="Montserrat Medium"/>
                <a:cs typeface="Montserrat Medium"/>
                <a:sym typeface="Montserrat Medium"/>
              </a:rPr>
              <a:t>Exploration: bias quantification, explainability, suggestions for mitigation methods, etc.</a:t>
            </a:r>
            <a:endParaRPr b="0" i="0" sz="1400" u="none" cap="none" strike="noStrike">
              <a:solidFill>
                <a:schemeClr val="dk1"/>
              </a:solidFill>
              <a:latin typeface="Montserrat Medium"/>
              <a:ea typeface="Montserrat Medium"/>
              <a:cs typeface="Montserrat Medium"/>
              <a:sym typeface="Montserrat Medium"/>
            </a:endParaRPr>
          </a:p>
          <a:p>
            <a:pPr indent="-285750" lvl="0" marL="301625" marR="0" rtl="0" algn="l">
              <a:lnSpc>
                <a:spcPct val="115000"/>
              </a:lnSpc>
              <a:spcBef>
                <a:spcPts val="800"/>
              </a:spcBef>
              <a:spcAft>
                <a:spcPts val="0"/>
              </a:spcAft>
              <a:buClr>
                <a:schemeClr val="dk1"/>
              </a:buClr>
              <a:buSzPts val="2100"/>
              <a:buFont typeface="Arial"/>
              <a:buChar char="•"/>
            </a:pPr>
            <a:r>
              <a:rPr lang="en-US">
                <a:solidFill>
                  <a:schemeClr val="dk1"/>
                </a:solidFill>
                <a:latin typeface="Montserrat Medium"/>
                <a:ea typeface="Montserrat Medium"/>
                <a:cs typeface="Montserrat Medium"/>
                <a:sym typeface="Montserrat Medium"/>
              </a:rPr>
              <a:t>40</a:t>
            </a:r>
            <a:r>
              <a:rPr b="0" i="0" lang="en-US" sz="1400" u="none" cap="none" strike="noStrike">
                <a:solidFill>
                  <a:schemeClr val="dk1"/>
                </a:solidFill>
                <a:latin typeface="Montserrat Medium"/>
                <a:ea typeface="Montserrat Medium"/>
                <a:cs typeface="Montserrat Medium"/>
                <a:sym typeface="Montserrat Medium"/>
              </a:rPr>
              <a:t>+ modules and growing</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0"/>
              </a:spcAft>
              <a:buClr>
                <a:srgbClr val="000000"/>
              </a:buClr>
              <a:buSzPts val="1800"/>
              <a:buFont typeface="Arial"/>
              <a:buNone/>
            </a:pPr>
            <a:r>
              <a:t/>
            </a:r>
            <a:endParaRPr b="0" i="0" sz="1800" u="none" cap="none" strike="noStrike">
              <a:solidFill>
                <a:schemeClr val="dk2"/>
              </a:solidFill>
              <a:latin typeface="Montserrat Medium"/>
              <a:ea typeface="Montserrat Medium"/>
              <a:cs typeface="Montserrat Medium"/>
              <a:sym typeface="Montserrat Medium"/>
            </a:endParaRPr>
          </a:p>
        </p:txBody>
      </p:sp>
      <p:sp>
        <p:nvSpPr>
          <p:cNvPr id="400" name="Google Shape;400;p24"/>
          <p:cNvSpPr txBox="1"/>
          <p:nvPr/>
        </p:nvSpPr>
        <p:spPr>
          <a:xfrm>
            <a:off x="498175" y="4206675"/>
            <a:ext cx="4686900" cy="276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US" sz="1200" u="sng">
                <a:solidFill>
                  <a:schemeClr val="hlink"/>
                </a:solidFill>
                <a:latin typeface="Montserrat"/>
                <a:ea typeface="Montserrat"/>
                <a:cs typeface="Montserrat"/>
                <a:sym typeface="Montserrat"/>
                <a:hlinkClick r:id="rId3"/>
              </a:rPr>
              <a:t>https://mammoth-eu.github.io/mammoth-commons/</a:t>
            </a:r>
            <a:r>
              <a:rPr lang="en-US" sz="1200">
                <a:solidFill>
                  <a:schemeClr val="dk2"/>
                </a:solidFill>
                <a:latin typeface="Montserrat"/>
                <a:ea typeface="Montserrat"/>
                <a:cs typeface="Montserrat"/>
                <a:sym typeface="Montserrat"/>
              </a:rPr>
              <a:t> </a:t>
            </a:r>
            <a:r>
              <a:rPr b="0" i="0" lang="en-US" sz="1200" u="none" cap="none" strike="noStrike">
                <a:solidFill>
                  <a:schemeClr val="dk2"/>
                </a:solidFill>
                <a:latin typeface="Montserrat"/>
                <a:ea typeface="Montserrat"/>
                <a:cs typeface="Montserrat"/>
                <a:sym typeface="Montserrat"/>
              </a:rPr>
              <a:t> </a:t>
            </a:r>
            <a:endParaRPr b="0" i="0" sz="1200" u="none" cap="none" strike="noStrike">
              <a:solidFill>
                <a:schemeClr val="dk2"/>
              </a:solidFill>
              <a:latin typeface="Montserrat"/>
              <a:ea typeface="Montserrat"/>
              <a:cs typeface="Montserrat"/>
              <a:sym typeface="Montserrat"/>
            </a:endParaRPr>
          </a:p>
        </p:txBody>
      </p:sp>
      <p:sp>
        <p:nvSpPr>
          <p:cNvPr id="401" name="Google Shape;401;p24"/>
          <p:cNvSpPr txBox="1"/>
          <p:nvPr/>
        </p:nvSpPr>
        <p:spPr>
          <a:xfrm>
            <a:off x="5158238" y="3191800"/>
            <a:ext cx="3650700" cy="46165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Montserrat Medium"/>
              <a:ea typeface="Montserrat Medium"/>
              <a:cs typeface="Montserrat Medium"/>
              <a:sym typeface="Montserrat Medium"/>
            </a:endParaRPr>
          </a:p>
        </p:txBody>
      </p:sp>
      <p:pic>
        <p:nvPicPr>
          <p:cNvPr id="402" name="Google Shape;402;p24"/>
          <p:cNvPicPr preferRelativeResize="0"/>
          <p:nvPr/>
        </p:nvPicPr>
        <p:blipFill rotWithShape="1">
          <a:blip r:embed="rId4">
            <a:alphaModFix/>
          </a:blip>
          <a:srcRect b="0" l="0" r="0" t="0"/>
          <a:stretch/>
        </p:blipFill>
        <p:spPr>
          <a:xfrm>
            <a:off x="5347100" y="921257"/>
            <a:ext cx="3259550" cy="2879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p:nvPr/>
        </p:nvSpPr>
        <p:spPr>
          <a:xfrm>
            <a:off x="337571" y="3743324"/>
            <a:ext cx="7831950" cy="1065300"/>
          </a:xfrm>
          <a:prstGeom prst="rect">
            <a:avLst/>
          </a:prstGeom>
          <a:solidFill>
            <a:srgbClr val="CFE2F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182" name="Google Shape;182;p10"/>
          <p:cNvSpPr/>
          <p:nvPr/>
        </p:nvSpPr>
        <p:spPr>
          <a:xfrm>
            <a:off x="337571" y="2768101"/>
            <a:ext cx="7831950" cy="932400"/>
          </a:xfrm>
          <a:prstGeom prst="rect">
            <a:avLst/>
          </a:prstGeom>
          <a:solidFill>
            <a:srgbClr val="FFF2C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183" name="Google Shape;183;p10"/>
          <p:cNvSpPr/>
          <p:nvPr/>
        </p:nvSpPr>
        <p:spPr>
          <a:xfrm>
            <a:off x="337571" y="825233"/>
            <a:ext cx="7831950" cy="1898100"/>
          </a:xfrm>
          <a:prstGeom prst="rect">
            <a:avLst/>
          </a:prstGeom>
          <a:solidFill>
            <a:srgbClr val="D9EA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pic>
        <p:nvPicPr>
          <p:cNvPr id="184" name="Google Shape;184;p10"/>
          <p:cNvPicPr preferRelativeResize="0"/>
          <p:nvPr/>
        </p:nvPicPr>
        <p:blipFill rotWithShape="1">
          <a:blip r:embed="rId3">
            <a:alphaModFix/>
          </a:blip>
          <a:srcRect b="0" l="0" r="0" t="0"/>
          <a:stretch/>
        </p:blipFill>
        <p:spPr>
          <a:xfrm>
            <a:off x="649144" y="3049200"/>
            <a:ext cx="1402950" cy="399388"/>
          </a:xfrm>
          <a:prstGeom prst="rect">
            <a:avLst/>
          </a:prstGeom>
          <a:noFill/>
          <a:ln>
            <a:noFill/>
          </a:ln>
        </p:spPr>
      </p:pic>
      <p:pic>
        <p:nvPicPr>
          <p:cNvPr id="185" name="Google Shape;185;p10"/>
          <p:cNvPicPr preferRelativeResize="0"/>
          <p:nvPr/>
        </p:nvPicPr>
        <p:blipFill rotWithShape="1">
          <a:blip r:embed="rId4">
            <a:alphaModFix/>
          </a:blip>
          <a:srcRect b="0" l="0" r="0" t="0"/>
          <a:stretch/>
        </p:blipFill>
        <p:spPr>
          <a:xfrm>
            <a:off x="496738" y="1802301"/>
            <a:ext cx="1577575" cy="731121"/>
          </a:xfrm>
          <a:prstGeom prst="rect">
            <a:avLst/>
          </a:prstGeom>
          <a:noFill/>
          <a:ln>
            <a:noFill/>
          </a:ln>
        </p:spPr>
      </p:pic>
      <p:pic>
        <p:nvPicPr>
          <p:cNvPr id="186" name="Google Shape;186;p10"/>
          <p:cNvPicPr preferRelativeResize="0"/>
          <p:nvPr/>
        </p:nvPicPr>
        <p:blipFill rotWithShape="1">
          <a:blip r:embed="rId5">
            <a:alphaModFix/>
          </a:blip>
          <a:srcRect b="0" l="0" r="0" t="0"/>
          <a:stretch/>
        </p:blipFill>
        <p:spPr>
          <a:xfrm>
            <a:off x="3173500" y="4060338"/>
            <a:ext cx="2217050" cy="557401"/>
          </a:xfrm>
          <a:prstGeom prst="rect">
            <a:avLst/>
          </a:prstGeom>
          <a:noFill/>
          <a:ln>
            <a:noFill/>
          </a:ln>
        </p:spPr>
      </p:pic>
      <p:pic>
        <p:nvPicPr>
          <p:cNvPr id="187" name="Google Shape;187;p10"/>
          <p:cNvPicPr preferRelativeResize="0"/>
          <p:nvPr/>
        </p:nvPicPr>
        <p:blipFill rotWithShape="1">
          <a:blip r:embed="rId6">
            <a:alphaModFix/>
          </a:blip>
          <a:srcRect b="0" l="0" r="0" t="0"/>
          <a:stretch/>
        </p:blipFill>
        <p:spPr>
          <a:xfrm>
            <a:off x="5861100" y="3871715"/>
            <a:ext cx="1932688" cy="811585"/>
          </a:xfrm>
          <a:prstGeom prst="rect">
            <a:avLst/>
          </a:prstGeom>
          <a:noFill/>
          <a:ln>
            <a:noFill/>
          </a:ln>
        </p:spPr>
      </p:pic>
      <p:pic>
        <p:nvPicPr>
          <p:cNvPr id="188" name="Google Shape;188;p10"/>
          <p:cNvPicPr preferRelativeResize="0"/>
          <p:nvPr/>
        </p:nvPicPr>
        <p:blipFill rotWithShape="1">
          <a:blip r:embed="rId7">
            <a:alphaModFix/>
          </a:blip>
          <a:srcRect b="0" l="0" r="0" t="0"/>
          <a:stretch/>
        </p:blipFill>
        <p:spPr>
          <a:xfrm>
            <a:off x="5442000" y="1827344"/>
            <a:ext cx="2468072" cy="681038"/>
          </a:xfrm>
          <a:prstGeom prst="rect">
            <a:avLst/>
          </a:prstGeom>
          <a:noFill/>
          <a:ln>
            <a:noFill/>
          </a:ln>
        </p:spPr>
      </p:pic>
      <p:pic>
        <p:nvPicPr>
          <p:cNvPr id="189" name="Google Shape;189;p10"/>
          <p:cNvPicPr preferRelativeResize="0"/>
          <p:nvPr/>
        </p:nvPicPr>
        <p:blipFill rotWithShape="1">
          <a:blip r:embed="rId8">
            <a:alphaModFix/>
          </a:blip>
          <a:srcRect b="0" l="0" r="0" t="0"/>
          <a:stretch/>
        </p:blipFill>
        <p:spPr>
          <a:xfrm>
            <a:off x="6265752" y="2829170"/>
            <a:ext cx="1932683" cy="839438"/>
          </a:xfrm>
          <a:prstGeom prst="rect">
            <a:avLst/>
          </a:prstGeom>
          <a:noFill/>
          <a:ln>
            <a:noFill/>
          </a:ln>
        </p:spPr>
      </p:pic>
      <p:pic>
        <p:nvPicPr>
          <p:cNvPr id="190" name="Google Shape;190;p10"/>
          <p:cNvPicPr preferRelativeResize="0"/>
          <p:nvPr/>
        </p:nvPicPr>
        <p:blipFill rotWithShape="1">
          <a:blip r:embed="rId9">
            <a:alphaModFix/>
          </a:blip>
          <a:srcRect b="0" l="0" r="0" t="0"/>
          <a:stretch/>
        </p:blipFill>
        <p:spPr>
          <a:xfrm>
            <a:off x="2508338" y="1798169"/>
            <a:ext cx="2351026" cy="739388"/>
          </a:xfrm>
          <a:prstGeom prst="rect">
            <a:avLst/>
          </a:prstGeom>
          <a:noFill/>
          <a:ln>
            <a:noFill/>
          </a:ln>
        </p:spPr>
      </p:pic>
      <p:pic>
        <p:nvPicPr>
          <p:cNvPr descr="Datei:Signet unibw.svg" id="191" name="Google Shape;191;p10"/>
          <p:cNvPicPr preferRelativeResize="0"/>
          <p:nvPr/>
        </p:nvPicPr>
        <p:blipFill rotWithShape="1">
          <a:blip r:embed="rId10">
            <a:alphaModFix/>
          </a:blip>
          <a:srcRect b="0" l="0" r="0" t="0"/>
          <a:stretch/>
        </p:blipFill>
        <p:spPr>
          <a:xfrm>
            <a:off x="4635588" y="935288"/>
            <a:ext cx="3274486" cy="681038"/>
          </a:xfrm>
          <a:prstGeom prst="rect">
            <a:avLst/>
          </a:prstGeom>
          <a:noFill/>
          <a:ln>
            <a:noFill/>
          </a:ln>
        </p:spPr>
      </p:pic>
      <p:pic>
        <p:nvPicPr>
          <p:cNvPr descr="IDnow VideoIdent, eSign and eID API Documentation" id="192" name="Google Shape;192;p10"/>
          <p:cNvPicPr preferRelativeResize="0"/>
          <p:nvPr/>
        </p:nvPicPr>
        <p:blipFill rotWithShape="1">
          <a:blip r:embed="rId11">
            <a:alphaModFix/>
          </a:blip>
          <a:srcRect b="0" l="0" r="0" t="0"/>
          <a:stretch/>
        </p:blipFill>
        <p:spPr>
          <a:xfrm>
            <a:off x="4146635" y="2782662"/>
            <a:ext cx="2217053" cy="932463"/>
          </a:xfrm>
          <a:prstGeom prst="rect">
            <a:avLst/>
          </a:prstGeom>
          <a:noFill/>
          <a:ln>
            <a:noFill/>
          </a:ln>
        </p:spPr>
      </p:pic>
      <p:pic>
        <p:nvPicPr>
          <p:cNvPr id="193" name="Google Shape;193;p10"/>
          <p:cNvPicPr preferRelativeResize="0"/>
          <p:nvPr/>
        </p:nvPicPr>
        <p:blipFill rotWithShape="1">
          <a:blip r:embed="rId12">
            <a:alphaModFix/>
          </a:blip>
          <a:srcRect b="0" l="0" r="0" t="0"/>
          <a:stretch/>
        </p:blipFill>
        <p:spPr>
          <a:xfrm>
            <a:off x="496738" y="935287"/>
            <a:ext cx="4011951" cy="681038"/>
          </a:xfrm>
          <a:prstGeom prst="rect">
            <a:avLst/>
          </a:prstGeom>
          <a:noFill/>
          <a:ln>
            <a:noFill/>
          </a:ln>
        </p:spPr>
      </p:pic>
      <p:sp>
        <p:nvSpPr>
          <p:cNvPr id="194" name="Google Shape;194;p10"/>
          <p:cNvSpPr/>
          <p:nvPr/>
        </p:nvSpPr>
        <p:spPr>
          <a:xfrm>
            <a:off x="266700" y="214681"/>
            <a:ext cx="5123850" cy="461700"/>
          </a:xfrm>
          <a:prstGeom prst="rect">
            <a:avLst/>
          </a:prstGeom>
          <a:no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73B75"/>
                </a:solidFill>
                <a:latin typeface="Montserrat"/>
                <a:ea typeface="Montserrat"/>
                <a:cs typeface="Montserrat"/>
                <a:sym typeface="Montserrat"/>
              </a:rPr>
              <a:t>Partners</a:t>
            </a:r>
            <a:endParaRPr b="1" i="0" sz="2400" u="none" cap="none" strike="noStrike">
              <a:solidFill>
                <a:srgbClr val="273B75"/>
              </a:solidFill>
              <a:latin typeface="Montserrat"/>
              <a:ea typeface="Montserrat"/>
              <a:cs typeface="Montserrat"/>
              <a:sym typeface="Montserrat"/>
            </a:endParaRPr>
          </a:p>
        </p:txBody>
      </p:sp>
      <p:pic>
        <p:nvPicPr>
          <p:cNvPr id="195" name="Google Shape;195;p10"/>
          <p:cNvPicPr preferRelativeResize="0"/>
          <p:nvPr/>
        </p:nvPicPr>
        <p:blipFill rotWithShape="1">
          <a:blip r:embed="rId13">
            <a:alphaModFix/>
          </a:blip>
          <a:srcRect b="0" l="0" r="0" t="0"/>
          <a:stretch/>
        </p:blipFill>
        <p:spPr>
          <a:xfrm>
            <a:off x="2486388" y="2854294"/>
            <a:ext cx="1545690" cy="765113"/>
          </a:xfrm>
          <a:prstGeom prst="rect">
            <a:avLst/>
          </a:prstGeom>
          <a:noFill/>
          <a:ln>
            <a:noFill/>
          </a:ln>
        </p:spPr>
      </p:pic>
      <p:pic>
        <p:nvPicPr>
          <p:cNvPr id="196" name="Google Shape;196;p10"/>
          <p:cNvPicPr preferRelativeResize="0"/>
          <p:nvPr/>
        </p:nvPicPr>
        <p:blipFill rotWithShape="1">
          <a:blip r:embed="rId14">
            <a:alphaModFix/>
          </a:blip>
          <a:srcRect b="0" l="0" r="0" t="0"/>
          <a:stretch/>
        </p:blipFill>
        <p:spPr>
          <a:xfrm>
            <a:off x="1208175" y="3807800"/>
            <a:ext cx="1300163" cy="952500"/>
          </a:xfrm>
          <a:prstGeom prst="rect">
            <a:avLst/>
          </a:prstGeom>
          <a:solidFill>
            <a:srgbClr val="CFE2F3"/>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6" name="Shape 406"/>
        <p:cNvGrpSpPr/>
        <p:nvPr/>
      </p:nvGrpSpPr>
      <p:grpSpPr>
        <a:xfrm>
          <a:off x="0" y="0"/>
          <a:ext cx="0" cy="0"/>
          <a:chOff x="0" y="0"/>
          <a:chExt cx="0" cy="0"/>
        </a:xfrm>
      </p:grpSpPr>
      <p:sp>
        <p:nvSpPr>
          <p:cNvPr id="407" name="Google Shape;407;p29"/>
          <p:cNvSpPr/>
          <p:nvPr/>
        </p:nvSpPr>
        <p:spPr>
          <a:xfrm>
            <a:off x="342900" y="328975"/>
            <a:ext cx="5918100" cy="9189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73B75"/>
                </a:solidFill>
                <a:latin typeface="Montserrat"/>
                <a:ea typeface="Montserrat"/>
                <a:cs typeface="Montserrat"/>
                <a:sym typeface="Montserrat"/>
              </a:rPr>
              <a:t>Scientific Results </a:t>
            </a:r>
            <a:r>
              <a:rPr b="0" i="0" lang="en-US" sz="2400" u="none" cap="none" strike="noStrike">
                <a:solidFill>
                  <a:srgbClr val="306D6E"/>
                </a:solidFill>
                <a:latin typeface="Montserrat Light"/>
                <a:ea typeface="Montserrat Light"/>
                <a:cs typeface="Montserrat Light"/>
                <a:sym typeface="Montserrat Light"/>
              </a:rPr>
              <a:t>- Some Highlights</a:t>
            </a:r>
            <a:endParaRPr b="1" i="0" sz="2400" u="none" cap="none" strike="noStrike">
              <a:solidFill>
                <a:srgbClr val="273B75"/>
              </a:solidFill>
              <a:latin typeface="Montserrat"/>
              <a:ea typeface="Montserrat"/>
              <a:cs typeface="Montserrat"/>
              <a:sym typeface="Montserrat"/>
            </a:endParaRPr>
          </a:p>
        </p:txBody>
      </p:sp>
      <p:sp>
        <p:nvSpPr>
          <p:cNvPr id="408" name="Google Shape;408;p29"/>
          <p:cNvSpPr txBox="1"/>
          <p:nvPr/>
        </p:nvSpPr>
        <p:spPr>
          <a:xfrm>
            <a:off x="437450" y="982150"/>
            <a:ext cx="8193900" cy="3716412"/>
          </a:xfrm>
          <a:prstGeom prst="rect">
            <a:avLst/>
          </a:prstGeom>
          <a:noFill/>
          <a:ln>
            <a:noFill/>
          </a:ln>
        </p:spPr>
        <p:txBody>
          <a:bodyPr anchorCtr="0" anchor="t" bIns="45725" lIns="45725" spcFirstLastPara="1" rIns="45725" wrap="square" tIns="45725">
            <a:spAutoFit/>
          </a:bodyPr>
          <a:lstStyle/>
          <a:p>
            <a:pPr indent="-285750" lvl="0" marL="314325" marR="0" rtl="0" algn="l">
              <a:lnSpc>
                <a:spcPct val="115000"/>
              </a:lnSpc>
              <a:spcBef>
                <a:spcPts val="0"/>
              </a:spcBef>
              <a:spcAft>
                <a:spcPts val="0"/>
              </a:spcAft>
              <a:buClr>
                <a:schemeClr val="dk1"/>
              </a:buClr>
              <a:buSzPts val="1820"/>
              <a:buFont typeface="Arial"/>
              <a:buChar char="•"/>
            </a:pPr>
            <a:r>
              <a:rPr b="1" i="0" lang="en-US" sz="1400" u="none" cap="none" strike="noStrike">
                <a:solidFill>
                  <a:schemeClr val="dk1"/>
                </a:solidFill>
                <a:latin typeface="Montserrat"/>
                <a:ea typeface="Montserrat"/>
                <a:cs typeface="Montserrat"/>
                <a:sym typeface="Montserrat"/>
              </a:rPr>
              <a:t>Multi-dimensional bias </a:t>
            </a:r>
            <a:r>
              <a:rPr b="0" i="0" lang="en-US" sz="1400" u="none" cap="none" strike="noStrike">
                <a:solidFill>
                  <a:schemeClr val="dk1"/>
                </a:solidFill>
                <a:latin typeface="Montserrat"/>
                <a:ea typeface="Montserrat"/>
                <a:cs typeface="Montserrat"/>
                <a:sym typeface="Montserrat"/>
              </a:rPr>
              <a:t>definition and measurement </a:t>
            </a:r>
            <a:r>
              <a:rPr b="0" i="0" lang="en-US" sz="1200" u="none" cap="none" strike="noStrike">
                <a:solidFill>
                  <a:schemeClr val="dk2"/>
                </a:solidFill>
                <a:latin typeface="Montserrat"/>
                <a:ea typeface="Montserrat"/>
                <a:cs typeface="Montserrat"/>
                <a:sym typeface="Montserrat"/>
              </a:rPr>
              <a:t>(</a:t>
            </a:r>
            <a:r>
              <a:rPr b="0" i="0" lang="en-US" sz="1200" u="sng" cap="none" strike="noStrike">
                <a:solidFill>
                  <a:schemeClr val="dk2"/>
                </a:solidFill>
                <a:latin typeface="Montserrat"/>
                <a:ea typeface="Montserrat"/>
                <a:cs typeface="Montserrat"/>
                <a:sym typeface="Montserrat"/>
                <a:hlinkClick r:id="rId3">
                  <a:extLst>
                    <a:ext uri="{A12FA001-AC4F-418D-AE19-62706E023703}">
                      <ahyp:hlinkClr val="tx"/>
                    </a:ext>
                  </a:extLst>
                </a:hlinkClick>
              </a:rPr>
              <a:t>Roy et al., 2023</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4">
                  <a:extLst>
                    <a:ext uri="{A12FA001-AC4F-418D-AE19-62706E023703}">
                      <ahyp:hlinkClr val="tx"/>
                    </a:ext>
                  </a:extLst>
                </a:hlinkClick>
              </a:rPr>
              <a:t>Krasanakis &amp; Papadopoulos, 2024</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5">
                  <a:extLst>
                    <a:ext uri="{A12FA001-AC4F-418D-AE19-62706E023703}">
                      <ahyp:hlinkClr val="tx"/>
                    </a:ext>
                  </a:extLst>
                </a:hlinkClick>
              </a:rPr>
              <a:t>Swati et al., 2024</a:t>
            </a:r>
            <a:r>
              <a:rPr b="0" i="0" lang="en-US" sz="1200" u="sng" cap="none" strike="noStrike">
                <a:solidFill>
                  <a:schemeClr val="dk2"/>
                </a:solidFill>
                <a:latin typeface="Montserrat"/>
                <a:ea typeface="Montserrat"/>
                <a:cs typeface="Montserrat"/>
                <a:sym typeface="Montserrat"/>
              </a:rPr>
              <a:t>;</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6">
                  <a:extLst>
                    <a:ext uri="{A12FA001-AC4F-418D-AE19-62706E023703}">
                      <ahyp:hlinkClr val="tx"/>
                    </a:ext>
                  </a:extLst>
                </a:hlinkClick>
              </a:rPr>
              <a:t>Roy et al., 2024</a:t>
            </a:r>
            <a:r>
              <a:rPr b="0" i="0" lang="en-US" sz="1200" u="sng" cap="none" strike="noStrike">
                <a:solidFill>
                  <a:schemeClr val="dk2"/>
                </a:solidFill>
                <a:latin typeface="Montserrat"/>
                <a:ea typeface="Montserrat"/>
                <a:cs typeface="Montserrat"/>
                <a:sym typeface="Montserrat"/>
              </a:rPr>
              <a:t>;</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7">
                  <a:extLst>
                    <a:ext uri="{A12FA001-AC4F-418D-AE19-62706E023703}">
                      <ahyp:hlinkClr val="tx"/>
                    </a:ext>
                  </a:extLst>
                </a:hlinkClick>
              </a:rPr>
              <a:t>Roy</a:t>
            </a:r>
            <a:r>
              <a:rPr b="0" i="0" lang="en-US" sz="1200" u="sng" cap="none" strike="noStrike">
                <a:solidFill>
                  <a:schemeClr val="dk2"/>
                </a:solidFill>
                <a:latin typeface="Montserrat"/>
                <a:ea typeface="Montserrat"/>
                <a:cs typeface="Montserrat"/>
                <a:sym typeface="Montserrat"/>
              </a:rPr>
              <a:t> et al., 2025; </a:t>
            </a:r>
            <a:r>
              <a:rPr b="0" i="0" lang="en-US" sz="1200" u="sng" cap="none" strike="noStrike">
                <a:solidFill>
                  <a:schemeClr val="dk2"/>
                </a:solidFill>
                <a:latin typeface="Montserrat"/>
                <a:ea typeface="Montserrat"/>
                <a:cs typeface="Montserrat"/>
                <a:sym typeface="Montserrat"/>
                <a:hlinkClick r:id="rId8">
                  <a:extLst>
                    <a:ext uri="{A12FA001-AC4F-418D-AE19-62706E023703}">
                      <ahyp:hlinkClr val="tx"/>
                    </a:ext>
                  </a:extLst>
                </a:hlinkClick>
              </a:rPr>
              <a:t>Swati et al., 2025</a:t>
            </a:r>
            <a:r>
              <a:rPr b="0" i="0" lang="en-US" sz="1200" u="none" cap="none" strike="noStrike">
                <a:solidFill>
                  <a:schemeClr val="dk2"/>
                </a:solidFill>
                <a:latin typeface="Montserrat"/>
                <a:ea typeface="Montserrat"/>
                <a:cs typeface="Montserrat"/>
                <a:sym typeface="Montserrat"/>
              </a:rPr>
              <a:t>)</a:t>
            </a:r>
            <a:endParaRPr b="0" i="0" sz="1200" u="none" cap="none" strike="noStrike">
              <a:solidFill>
                <a:schemeClr val="dk2"/>
              </a:solidFill>
              <a:latin typeface="Montserrat"/>
              <a:ea typeface="Montserrat"/>
              <a:cs typeface="Montserrat"/>
              <a:sym typeface="Montserrat"/>
            </a:endParaRPr>
          </a:p>
          <a:p>
            <a:pPr indent="-285750" lvl="0" marL="314325" marR="0" rtl="0" algn="l">
              <a:lnSpc>
                <a:spcPct val="115000"/>
              </a:lnSpc>
              <a:spcBef>
                <a:spcPts val="750"/>
              </a:spcBef>
              <a:spcAft>
                <a:spcPts val="0"/>
              </a:spcAft>
              <a:buClr>
                <a:schemeClr val="dk1"/>
              </a:buClr>
              <a:buSzPts val="1820"/>
              <a:buFont typeface="Arial"/>
              <a:buChar char="•"/>
            </a:pPr>
            <a:r>
              <a:rPr b="0" i="0" lang="en-US" sz="1400" u="none" cap="none" strike="noStrike">
                <a:solidFill>
                  <a:schemeClr val="dk1"/>
                </a:solidFill>
                <a:latin typeface="Montserrat"/>
                <a:ea typeface="Montserrat"/>
                <a:cs typeface="Montserrat"/>
                <a:sym typeface="Montserrat"/>
              </a:rPr>
              <a:t>Assessing and mitigating bias in </a:t>
            </a:r>
            <a:r>
              <a:rPr b="1" i="0" lang="en-US" sz="1400" u="none" cap="none" strike="noStrike">
                <a:solidFill>
                  <a:schemeClr val="dk1"/>
                </a:solidFill>
                <a:latin typeface="Montserrat"/>
                <a:ea typeface="Montserrat"/>
                <a:cs typeface="Montserrat"/>
                <a:sym typeface="Montserrat"/>
              </a:rPr>
              <a:t>computer vision</a:t>
            </a:r>
            <a:r>
              <a:rPr b="0" i="0" lang="en-US" sz="1400" u="none" cap="none" strike="noStrike">
                <a:solidFill>
                  <a:schemeClr val="dk1"/>
                </a:solidFill>
                <a:latin typeface="Montserrat"/>
                <a:ea typeface="Montserrat"/>
                <a:cs typeface="Montserrat"/>
                <a:sym typeface="Montserrat"/>
              </a:rPr>
              <a:t> - face attribute classification and face verification </a:t>
            </a:r>
            <a:r>
              <a:rPr b="0" i="0" lang="en-US" sz="1200" u="none" cap="none" strike="noStrike">
                <a:solidFill>
                  <a:schemeClr val="dk1"/>
                </a:solidFill>
                <a:latin typeface="Montserrat"/>
                <a:ea typeface="Montserrat"/>
                <a:cs typeface="Montserrat"/>
                <a:sym typeface="Montserrat"/>
              </a:rPr>
              <a:t>(</a:t>
            </a:r>
            <a:r>
              <a:rPr b="0" i="0" lang="en-US" sz="1200" u="sng" cap="none" strike="noStrike">
                <a:solidFill>
                  <a:schemeClr val="dk2"/>
                </a:solidFill>
                <a:latin typeface="Montserrat"/>
                <a:ea typeface="Montserrat"/>
                <a:cs typeface="Montserrat"/>
                <a:sym typeface="Montserrat"/>
                <a:hlinkClick r:id="rId9">
                  <a:extLst>
                    <a:ext uri="{A12FA001-AC4F-418D-AE19-62706E023703}">
                      <ahyp:hlinkClr val="tx"/>
                    </a:ext>
                  </a:extLst>
                </a:hlinkClick>
              </a:rPr>
              <a:t>Fabbrizzi et al., 2024</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0">
                  <a:extLst>
                    <a:ext uri="{A12FA001-AC4F-418D-AE19-62706E023703}">
                      <ahyp:hlinkClr val="tx"/>
                    </a:ext>
                  </a:extLst>
                </a:hlinkClick>
              </a:rPr>
              <a:t>Sarridis et al., 2023a</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1">
                  <a:extLst>
                    <a:ext uri="{A12FA001-AC4F-418D-AE19-62706E023703}">
                      <ahyp:hlinkClr val="tx"/>
                    </a:ext>
                  </a:extLst>
                </a:hlinkClick>
              </a:rPr>
              <a:t>Sarridis et al., 2023b</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2">
                  <a:extLst>
                    <a:ext uri="{A12FA001-AC4F-418D-AE19-62706E023703}">
                      <ahyp:hlinkClr val="tx"/>
                    </a:ext>
                  </a:extLst>
                </a:hlinkClick>
              </a:rPr>
              <a:t>Sarridis et al., 2024</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3">
                  <a:extLst>
                    <a:ext uri="{A12FA001-AC4F-418D-AE19-62706E023703}">
                      <ahyp:hlinkClr val="tx"/>
                    </a:ext>
                  </a:extLst>
                </a:hlinkClick>
              </a:rPr>
              <a:t>Melzi et al., 2024</a:t>
            </a:r>
            <a:r>
              <a:rPr b="0" i="0" lang="en-US" sz="1200" u="sng" cap="none" strike="noStrike">
                <a:solidFill>
                  <a:schemeClr val="dk2"/>
                </a:solidFill>
                <a:latin typeface="Montserrat"/>
                <a:ea typeface="Montserrat"/>
                <a:cs typeface="Montserrat"/>
                <a:sym typeface="Montserrat"/>
              </a:rPr>
              <a:t>a</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4">
                  <a:extLst>
                    <a:ext uri="{A12FA001-AC4F-418D-AE19-62706E023703}">
                      <ahyp:hlinkClr val="tx"/>
                    </a:ext>
                  </a:extLst>
                </a:hlinkClick>
              </a:rPr>
              <a:t>2024</a:t>
            </a:r>
            <a:r>
              <a:rPr b="0" i="0" lang="en-US" sz="1200" u="sng" cap="none" strike="noStrike">
                <a:solidFill>
                  <a:schemeClr val="dk2"/>
                </a:solidFill>
                <a:latin typeface="Montserrat"/>
                <a:ea typeface="Montserrat"/>
                <a:cs typeface="Montserrat"/>
                <a:sym typeface="Montserrat"/>
              </a:rPr>
              <a:t>b</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5">
                  <a:extLst>
                    <a:ext uri="{A12FA001-AC4F-418D-AE19-62706E023703}">
                      <ahyp:hlinkClr val="tx"/>
                    </a:ext>
                  </a:extLst>
                </a:hlinkClick>
              </a:rPr>
              <a:t>Maragkoudakis et al., 2023</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6">
                  <a:extLst>
                    <a:ext uri="{A12FA001-AC4F-418D-AE19-62706E023703}">
                      <ahyp:hlinkClr val="tx"/>
                    </a:ext>
                  </a:extLst>
                </a:hlinkClick>
              </a:rPr>
              <a:t>Baltsou et al., 2024</a:t>
            </a:r>
            <a:r>
              <a:rPr b="0" i="0" lang="en-US" sz="1200" u="sng" cap="none" strike="noStrike">
                <a:solidFill>
                  <a:schemeClr val="dk2"/>
                </a:solidFill>
                <a:latin typeface="Montserrat"/>
                <a:ea typeface="Montserrat"/>
                <a:cs typeface="Montserrat"/>
                <a:sym typeface="Montserrat"/>
              </a:rPr>
              <a:t>;</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7">
                  <a:extLst>
                    <a:ext uri="{A12FA001-AC4F-418D-AE19-62706E023703}">
                      <ahyp:hlinkClr val="tx"/>
                    </a:ext>
                  </a:extLst>
                </a:hlinkClick>
              </a:rPr>
              <a:t>Moussa et al., 2025</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8">
                  <a:extLst>
                    <a:ext uri="{A12FA001-AC4F-418D-AE19-62706E023703}">
                      <ahyp:hlinkClr val="tx"/>
                    </a:ext>
                  </a:extLst>
                </a:hlinkClick>
              </a:rPr>
              <a:t>Sarridis</a:t>
            </a:r>
            <a:r>
              <a:rPr b="0" i="0" lang="en-US" sz="1200" u="sng"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19">
                  <a:extLst>
                    <a:ext uri="{A12FA001-AC4F-418D-AE19-62706E023703}">
                      <ahyp:hlinkClr val="tx"/>
                    </a:ext>
                  </a:extLst>
                </a:hlinkClick>
              </a:rPr>
              <a:t>et</a:t>
            </a:r>
            <a:r>
              <a:rPr b="0" i="0" lang="en-US" sz="1200" u="sng" cap="none" strike="noStrike">
                <a:solidFill>
                  <a:schemeClr val="dk2"/>
                </a:solidFill>
                <a:latin typeface="Montserrat"/>
                <a:ea typeface="Montserrat"/>
                <a:cs typeface="Montserrat"/>
                <a:sym typeface="Montserrat"/>
              </a:rPr>
              <a:t> al., 2024; </a:t>
            </a:r>
            <a:r>
              <a:rPr b="0" i="0" lang="en-US" sz="1200" u="sng" cap="none" strike="noStrike">
                <a:solidFill>
                  <a:schemeClr val="dk2"/>
                </a:solidFill>
                <a:latin typeface="Montserrat"/>
                <a:ea typeface="Montserrat"/>
                <a:cs typeface="Montserrat"/>
                <a:sym typeface="Montserrat"/>
                <a:hlinkClick r:id="rId20">
                  <a:extLst>
                    <a:ext uri="{A12FA001-AC4F-418D-AE19-62706E023703}">
                      <ahyp:hlinkClr val="tx"/>
                    </a:ext>
                  </a:extLst>
                </a:hlinkClick>
              </a:rPr>
              <a:t>Sarridis et al., 2025</a:t>
            </a:r>
            <a:r>
              <a:rPr b="0" i="0" lang="en-US" sz="1200" u="none" cap="none" strike="noStrike">
                <a:solidFill>
                  <a:schemeClr val="dk1"/>
                </a:solidFill>
                <a:latin typeface="Montserrat"/>
                <a:ea typeface="Montserrat"/>
                <a:cs typeface="Montserrat"/>
                <a:sym typeface="Montserrat"/>
              </a:rPr>
              <a:t>) </a:t>
            </a:r>
            <a:endParaRPr b="0" i="0" sz="1200" u="none" cap="none" strike="noStrike">
              <a:solidFill>
                <a:schemeClr val="dk1"/>
              </a:solidFill>
              <a:latin typeface="Montserrat"/>
              <a:ea typeface="Montserrat"/>
              <a:cs typeface="Montserrat"/>
              <a:sym typeface="Montserrat"/>
            </a:endParaRPr>
          </a:p>
          <a:p>
            <a:pPr indent="-285750" lvl="0" marL="314325" marR="0" rtl="0" algn="l">
              <a:lnSpc>
                <a:spcPct val="115000"/>
              </a:lnSpc>
              <a:spcBef>
                <a:spcPts val="750"/>
              </a:spcBef>
              <a:spcAft>
                <a:spcPts val="0"/>
              </a:spcAft>
              <a:buClr>
                <a:schemeClr val="dk1"/>
              </a:buClr>
              <a:buSzPts val="1820"/>
              <a:buFont typeface="Arial"/>
              <a:buChar char="•"/>
            </a:pPr>
            <a:r>
              <a:rPr b="0" i="0" lang="en-US" sz="1400" u="none" cap="none" strike="noStrike">
                <a:solidFill>
                  <a:schemeClr val="dk1"/>
                </a:solidFill>
                <a:latin typeface="Montserrat"/>
                <a:ea typeface="Montserrat"/>
                <a:cs typeface="Montserrat"/>
                <a:sym typeface="Montserrat"/>
              </a:rPr>
              <a:t>Bias in </a:t>
            </a:r>
            <a:r>
              <a:rPr b="1" i="0" lang="en-US" sz="1400" u="none" cap="none" strike="noStrike">
                <a:solidFill>
                  <a:schemeClr val="dk1"/>
                </a:solidFill>
                <a:latin typeface="Montserrat"/>
                <a:ea typeface="Montserrat"/>
                <a:cs typeface="Montserrat"/>
                <a:sym typeface="Montserrat"/>
              </a:rPr>
              <a:t>networks </a:t>
            </a:r>
            <a:r>
              <a:rPr b="0" i="0" lang="en-US" sz="1400" u="none" cap="none" strike="noStrike">
                <a:solidFill>
                  <a:schemeClr val="dk1"/>
                </a:solidFill>
                <a:latin typeface="Montserrat"/>
                <a:ea typeface="Montserrat"/>
                <a:cs typeface="Montserrat"/>
                <a:sym typeface="Montserrat"/>
              </a:rPr>
              <a:t>- homophily, assortativity, core-periphery </a:t>
            </a:r>
            <a:r>
              <a:rPr b="0" i="0" lang="en-US" sz="1200" u="none" cap="none" strike="noStrike">
                <a:solidFill>
                  <a:schemeClr val="dk1"/>
                </a:solidFill>
                <a:latin typeface="Montserrat"/>
                <a:ea typeface="Montserrat"/>
                <a:cs typeface="Montserrat"/>
                <a:sym typeface="Montserrat"/>
              </a:rPr>
              <a:t>(</a:t>
            </a:r>
            <a:r>
              <a:rPr b="0" i="0" lang="en-US" sz="1200" u="sng" cap="none" strike="noStrike">
                <a:solidFill>
                  <a:schemeClr val="dk2"/>
                </a:solidFill>
                <a:latin typeface="Montserrat"/>
                <a:ea typeface="Montserrat"/>
                <a:cs typeface="Montserrat"/>
                <a:sym typeface="Montserrat"/>
                <a:hlinkClick r:id="rId21">
                  <a:extLst>
                    <a:ext uri="{A12FA001-AC4F-418D-AE19-62706E023703}">
                      <ahyp:hlinkClr val="tx"/>
                    </a:ext>
                  </a:extLst>
                </a:hlinkClick>
              </a:rPr>
              <a:t>Neuhäuser et al., 2023</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22">
                  <a:extLst>
                    <a:ext uri="{A12FA001-AC4F-418D-AE19-62706E023703}">
                      <ahyp:hlinkClr val="tx"/>
                    </a:ext>
                  </a:extLst>
                </a:hlinkClick>
              </a:rPr>
              <a:t>Karimi &amp; Oliveira, 2023</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23">
                  <a:extLst>
                    <a:ext uri="{A12FA001-AC4F-418D-AE19-62706E023703}">
                      <ahyp:hlinkClr val="tx"/>
                    </a:ext>
                  </a:extLst>
                </a:hlinkClick>
              </a:rPr>
              <a:t>Ureña-Carrión et al., 2023</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24">
                  <a:extLst>
                    <a:ext uri="{A12FA001-AC4F-418D-AE19-62706E023703}">
                      <ahyp:hlinkClr val="tx"/>
                    </a:ext>
                  </a:extLst>
                </a:hlinkClick>
              </a:rPr>
              <a:t>Stier et al., 2024</a:t>
            </a:r>
            <a:r>
              <a:rPr b="0" i="0" lang="en-US" sz="1200" u="sng" cap="none" strike="noStrike">
                <a:solidFill>
                  <a:schemeClr val="dk2"/>
                </a:solidFill>
                <a:latin typeface="Montserrat"/>
                <a:ea typeface="Montserrat"/>
                <a:cs typeface="Montserrat"/>
                <a:sym typeface="Montserrat"/>
              </a:rPr>
              <a:t>;</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25">
                  <a:extLst>
                    <a:ext uri="{A12FA001-AC4F-418D-AE19-62706E023703}">
                      <ahyp:hlinkClr val="tx"/>
                    </a:ext>
                  </a:extLst>
                </a:hlinkClick>
              </a:rPr>
              <a:t>Cartier van Dissel et. al., 2025</a:t>
            </a:r>
            <a:r>
              <a:rPr b="0" i="0" lang="en-US" sz="1200" u="none" cap="none" strike="noStrike">
                <a:solidFill>
                  <a:schemeClr val="dk2"/>
                </a:solidFill>
                <a:latin typeface="Montserrat"/>
                <a:ea typeface="Montserrat"/>
                <a:cs typeface="Montserrat"/>
                <a:sym typeface="Montserrat"/>
              </a:rPr>
              <a:t>- graph neural networks (</a:t>
            </a:r>
            <a:r>
              <a:rPr b="0" i="0" lang="en-US" sz="1200" u="sng" cap="none" strike="noStrike">
                <a:solidFill>
                  <a:schemeClr val="dk2"/>
                </a:solidFill>
                <a:latin typeface="Montserrat"/>
                <a:ea typeface="Montserrat"/>
                <a:cs typeface="Montserrat"/>
                <a:sym typeface="Montserrat"/>
                <a:hlinkClick r:id="rId26">
                  <a:extLst>
                    <a:ext uri="{A12FA001-AC4F-418D-AE19-62706E023703}">
                      <ahyp:hlinkClr val="tx"/>
                    </a:ext>
                  </a:extLst>
                </a:hlinkClick>
              </a:rPr>
              <a:t>Krasanakis &amp; Papadopoulos, 2023</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27">
                  <a:extLst>
                    <a:ext uri="{A12FA001-AC4F-418D-AE19-62706E023703}">
                      <ahyp:hlinkClr val="tx"/>
                    </a:ext>
                  </a:extLst>
                </a:hlinkClick>
              </a:rPr>
              <a:t>Krasanakis et al., 2024</a:t>
            </a:r>
            <a:r>
              <a:rPr b="0" i="0" lang="en-US"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a:p>
            <a:pPr indent="-285750" lvl="0" marL="314325" marR="0" rtl="0" algn="l">
              <a:lnSpc>
                <a:spcPct val="115000"/>
              </a:lnSpc>
              <a:spcBef>
                <a:spcPts val="750"/>
              </a:spcBef>
              <a:spcAft>
                <a:spcPts val="0"/>
              </a:spcAft>
              <a:buClr>
                <a:schemeClr val="dk1"/>
              </a:buClr>
              <a:buSzPts val="1820"/>
              <a:buFont typeface="Arial"/>
              <a:buChar char="•"/>
            </a:pPr>
            <a:r>
              <a:rPr b="1" i="0" lang="en-US" sz="1400" u="none" cap="none" strike="noStrike">
                <a:solidFill>
                  <a:schemeClr val="dk1"/>
                </a:solidFill>
                <a:latin typeface="Montserrat"/>
                <a:ea typeface="Montserrat"/>
                <a:cs typeface="Montserrat"/>
                <a:sym typeface="Montserrat"/>
              </a:rPr>
              <a:t>Emerging methods</a:t>
            </a:r>
            <a:r>
              <a:rPr b="0" i="0" lang="en-US" sz="1400" u="none" cap="none" strike="noStrike">
                <a:solidFill>
                  <a:schemeClr val="dk1"/>
                </a:solidFill>
                <a:latin typeface="Montserrat"/>
                <a:ea typeface="Montserrat"/>
                <a:cs typeface="Montserrat"/>
                <a:sym typeface="Montserrat"/>
              </a:rPr>
              <a:t> </a:t>
            </a:r>
            <a:r>
              <a:rPr b="0" i="0" lang="en-US" sz="1200" u="none" cap="none" strike="noStrike">
                <a:solidFill>
                  <a:schemeClr val="dk1"/>
                </a:solidFill>
                <a:latin typeface="Montserrat"/>
                <a:ea typeface="Montserrat"/>
                <a:cs typeface="Montserrat"/>
                <a:sym typeface="Montserrat"/>
              </a:rPr>
              <a:t>(</a:t>
            </a:r>
            <a:r>
              <a:rPr b="0" i="0" lang="en-US" sz="1200" u="sng" cap="none" strike="noStrike">
                <a:solidFill>
                  <a:schemeClr val="dk2"/>
                </a:solidFill>
                <a:latin typeface="Montserrat"/>
                <a:ea typeface="Montserrat"/>
                <a:cs typeface="Montserrat"/>
                <a:sym typeface="Montserrat"/>
                <a:hlinkClick r:id="rId28">
                  <a:extLst>
                    <a:ext uri="{A12FA001-AC4F-418D-AE19-62706E023703}">
                      <ahyp:hlinkClr val="tx"/>
                    </a:ext>
                  </a:extLst>
                </a:hlinkClick>
              </a:rPr>
              <a:t>Ghodsi et al., 2024</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29">
                  <a:extLst>
                    <a:ext uri="{A12FA001-AC4F-418D-AE19-62706E023703}">
                      <ahyp:hlinkClr val="tx"/>
                    </a:ext>
                  </a:extLst>
                </a:hlinkClick>
              </a:rPr>
              <a:t>Panagiotou &amp; Ntoutsi, 2023</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30">
                  <a:extLst>
                    <a:ext uri="{A12FA001-AC4F-418D-AE19-62706E023703}">
                      <ahyp:hlinkClr val="tx"/>
                    </a:ext>
                  </a:extLst>
                </a:hlinkClick>
              </a:rPr>
              <a:t>Panagiotou et al., 2024</a:t>
            </a:r>
            <a:r>
              <a:rPr b="0" i="0" lang="en-US" sz="1200" u="sng" cap="none" strike="noStrike">
                <a:solidFill>
                  <a:schemeClr val="dk2"/>
                </a:solidFill>
                <a:latin typeface="Montserrat"/>
                <a:ea typeface="Montserrat"/>
                <a:cs typeface="Montserrat"/>
                <a:sym typeface="Montserrat"/>
              </a:rPr>
              <a:t>a</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31">
                  <a:extLst>
                    <a:ext uri="{A12FA001-AC4F-418D-AE19-62706E023703}">
                      <ahyp:hlinkClr val="tx"/>
                    </a:ext>
                  </a:extLst>
                </a:hlinkClick>
              </a:rPr>
              <a:t>Panagiotou et al., 2024</a:t>
            </a:r>
            <a:r>
              <a:rPr b="0" i="0" lang="en-US" sz="1200" u="sng" cap="none" strike="noStrike">
                <a:solidFill>
                  <a:schemeClr val="dk2"/>
                </a:solidFill>
                <a:latin typeface="Montserrat"/>
                <a:ea typeface="Montserrat"/>
                <a:cs typeface="Montserrat"/>
                <a:sym typeface="Montserrat"/>
              </a:rPr>
              <a:t>b</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32">
                  <a:extLst>
                    <a:ext uri="{A12FA001-AC4F-418D-AE19-62706E023703}">
                      <ahyp:hlinkClr val="tx"/>
                    </a:ext>
                  </a:extLst>
                </a:hlinkClick>
              </a:rPr>
              <a:t>Ramanaik et al., 2024</a:t>
            </a:r>
            <a:r>
              <a:rPr b="0" i="0" lang="en-US"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a:p>
            <a:pPr indent="-285750" lvl="0" marL="314325" marR="0" rtl="0" algn="l">
              <a:lnSpc>
                <a:spcPct val="115000"/>
              </a:lnSpc>
              <a:spcBef>
                <a:spcPts val="750"/>
              </a:spcBef>
              <a:spcAft>
                <a:spcPts val="0"/>
              </a:spcAft>
              <a:buClr>
                <a:schemeClr val="dk1"/>
              </a:buClr>
              <a:buSzPts val="1820"/>
              <a:buFont typeface="Arial"/>
              <a:buChar char="•"/>
            </a:pPr>
            <a:r>
              <a:rPr b="0" i="0" lang="en-US" sz="1400" u="none" cap="none" strike="noStrike">
                <a:solidFill>
                  <a:schemeClr val="dk1"/>
                </a:solidFill>
                <a:latin typeface="Montserrat"/>
                <a:ea typeface="Montserrat"/>
                <a:cs typeface="Montserrat"/>
                <a:sym typeface="Montserrat"/>
              </a:rPr>
              <a:t>AI in </a:t>
            </a:r>
            <a:r>
              <a:rPr b="1" i="0" lang="en-US" sz="1400" u="none" cap="none" strike="noStrike">
                <a:solidFill>
                  <a:schemeClr val="dk1"/>
                </a:solidFill>
                <a:latin typeface="Montserrat"/>
                <a:ea typeface="Montserrat"/>
                <a:cs typeface="Montserrat"/>
                <a:sym typeface="Montserrat"/>
              </a:rPr>
              <a:t>education</a:t>
            </a:r>
            <a:r>
              <a:rPr b="0" i="0" lang="en-US" sz="1400" u="none" cap="none" strike="noStrike">
                <a:solidFill>
                  <a:schemeClr val="dk1"/>
                </a:solidFill>
                <a:latin typeface="Montserrat"/>
                <a:ea typeface="Montserrat"/>
                <a:cs typeface="Montserrat"/>
                <a:sym typeface="Montserrat"/>
              </a:rPr>
              <a:t> </a:t>
            </a:r>
            <a:r>
              <a:rPr b="0" i="0" lang="en-US" sz="1200" u="none" cap="none" strike="noStrike">
                <a:solidFill>
                  <a:schemeClr val="dk1"/>
                </a:solidFill>
                <a:latin typeface="Montserrat"/>
                <a:ea typeface="Montserrat"/>
                <a:cs typeface="Montserrat"/>
                <a:sym typeface="Montserrat"/>
              </a:rPr>
              <a:t>(</a:t>
            </a:r>
            <a:r>
              <a:rPr b="0" i="0" lang="en-US" sz="1200" u="sng" cap="none" strike="noStrike">
                <a:solidFill>
                  <a:schemeClr val="dk2"/>
                </a:solidFill>
                <a:latin typeface="Montserrat"/>
                <a:ea typeface="Montserrat"/>
                <a:cs typeface="Montserrat"/>
                <a:sym typeface="Montserrat"/>
                <a:hlinkClick r:id="rId33">
                  <a:extLst>
                    <a:ext uri="{A12FA001-AC4F-418D-AE19-62706E023703}">
                      <ahyp:hlinkClr val="tx"/>
                    </a:ext>
                  </a:extLst>
                </a:hlinkClick>
              </a:rPr>
              <a:t>Heeg &amp; Avraamidou, 2023</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34">
                  <a:extLst>
                    <a:ext uri="{A12FA001-AC4F-418D-AE19-62706E023703}">
                      <ahyp:hlinkClr val="tx"/>
                    </a:ext>
                  </a:extLst>
                </a:hlinkClick>
              </a:rPr>
              <a:t>Avraamidou, 2024</a:t>
            </a:r>
            <a:r>
              <a:rPr b="0" i="0" lang="en-US" sz="1200" u="sng" cap="none" strike="noStrike">
                <a:solidFill>
                  <a:schemeClr val="dk2"/>
                </a:solidFill>
                <a:latin typeface="Montserrat"/>
                <a:ea typeface="Montserrat"/>
                <a:cs typeface="Montserrat"/>
                <a:sym typeface="Montserrat"/>
              </a:rPr>
              <a:t>;</a:t>
            </a:r>
            <a:r>
              <a:rPr b="0" i="0" lang="en-US" sz="1200" u="none"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35">
                  <a:extLst>
                    <a:ext uri="{A12FA001-AC4F-418D-AE19-62706E023703}">
                      <ahyp:hlinkClr val="tx"/>
                    </a:ext>
                  </a:extLst>
                </a:hlinkClick>
              </a:rPr>
              <a:t>Heeg &amp; Avraamidou, 2024</a:t>
            </a:r>
            <a:r>
              <a:rPr b="0" i="0" lang="en-US"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a:p>
            <a:pPr indent="-285750" lvl="0" marL="314325" marR="0" rtl="0" algn="l">
              <a:lnSpc>
                <a:spcPct val="115000"/>
              </a:lnSpc>
              <a:spcBef>
                <a:spcPts val="750"/>
              </a:spcBef>
              <a:spcAft>
                <a:spcPts val="750"/>
              </a:spcAft>
              <a:buClr>
                <a:schemeClr val="dk1"/>
              </a:buClr>
              <a:buSzPts val="1820"/>
              <a:buFont typeface="Arial"/>
              <a:buChar char="•"/>
            </a:pPr>
            <a:r>
              <a:rPr b="1" i="0" lang="en-US" sz="1400" u="none" cap="none" strike="noStrike">
                <a:solidFill>
                  <a:schemeClr val="dk1"/>
                </a:solidFill>
                <a:latin typeface="Montserrat"/>
                <a:ea typeface="Montserrat"/>
                <a:cs typeface="Montserrat"/>
                <a:sym typeface="Montserrat"/>
              </a:rPr>
              <a:t>Co-creation</a:t>
            </a:r>
            <a:r>
              <a:rPr b="0" i="0" lang="en-US" sz="1400" u="none" cap="none" strike="noStrike">
                <a:solidFill>
                  <a:schemeClr val="dk1"/>
                </a:solidFill>
                <a:latin typeface="Montserrat"/>
                <a:ea typeface="Montserrat"/>
                <a:cs typeface="Montserrat"/>
                <a:sym typeface="Montserrat"/>
              </a:rPr>
              <a:t> in AI fairness </a:t>
            </a:r>
            <a:r>
              <a:rPr b="0" i="0" lang="en-US" sz="1200" u="none" cap="none" strike="noStrike">
                <a:solidFill>
                  <a:schemeClr val="dk1"/>
                </a:solidFill>
                <a:latin typeface="Montserrat"/>
                <a:ea typeface="Montserrat"/>
                <a:cs typeface="Montserrat"/>
                <a:sym typeface="Montserrat"/>
              </a:rPr>
              <a:t>(</a:t>
            </a:r>
            <a:r>
              <a:rPr b="0" i="0" lang="en-US" sz="1200" u="sng" cap="none" strike="noStrike">
                <a:solidFill>
                  <a:schemeClr val="dk2"/>
                </a:solidFill>
                <a:latin typeface="Montserrat"/>
                <a:ea typeface="Montserrat"/>
                <a:cs typeface="Montserrat"/>
                <a:sym typeface="Montserrat"/>
                <a:hlinkClick r:id="rId36">
                  <a:extLst>
                    <a:ext uri="{A12FA001-AC4F-418D-AE19-62706E023703}">
                      <ahyp:hlinkClr val="tx"/>
                    </a:ext>
                  </a:extLst>
                </a:hlinkClick>
              </a:rPr>
              <a:t>Slesinger et al., 2024</a:t>
            </a:r>
            <a:r>
              <a:rPr b="0" i="0" lang="en-US" sz="1200" u="sng" cap="none" strike="noStrike">
                <a:solidFill>
                  <a:schemeClr val="dk2"/>
                </a:solidFill>
                <a:latin typeface="Montserrat"/>
                <a:ea typeface="Montserrat"/>
                <a:cs typeface="Montserrat"/>
                <a:sym typeface="Montserrat"/>
              </a:rPr>
              <a:t>; </a:t>
            </a:r>
            <a:r>
              <a:rPr b="0" i="0" lang="en-US" sz="1200" u="sng" cap="none" strike="noStrike">
                <a:solidFill>
                  <a:schemeClr val="dk2"/>
                </a:solidFill>
                <a:latin typeface="Montserrat"/>
                <a:ea typeface="Montserrat"/>
                <a:cs typeface="Montserrat"/>
                <a:sym typeface="Montserrat"/>
                <a:hlinkClick r:id="rId37">
                  <a:extLst>
                    <a:ext uri="{A12FA001-AC4F-418D-AE19-62706E023703}">
                      <ahyp:hlinkClr val="tx"/>
                    </a:ext>
                  </a:extLst>
                </a:hlinkClick>
              </a:rPr>
              <a:t>Gibin et al., 2025</a:t>
            </a:r>
            <a:r>
              <a:rPr b="0" i="0" lang="en-US"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p:txBody>
      </p:sp>
      <p:sp>
        <p:nvSpPr>
          <p:cNvPr id="409" name="Google Shape;409;p29"/>
          <p:cNvSpPr txBox="1"/>
          <p:nvPr/>
        </p:nvSpPr>
        <p:spPr>
          <a:xfrm>
            <a:off x="8373183" y="4743300"/>
            <a:ext cx="770717"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Montserrat"/>
                <a:ea typeface="Montserrat"/>
                <a:cs typeface="Montserrat"/>
                <a:sym typeface="Montserrat"/>
              </a:rPr>
              <a:t>21 / 24</a:t>
            </a:r>
            <a:endParaRPr b="0" i="0" sz="1400" u="none" cap="none" strike="noStrike">
              <a:solidFill>
                <a:srgbClr val="595959"/>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3" name="Shape 413"/>
        <p:cNvGrpSpPr/>
        <p:nvPr/>
      </p:nvGrpSpPr>
      <p:grpSpPr>
        <a:xfrm>
          <a:off x="0" y="0"/>
          <a:ext cx="0" cy="0"/>
          <a:chOff x="0" y="0"/>
          <a:chExt cx="0" cy="0"/>
        </a:xfrm>
      </p:grpSpPr>
      <p:sp>
        <p:nvSpPr>
          <p:cNvPr id="414" name="Google Shape;414;p13"/>
          <p:cNvSpPr txBox="1"/>
          <p:nvPr>
            <p:ph type="title"/>
          </p:nvPr>
        </p:nvSpPr>
        <p:spPr>
          <a:xfrm>
            <a:off x="279972" y="283791"/>
            <a:ext cx="8605500" cy="439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3000"/>
              <a:buFont typeface="Montserrat"/>
              <a:buNone/>
            </a:pPr>
            <a:br>
              <a:rPr b="1" lang="en-US" sz="2400">
                <a:solidFill>
                  <a:schemeClr val="dk2"/>
                </a:solidFill>
              </a:rPr>
            </a:br>
            <a:r>
              <a:rPr b="1" lang="en-US" sz="2400">
                <a:solidFill>
                  <a:schemeClr val="dk2"/>
                </a:solidFill>
                <a:latin typeface="Montserrat"/>
                <a:ea typeface="Montserrat"/>
                <a:cs typeface="Montserrat"/>
                <a:sym typeface="Montserrat"/>
              </a:rPr>
              <a:t>The </a:t>
            </a:r>
            <a:r>
              <a:rPr b="1" lang="en-US" sz="2400">
                <a:solidFill>
                  <a:schemeClr val="dk2"/>
                </a:solidFill>
              </a:rPr>
              <a:t>MAMMOth Framework</a:t>
            </a:r>
            <a:br>
              <a:rPr b="1" lang="en-US" sz="2400">
                <a:solidFill>
                  <a:schemeClr val="dk2"/>
                </a:solidFill>
                <a:latin typeface="Montserrat"/>
                <a:ea typeface="Montserrat"/>
                <a:cs typeface="Montserrat"/>
                <a:sym typeface="Montserrat"/>
              </a:rPr>
            </a:br>
            <a:endParaRPr b="1" sz="2400"/>
          </a:p>
        </p:txBody>
      </p:sp>
      <p:sp>
        <p:nvSpPr>
          <p:cNvPr id="415" name="Google Shape;415;p13"/>
          <p:cNvSpPr txBox="1"/>
          <p:nvPr>
            <p:ph idx="2" type="body"/>
          </p:nvPr>
        </p:nvSpPr>
        <p:spPr>
          <a:xfrm>
            <a:off x="273713" y="709126"/>
            <a:ext cx="8770200" cy="40104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600"/>
              </a:spcBef>
              <a:spcAft>
                <a:spcPts val="0"/>
              </a:spcAft>
              <a:buSzPts val="1800"/>
              <a:buNone/>
            </a:pPr>
            <a:r>
              <a:t/>
            </a:r>
            <a:endParaRPr sz="1600">
              <a:solidFill>
                <a:srgbClr val="306D6E"/>
              </a:solidFill>
            </a:endParaRPr>
          </a:p>
          <a:p>
            <a:pPr indent="0" lvl="0" marL="0" rtl="0" algn="l">
              <a:lnSpc>
                <a:spcPct val="100000"/>
              </a:lnSpc>
              <a:spcBef>
                <a:spcPts val="2000"/>
              </a:spcBef>
              <a:spcAft>
                <a:spcPts val="0"/>
              </a:spcAft>
              <a:buSzPts val="2400"/>
              <a:buNone/>
            </a:pPr>
            <a:r>
              <a:t/>
            </a:r>
            <a:endParaRPr sz="1800">
              <a:solidFill>
                <a:schemeClr val="dk1"/>
              </a:solidFill>
            </a:endParaRPr>
          </a:p>
          <a:p>
            <a:pPr indent="0" lvl="0" marL="0" rtl="0" algn="l">
              <a:lnSpc>
                <a:spcPct val="100000"/>
              </a:lnSpc>
              <a:spcBef>
                <a:spcPts val="800"/>
              </a:spcBef>
              <a:spcAft>
                <a:spcPts val="0"/>
              </a:spcAft>
              <a:buSzPts val="2400"/>
              <a:buNone/>
            </a:pPr>
            <a:r>
              <a:t/>
            </a:r>
            <a:endParaRPr sz="1800">
              <a:solidFill>
                <a:schemeClr val="dk1"/>
              </a:solidFill>
            </a:endParaRPr>
          </a:p>
          <a:p>
            <a:pPr indent="0" lvl="0" marL="0" rtl="0" algn="l">
              <a:lnSpc>
                <a:spcPct val="100000"/>
              </a:lnSpc>
              <a:spcBef>
                <a:spcPts val="800"/>
              </a:spcBef>
              <a:spcAft>
                <a:spcPts val="0"/>
              </a:spcAft>
              <a:buSzPts val="2400"/>
              <a:buNone/>
            </a:pPr>
            <a:r>
              <a:t/>
            </a:r>
            <a:endParaRPr sz="1800">
              <a:solidFill>
                <a:schemeClr val="dk1"/>
              </a:solidFill>
            </a:endParaRPr>
          </a:p>
          <a:p>
            <a:pPr indent="0" lvl="0" marL="114300" rtl="0" algn="ctr">
              <a:lnSpc>
                <a:spcPct val="100000"/>
              </a:lnSpc>
              <a:spcBef>
                <a:spcPts val="1000"/>
              </a:spcBef>
              <a:spcAft>
                <a:spcPts val="0"/>
              </a:spcAft>
              <a:buClr>
                <a:schemeClr val="dk1"/>
              </a:buClr>
              <a:buSzPts val="18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ts val="18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ts val="18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ts val="18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ts val="18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ts val="18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ts val="18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ts val="18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SzPts val="1800"/>
              <a:buNone/>
            </a:pPr>
            <a:r>
              <a:t/>
            </a:r>
            <a:endParaRPr i="1" sz="1600">
              <a:solidFill>
                <a:schemeClr val="dk1"/>
              </a:solidFill>
              <a:highlight>
                <a:srgbClr val="FFFFFF"/>
              </a:highlight>
              <a:latin typeface="Montserrat"/>
              <a:ea typeface="Montserrat"/>
              <a:cs typeface="Montserrat"/>
              <a:sym typeface="Montserrat"/>
            </a:endParaRPr>
          </a:p>
        </p:txBody>
      </p:sp>
      <p:sp>
        <p:nvSpPr>
          <p:cNvPr id="416" name="Google Shape;416;p13"/>
          <p:cNvSpPr txBox="1"/>
          <p:nvPr/>
        </p:nvSpPr>
        <p:spPr>
          <a:xfrm>
            <a:off x="8417600" y="4743300"/>
            <a:ext cx="72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Montserrat"/>
                <a:ea typeface="Montserrat"/>
                <a:cs typeface="Montserrat"/>
                <a:sym typeface="Montserrat"/>
              </a:rPr>
              <a:t>11 / 24</a:t>
            </a:r>
            <a:endParaRPr b="0" i="0" sz="1400" u="none" cap="none" strike="noStrike">
              <a:solidFill>
                <a:srgbClr val="595959"/>
              </a:solidFill>
              <a:latin typeface="Montserrat"/>
              <a:ea typeface="Montserrat"/>
              <a:cs typeface="Montserrat"/>
              <a:sym typeface="Montserrat"/>
            </a:endParaRPr>
          </a:p>
        </p:txBody>
      </p:sp>
      <p:pic>
        <p:nvPicPr>
          <p:cNvPr id="417" name="Google Shape;417;p13"/>
          <p:cNvPicPr preferRelativeResize="0"/>
          <p:nvPr/>
        </p:nvPicPr>
        <p:blipFill rotWithShape="1">
          <a:blip r:embed="rId4">
            <a:alphaModFix/>
          </a:blip>
          <a:srcRect b="0" l="0" r="0" t="0"/>
          <a:stretch/>
        </p:blipFill>
        <p:spPr>
          <a:xfrm>
            <a:off x="1074249" y="849310"/>
            <a:ext cx="7169127" cy="401039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1" name="Shape 421"/>
        <p:cNvGrpSpPr/>
        <p:nvPr/>
      </p:nvGrpSpPr>
      <p:grpSpPr>
        <a:xfrm>
          <a:off x="0" y="0"/>
          <a:ext cx="0" cy="0"/>
          <a:chOff x="0" y="0"/>
          <a:chExt cx="0" cy="0"/>
        </a:xfrm>
      </p:grpSpPr>
      <p:sp>
        <p:nvSpPr>
          <p:cNvPr id="422" name="Google Shape;422;p28"/>
          <p:cNvSpPr/>
          <p:nvPr/>
        </p:nvSpPr>
        <p:spPr>
          <a:xfrm>
            <a:off x="342900" y="367075"/>
            <a:ext cx="6338550" cy="708600"/>
          </a:xfrm>
          <a:prstGeom prst="rect">
            <a:avLst/>
          </a:prstGeom>
          <a:no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73B75"/>
                </a:solidFill>
                <a:latin typeface="Montserrat"/>
                <a:ea typeface="Montserrat"/>
                <a:cs typeface="Montserrat"/>
                <a:sym typeface="Montserrat"/>
              </a:rPr>
              <a:t>Diffusion of Research Outcomes</a:t>
            </a:r>
            <a:endParaRPr b="1" i="0" sz="2400" u="none" cap="none" strike="noStrike">
              <a:solidFill>
                <a:srgbClr val="273B75"/>
              </a:solidFill>
              <a:latin typeface="Montserrat"/>
              <a:ea typeface="Montserrat"/>
              <a:cs typeface="Montserrat"/>
              <a:sym typeface="Montserrat"/>
            </a:endParaRPr>
          </a:p>
        </p:txBody>
      </p:sp>
      <p:sp>
        <p:nvSpPr>
          <p:cNvPr id="423" name="Google Shape;423;p28"/>
          <p:cNvSpPr txBox="1"/>
          <p:nvPr/>
        </p:nvSpPr>
        <p:spPr>
          <a:xfrm>
            <a:off x="342900" y="1080717"/>
            <a:ext cx="5315076" cy="3431695"/>
          </a:xfrm>
          <a:prstGeom prst="rect">
            <a:avLst/>
          </a:prstGeom>
          <a:noFill/>
          <a:ln>
            <a:noFill/>
          </a:ln>
        </p:spPr>
        <p:txBody>
          <a:bodyPr anchorCtr="0" anchor="t" bIns="45700" lIns="45700" spcFirstLastPara="1" rIns="45700" wrap="square" tIns="45700">
            <a:spAutoFit/>
          </a:bodyPr>
          <a:lstStyle/>
          <a:p>
            <a:pPr indent="-285750" lvl="0" marL="285750" marR="0" rtl="0" algn="l">
              <a:lnSpc>
                <a:spcPct val="130000"/>
              </a:lnSpc>
              <a:spcBef>
                <a:spcPts val="0"/>
              </a:spcBef>
              <a:spcAft>
                <a:spcPts val="0"/>
              </a:spcAft>
              <a:buClr>
                <a:srgbClr val="000000"/>
              </a:buClr>
              <a:buSzPts val="1400"/>
              <a:buFont typeface="Arial"/>
              <a:buChar char="•"/>
            </a:pPr>
            <a:r>
              <a:rPr b="1" i="0" lang="en-US" sz="1400" u="none" cap="none" strike="noStrike">
                <a:solidFill>
                  <a:schemeClr val="dk1"/>
                </a:solidFill>
                <a:latin typeface="Montserrat"/>
                <a:ea typeface="Montserrat"/>
                <a:cs typeface="Montserrat"/>
                <a:sym typeface="Montserrat"/>
              </a:rPr>
              <a:t>Training material </a:t>
            </a:r>
            <a:r>
              <a:rPr b="0" i="0" lang="en-US" sz="1400" u="none" cap="none" strike="noStrike">
                <a:solidFill>
                  <a:schemeClr val="dk1"/>
                </a:solidFill>
                <a:latin typeface="Montserrat"/>
                <a:ea typeface="Montserrat"/>
                <a:cs typeface="Montserrat"/>
                <a:sym typeface="Montserrat"/>
              </a:rPr>
              <a:t>about AI literacy for the general public, children and academics</a:t>
            </a:r>
            <a:endParaRPr b="0" i="0" sz="1400" u="none" cap="none" strike="noStrike">
              <a:solidFill>
                <a:schemeClr val="dk1"/>
              </a:solidFill>
              <a:latin typeface="Montserrat"/>
              <a:ea typeface="Montserrat"/>
              <a:cs typeface="Montserrat"/>
              <a:sym typeface="Montserrat"/>
            </a:endParaRPr>
          </a:p>
          <a:p>
            <a:pPr indent="-285750" lvl="0" marL="285750" marR="0" rtl="0" algn="l">
              <a:lnSpc>
                <a:spcPct val="130000"/>
              </a:lnSpc>
              <a:spcBef>
                <a:spcPts val="60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5 </a:t>
            </a:r>
            <a:r>
              <a:rPr b="1" i="0" lang="en-US" sz="1400" u="none" cap="none" strike="noStrike">
                <a:solidFill>
                  <a:schemeClr val="dk1"/>
                </a:solidFill>
                <a:latin typeface="Montserrat"/>
                <a:ea typeface="Montserrat"/>
                <a:cs typeface="Montserrat"/>
                <a:sym typeface="Montserrat"/>
              </a:rPr>
              <a:t>Webinars</a:t>
            </a:r>
            <a:endParaRPr b="0" i="0" sz="1400" u="none" cap="none" strike="noStrike">
              <a:solidFill>
                <a:srgbClr val="000000"/>
              </a:solidFill>
              <a:latin typeface="Arial"/>
              <a:ea typeface="Arial"/>
              <a:cs typeface="Arial"/>
              <a:sym typeface="Arial"/>
            </a:endParaRPr>
          </a:p>
          <a:p>
            <a:pPr indent="-285750" lvl="0" marL="285750" marR="0" rtl="0" algn="l">
              <a:lnSpc>
                <a:spcPct val="130000"/>
              </a:lnSpc>
              <a:spcBef>
                <a:spcPts val="60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4 </a:t>
            </a:r>
            <a:r>
              <a:rPr b="1" i="0" lang="en-US" sz="1400" u="none" cap="none" strike="noStrike">
                <a:solidFill>
                  <a:schemeClr val="dk1"/>
                </a:solidFill>
                <a:latin typeface="Montserrat"/>
                <a:ea typeface="Montserrat"/>
                <a:cs typeface="Montserrat"/>
                <a:sym typeface="Montserrat"/>
              </a:rPr>
              <a:t>Podcasts</a:t>
            </a:r>
            <a:endParaRPr b="0" i="0" sz="1400" u="none" cap="none" strike="noStrike">
              <a:solidFill>
                <a:srgbClr val="000000"/>
              </a:solidFill>
              <a:latin typeface="Arial"/>
              <a:ea typeface="Arial"/>
              <a:cs typeface="Arial"/>
              <a:sym typeface="Arial"/>
            </a:endParaRPr>
          </a:p>
          <a:p>
            <a:pPr indent="-285750" lvl="0" marL="285750" marR="0" rtl="0" algn="l">
              <a:lnSpc>
                <a:spcPct val="130000"/>
              </a:lnSpc>
              <a:spcBef>
                <a:spcPts val="60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Organised 32 </a:t>
            </a:r>
            <a:r>
              <a:rPr b="1" i="0" lang="en-US" sz="1400" u="none" cap="none" strike="noStrike">
                <a:solidFill>
                  <a:schemeClr val="dk1"/>
                </a:solidFill>
                <a:latin typeface="Montserrat"/>
                <a:ea typeface="Montserrat"/>
                <a:cs typeface="Montserrat"/>
                <a:sym typeface="Montserrat"/>
              </a:rPr>
              <a:t>workshops</a:t>
            </a:r>
            <a:r>
              <a:rPr b="0" i="0" lang="en-US" sz="1400" u="none" cap="none" strike="noStrike">
                <a:solidFill>
                  <a:schemeClr val="dk1"/>
                </a:solidFill>
                <a:latin typeface="Montserrat"/>
                <a:ea typeface="Montserrat"/>
                <a:cs typeface="Montserrat"/>
                <a:sym typeface="Montserrat"/>
              </a:rPr>
              <a:t>/training or awareness raising events</a:t>
            </a:r>
            <a:endParaRPr b="0" i="0" sz="1400" u="none" cap="none" strike="noStrike">
              <a:solidFill>
                <a:srgbClr val="000000"/>
              </a:solidFill>
              <a:latin typeface="Arial"/>
              <a:ea typeface="Arial"/>
              <a:cs typeface="Arial"/>
              <a:sym typeface="Arial"/>
            </a:endParaRPr>
          </a:p>
          <a:p>
            <a:pPr indent="-285750" lvl="0" marL="285750" marR="0" rtl="0" algn="l">
              <a:lnSpc>
                <a:spcPct val="130000"/>
              </a:lnSpc>
              <a:spcBef>
                <a:spcPts val="600"/>
              </a:spcBef>
              <a:spcAft>
                <a:spcPts val="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Researchers’ Night &amp; Open Days in Greece, Netherlands, Germany</a:t>
            </a:r>
            <a:endParaRPr b="0" i="0" sz="1400" u="none" cap="none" strike="noStrike">
              <a:solidFill>
                <a:srgbClr val="000000"/>
              </a:solidFill>
              <a:latin typeface="Arial"/>
              <a:ea typeface="Arial"/>
              <a:cs typeface="Arial"/>
              <a:sym typeface="Arial"/>
            </a:endParaRPr>
          </a:p>
          <a:p>
            <a:pPr indent="-285750" lvl="0" marL="285750" marR="0" rtl="0" algn="l">
              <a:lnSpc>
                <a:spcPct val="130000"/>
              </a:lnSpc>
              <a:spcBef>
                <a:spcPts val="600"/>
              </a:spcBef>
              <a:spcAft>
                <a:spcPts val="0"/>
              </a:spcAft>
              <a:buClr>
                <a:srgbClr val="000000"/>
              </a:buClr>
              <a:buSzPts val="1400"/>
              <a:buFont typeface="Arial"/>
              <a:buChar char="•"/>
            </a:pPr>
            <a:r>
              <a:rPr b="1" i="0" lang="en-US" sz="1400" u="none" cap="none" strike="noStrike">
                <a:solidFill>
                  <a:schemeClr val="dk1"/>
                </a:solidFill>
                <a:latin typeface="Montserrat"/>
                <a:ea typeface="Montserrat"/>
                <a:cs typeface="Montserrat"/>
                <a:sym typeface="Montserrat"/>
              </a:rPr>
              <a:t>Exhibitions </a:t>
            </a:r>
            <a:r>
              <a:rPr b="0" i="0" lang="en-US" sz="1400" u="none" cap="none" strike="noStrike">
                <a:solidFill>
                  <a:schemeClr val="dk1"/>
                </a:solidFill>
                <a:latin typeface="Montserrat"/>
                <a:ea typeface="Montserrat"/>
                <a:cs typeface="Montserrat"/>
                <a:sym typeface="Montserrat"/>
              </a:rPr>
              <a:t>by RUG in Netherlands &amp; CERTH in Greece</a:t>
            </a:r>
            <a:endParaRPr b="0" i="0" sz="1400" u="none" cap="none" strike="noStrike">
              <a:solidFill>
                <a:srgbClr val="000000"/>
              </a:solidFill>
              <a:latin typeface="Arial"/>
              <a:ea typeface="Arial"/>
              <a:cs typeface="Arial"/>
              <a:sym typeface="Arial"/>
            </a:endParaRPr>
          </a:p>
          <a:p>
            <a:pPr indent="-285750" lvl="0" marL="285750" marR="0" rtl="0" algn="l">
              <a:lnSpc>
                <a:spcPct val="130000"/>
              </a:lnSpc>
              <a:spcBef>
                <a:spcPts val="600"/>
              </a:spcBef>
              <a:spcAft>
                <a:spcPts val="600"/>
              </a:spcAft>
              <a:buClr>
                <a:srgbClr val="000000"/>
              </a:buClr>
              <a:buSzPts val="1400"/>
              <a:buFont typeface="Arial"/>
              <a:buChar char="•"/>
            </a:pPr>
            <a:r>
              <a:rPr b="0" i="0" lang="en-US" sz="1400" u="none" cap="none" strike="noStrike">
                <a:solidFill>
                  <a:schemeClr val="dk1"/>
                </a:solidFill>
                <a:latin typeface="Montserrat"/>
                <a:ea typeface="Montserrat"/>
                <a:cs typeface="Montserrat"/>
                <a:sym typeface="Montserrat"/>
              </a:rPr>
              <a:t>Regular social media communications</a:t>
            </a:r>
            <a:endParaRPr b="0" i="0" sz="1400" u="none" cap="none" strike="noStrike">
              <a:solidFill>
                <a:srgbClr val="000000"/>
              </a:solidFill>
              <a:latin typeface="Arial"/>
              <a:ea typeface="Arial"/>
              <a:cs typeface="Arial"/>
              <a:sym typeface="Arial"/>
            </a:endParaRPr>
          </a:p>
        </p:txBody>
      </p:sp>
      <p:pic>
        <p:nvPicPr>
          <p:cNvPr id="424" name="Google Shape;424;p28"/>
          <p:cNvPicPr preferRelativeResize="0"/>
          <p:nvPr/>
        </p:nvPicPr>
        <p:blipFill rotWithShape="1">
          <a:blip r:embed="rId3">
            <a:alphaModFix/>
          </a:blip>
          <a:srcRect b="0" l="0" r="0" t="0"/>
          <a:stretch/>
        </p:blipFill>
        <p:spPr>
          <a:xfrm>
            <a:off x="6129150" y="221725"/>
            <a:ext cx="2819039" cy="2114275"/>
          </a:xfrm>
          <a:prstGeom prst="rect">
            <a:avLst/>
          </a:prstGeom>
          <a:noFill/>
          <a:ln cap="flat" cmpd="sng" w="9525">
            <a:solidFill>
              <a:schemeClr val="dk2"/>
            </a:solidFill>
            <a:prstDash val="solid"/>
            <a:round/>
            <a:headEnd len="sm" w="sm" type="none"/>
            <a:tailEnd len="sm" w="sm" type="none"/>
          </a:ln>
        </p:spPr>
      </p:pic>
      <p:pic>
        <p:nvPicPr>
          <p:cNvPr id="425" name="Google Shape;425;p28"/>
          <p:cNvPicPr preferRelativeResize="0"/>
          <p:nvPr/>
        </p:nvPicPr>
        <p:blipFill rotWithShape="1">
          <a:blip r:embed="rId4">
            <a:alphaModFix/>
          </a:blip>
          <a:srcRect b="0" l="0" r="0" t="0"/>
          <a:stretch/>
        </p:blipFill>
        <p:spPr>
          <a:xfrm>
            <a:off x="5657976" y="2242488"/>
            <a:ext cx="3063414" cy="2294187"/>
          </a:xfrm>
          <a:prstGeom prst="rect">
            <a:avLst/>
          </a:prstGeom>
          <a:noFill/>
          <a:ln>
            <a:noFill/>
          </a:ln>
        </p:spPr>
      </p:pic>
      <p:sp>
        <p:nvSpPr>
          <p:cNvPr id="426" name="Google Shape;426;p28"/>
          <p:cNvSpPr txBox="1"/>
          <p:nvPr/>
        </p:nvSpPr>
        <p:spPr>
          <a:xfrm>
            <a:off x="8350512" y="4743300"/>
            <a:ext cx="793388"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Montserrat"/>
                <a:ea typeface="Montserrat"/>
                <a:cs typeface="Montserrat"/>
                <a:sym typeface="Montserrat"/>
              </a:rPr>
              <a:t>22 / 24</a:t>
            </a:r>
            <a:endParaRPr b="0" i="0" sz="1400" u="none" cap="none" strike="noStrike">
              <a:solidFill>
                <a:srgbClr val="595959"/>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
          <p:cNvSpPr/>
          <p:nvPr/>
        </p:nvSpPr>
        <p:spPr>
          <a:xfrm>
            <a:off x="6166500" y="848900"/>
            <a:ext cx="2806200" cy="4055100"/>
          </a:xfrm>
          <a:prstGeom prst="rect">
            <a:avLst/>
          </a:prstGeom>
          <a:solidFill>
            <a:srgbClr val="CFE2F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202" name="Google Shape;202;p2"/>
          <p:cNvSpPr/>
          <p:nvPr/>
        </p:nvSpPr>
        <p:spPr>
          <a:xfrm>
            <a:off x="3222150" y="848888"/>
            <a:ext cx="2967300" cy="4055100"/>
          </a:xfrm>
          <a:prstGeom prst="rect">
            <a:avLst/>
          </a:prstGeom>
          <a:solidFill>
            <a:srgbClr val="D9EA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203" name="Google Shape;203;p2"/>
          <p:cNvSpPr/>
          <p:nvPr/>
        </p:nvSpPr>
        <p:spPr>
          <a:xfrm>
            <a:off x="123950" y="848900"/>
            <a:ext cx="3108150" cy="4055100"/>
          </a:xfrm>
          <a:prstGeom prst="rect">
            <a:avLst/>
          </a:prstGeom>
          <a:solidFill>
            <a:srgbClr val="FFF2C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pic>
        <p:nvPicPr>
          <p:cNvPr id="204" name="Google Shape;204;p2"/>
          <p:cNvPicPr preferRelativeResize="0"/>
          <p:nvPr/>
        </p:nvPicPr>
        <p:blipFill rotWithShape="1">
          <a:blip r:embed="rId3">
            <a:alphaModFix/>
          </a:blip>
          <a:srcRect b="0" l="0" r="0" t="0"/>
          <a:stretch/>
        </p:blipFill>
        <p:spPr>
          <a:xfrm>
            <a:off x="293150" y="1255238"/>
            <a:ext cx="2664638" cy="3487100"/>
          </a:xfrm>
          <a:prstGeom prst="rect">
            <a:avLst/>
          </a:prstGeom>
          <a:noFill/>
          <a:ln cap="flat" cmpd="sng" w="19050">
            <a:solidFill>
              <a:schemeClr val="dk2"/>
            </a:solidFill>
            <a:prstDash val="solid"/>
            <a:round/>
            <a:headEnd len="sm" w="sm" type="none"/>
            <a:tailEnd len="sm" w="sm" type="none"/>
          </a:ln>
        </p:spPr>
      </p:pic>
      <p:pic>
        <p:nvPicPr>
          <p:cNvPr id="205" name="Google Shape;205;p2"/>
          <p:cNvPicPr preferRelativeResize="0"/>
          <p:nvPr/>
        </p:nvPicPr>
        <p:blipFill rotWithShape="1">
          <a:blip r:embed="rId4">
            <a:alphaModFix/>
          </a:blip>
          <a:srcRect b="0" l="0" r="0" t="0"/>
          <a:stretch/>
        </p:blipFill>
        <p:spPr>
          <a:xfrm>
            <a:off x="3429001" y="1779588"/>
            <a:ext cx="2438400" cy="2438400"/>
          </a:xfrm>
          <a:prstGeom prst="rect">
            <a:avLst/>
          </a:prstGeom>
          <a:noFill/>
          <a:ln>
            <a:noFill/>
          </a:ln>
        </p:spPr>
      </p:pic>
      <p:sp>
        <p:nvSpPr>
          <p:cNvPr id="206" name="Google Shape;206;p2"/>
          <p:cNvSpPr/>
          <p:nvPr/>
        </p:nvSpPr>
        <p:spPr>
          <a:xfrm>
            <a:off x="2777950" y="2804638"/>
            <a:ext cx="719250" cy="585000"/>
          </a:xfrm>
          <a:prstGeom prst="rightArrow">
            <a:avLst>
              <a:gd fmla="val 50000" name="adj1"/>
              <a:gd fmla="val 58361" name="adj2"/>
            </a:avLst>
          </a:prstGeom>
          <a:solidFill>
            <a:schemeClr val="lt2"/>
          </a:solidFill>
          <a:ln cap="flat" cmpd="sng" w="76200">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207" name="Google Shape;207;p2"/>
          <p:cNvSpPr/>
          <p:nvPr/>
        </p:nvSpPr>
        <p:spPr>
          <a:xfrm>
            <a:off x="6509038" y="2087050"/>
            <a:ext cx="2230500" cy="1852650"/>
          </a:xfrm>
          <a:prstGeom prst="roundRect">
            <a:avLst>
              <a:gd fmla="val 8553" name="adj"/>
            </a:avLst>
          </a:prstGeom>
          <a:solidFill>
            <a:schemeClr val="lt2"/>
          </a:solidFill>
          <a:ln cap="flat" cmpd="sng" w="76200">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Montserrat"/>
                <a:ea typeface="Montserrat"/>
                <a:cs typeface="Montserrat"/>
                <a:sym typeface="Montserrat"/>
              </a:rPr>
              <a:t>AI Bias Assessment</a:t>
            </a:r>
            <a:endParaRPr b="0" i="0" sz="1800" u="none" cap="none" strike="noStrike">
              <a:solidFill>
                <a:srgbClr val="000000"/>
              </a:solidFill>
              <a:latin typeface="Montserrat"/>
              <a:ea typeface="Montserrat"/>
              <a:cs typeface="Montserrat"/>
              <a:sym typeface="Montserrat"/>
            </a:endParaRPr>
          </a:p>
        </p:txBody>
      </p:sp>
      <p:sp>
        <p:nvSpPr>
          <p:cNvPr id="208" name="Google Shape;208;p2"/>
          <p:cNvSpPr/>
          <p:nvPr/>
        </p:nvSpPr>
        <p:spPr>
          <a:xfrm>
            <a:off x="5867400" y="2804638"/>
            <a:ext cx="719250" cy="585000"/>
          </a:xfrm>
          <a:prstGeom prst="rightArrow">
            <a:avLst>
              <a:gd fmla="val 50000" name="adj1"/>
              <a:gd fmla="val 58361" name="adj2"/>
            </a:avLst>
          </a:prstGeom>
          <a:solidFill>
            <a:schemeClr val="lt2"/>
          </a:solidFill>
          <a:ln cap="flat" cmpd="sng" w="76200">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sp>
        <p:nvSpPr>
          <p:cNvPr id="209" name="Google Shape;209;p2"/>
          <p:cNvSpPr/>
          <p:nvPr/>
        </p:nvSpPr>
        <p:spPr>
          <a:xfrm>
            <a:off x="266700" y="214675"/>
            <a:ext cx="7109400" cy="461700"/>
          </a:xfrm>
          <a:prstGeom prst="rect">
            <a:avLst/>
          </a:prstGeom>
          <a:no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73B75"/>
                </a:solidFill>
                <a:latin typeface="Montserrat"/>
                <a:ea typeface="Montserrat"/>
                <a:cs typeface="Montserrat"/>
                <a:sym typeface="Montserrat"/>
              </a:rPr>
              <a:t>Typical AI Bias Assessment Scenario</a:t>
            </a:r>
            <a:endParaRPr b="1" i="0" sz="2400" u="none" cap="none" strike="noStrike">
              <a:solidFill>
                <a:srgbClr val="273B75"/>
              </a:solidFill>
              <a:latin typeface="Montserrat"/>
              <a:ea typeface="Montserrat"/>
              <a:cs typeface="Montserrat"/>
              <a:sym typeface="Montserrat"/>
            </a:endParaRPr>
          </a:p>
        </p:txBody>
      </p:sp>
      <p:sp>
        <p:nvSpPr>
          <p:cNvPr id="210" name="Google Shape;210;p2"/>
          <p:cNvSpPr txBox="1"/>
          <p:nvPr/>
        </p:nvSpPr>
        <p:spPr>
          <a:xfrm>
            <a:off x="266700" y="848900"/>
            <a:ext cx="2904300" cy="590404"/>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500"/>
              </a:spcBef>
              <a:spcAft>
                <a:spcPts val="900"/>
              </a:spcAft>
              <a:buClr>
                <a:srgbClr val="000000"/>
              </a:buClr>
              <a:buSzPts val="1800"/>
              <a:buFont typeface="Arial"/>
              <a:buNone/>
            </a:pPr>
            <a:r>
              <a:rPr b="1" i="0" lang="en-US" sz="1800" u="none" cap="none" strike="noStrike">
                <a:solidFill>
                  <a:schemeClr val="dk2"/>
                </a:solidFill>
                <a:latin typeface="Montserrat"/>
                <a:ea typeface="Montserrat"/>
                <a:cs typeface="Montserrat"/>
                <a:sym typeface="Montserrat"/>
              </a:rPr>
              <a:t>Data + Annotations</a:t>
            </a:r>
            <a:endParaRPr b="1" i="0" sz="700" u="none" cap="none" strike="noStrike">
              <a:solidFill>
                <a:srgbClr val="000000"/>
              </a:solidFill>
              <a:latin typeface="Arial"/>
              <a:ea typeface="Arial"/>
              <a:cs typeface="Arial"/>
              <a:sym typeface="Arial"/>
            </a:endParaRPr>
          </a:p>
        </p:txBody>
      </p:sp>
      <p:sp>
        <p:nvSpPr>
          <p:cNvPr id="211" name="Google Shape;211;p2"/>
          <p:cNvSpPr txBox="1"/>
          <p:nvPr/>
        </p:nvSpPr>
        <p:spPr>
          <a:xfrm>
            <a:off x="3276600" y="1725200"/>
            <a:ext cx="3044850" cy="590404"/>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500"/>
              </a:spcBef>
              <a:spcAft>
                <a:spcPts val="900"/>
              </a:spcAft>
              <a:buClr>
                <a:srgbClr val="000000"/>
              </a:buClr>
              <a:buSzPts val="1800"/>
              <a:buFont typeface="Arial"/>
              <a:buNone/>
            </a:pPr>
            <a:r>
              <a:rPr b="1" i="0" lang="en-US" sz="1800" u="none" cap="none" strike="noStrike">
                <a:solidFill>
                  <a:schemeClr val="dk2"/>
                </a:solidFill>
                <a:latin typeface="Montserrat"/>
                <a:ea typeface="Montserrat"/>
                <a:cs typeface="Montserrat"/>
                <a:sym typeface="Montserrat"/>
              </a:rPr>
              <a:t>Attributes + Target Var.</a:t>
            </a:r>
            <a:endParaRPr b="1" i="0" sz="700" u="none" cap="none" strike="noStrike">
              <a:solidFill>
                <a:srgbClr val="000000"/>
              </a:solidFill>
              <a:latin typeface="Arial"/>
              <a:ea typeface="Arial"/>
              <a:cs typeface="Arial"/>
              <a:sym typeface="Arial"/>
            </a:endParaRPr>
          </a:p>
        </p:txBody>
      </p:sp>
      <p:sp>
        <p:nvSpPr>
          <p:cNvPr id="212" name="Google Shape;212;p2"/>
          <p:cNvSpPr txBox="1"/>
          <p:nvPr/>
        </p:nvSpPr>
        <p:spPr>
          <a:xfrm>
            <a:off x="6515100" y="1344200"/>
            <a:ext cx="2530800" cy="908953"/>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500"/>
              </a:spcBef>
              <a:spcAft>
                <a:spcPts val="900"/>
              </a:spcAft>
              <a:buClr>
                <a:srgbClr val="000000"/>
              </a:buClr>
              <a:buSzPts val="1800"/>
              <a:buFont typeface="Arial"/>
              <a:buNone/>
            </a:pPr>
            <a:r>
              <a:rPr b="1" i="0" lang="en-US" sz="1800" u="none" cap="none" strike="noStrike">
                <a:solidFill>
                  <a:schemeClr val="dk2"/>
                </a:solidFill>
                <a:latin typeface="Montserrat"/>
                <a:ea typeface="Montserrat"/>
                <a:cs typeface="Montserrat"/>
                <a:sym typeface="Montserrat"/>
              </a:rPr>
              <a:t>Building &amp; Testing AI Models</a:t>
            </a:r>
            <a:endParaRPr b="1" i="0" sz="700" u="none" cap="none" strike="noStrike">
              <a:solidFill>
                <a:srgbClr val="000000"/>
              </a:solidFill>
              <a:latin typeface="Arial"/>
              <a:ea typeface="Arial"/>
              <a:cs typeface="Arial"/>
              <a:sym typeface="Arial"/>
            </a:endParaRPr>
          </a:p>
        </p:txBody>
      </p:sp>
      <p:pic>
        <p:nvPicPr>
          <p:cNvPr id="213" name="Google Shape;213;p2"/>
          <p:cNvPicPr preferRelativeResize="0"/>
          <p:nvPr/>
        </p:nvPicPr>
        <p:blipFill rotWithShape="1">
          <a:blip r:embed="rId5">
            <a:alphaModFix/>
          </a:blip>
          <a:srcRect b="0" l="0" r="0" t="0"/>
          <a:stretch/>
        </p:blipFill>
        <p:spPr>
          <a:xfrm>
            <a:off x="2590800" y="888938"/>
            <a:ext cx="885001" cy="885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
          <p:cNvSpPr/>
          <p:nvPr/>
        </p:nvSpPr>
        <p:spPr>
          <a:xfrm>
            <a:off x="266700" y="214675"/>
            <a:ext cx="7109400" cy="461700"/>
          </a:xfrm>
          <a:prstGeom prst="rect">
            <a:avLst/>
          </a:prstGeom>
          <a:no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73B75"/>
                </a:solidFill>
                <a:latin typeface="Montserrat"/>
                <a:ea typeface="Montserrat"/>
                <a:cs typeface="Montserrat"/>
                <a:sym typeface="Montserrat"/>
              </a:rPr>
              <a:t>Limitations</a:t>
            </a:r>
            <a:endParaRPr b="1" i="0" sz="2400" u="none" cap="none" strike="noStrike">
              <a:solidFill>
                <a:srgbClr val="273B75"/>
              </a:solidFill>
              <a:latin typeface="Montserrat"/>
              <a:ea typeface="Montserrat"/>
              <a:cs typeface="Montserrat"/>
              <a:sym typeface="Montserrat"/>
            </a:endParaRPr>
          </a:p>
        </p:txBody>
      </p:sp>
      <p:pic>
        <p:nvPicPr>
          <p:cNvPr id="219" name="Google Shape;219;p3"/>
          <p:cNvPicPr preferRelativeResize="0"/>
          <p:nvPr/>
        </p:nvPicPr>
        <p:blipFill rotWithShape="1">
          <a:blip r:embed="rId3">
            <a:alphaModFix/>
          </a:blip>
          <a:srcRect b="0" l="0" r="0" t="0"/>
          <a:stretch/>
        </p:blipFill>
        <p:spPr>
          <a:xfrm>
            <a:off x="2286000" y="742950"/>
            <a:ext cx="4167188" cy="1943100"/>
          </a:xfrm>
          <a:prstGeom prst="rect">
            <a:avLst/>
          </a:prstGeom>
          <a:noFill/>
          <a:ln>
            <a:noFill/>
          </a:ln>
        </p:spPr>
      </p:pic>
      <p:grpSp>
        <p:nvGrpSpPr>
          <p:cNvPr id="220" name="Google Shape;220;p3"/>
          <p:cNvGrpSpPr/>
          <p:nvPr/>
        </p:nvGrpSpPr>
        <p:grpSpPr>
          <a:xfrm>
            <a:off x="540663" y="1271875"/>
            <a:ext cx="3044850" cy="3332582"/>
            <a:chOff x="1081325" y="2543750"/>
            <a:chExt cx="6089700" cy="6665163"/>
          </a:xfrm>
        </p:grpSpPr>
        <p:sp>
          <p:nvSpPr>
            <p:cNvPr id="221" name="Google Shape;221;p3"/>
            <p:cNvSpPr/>
            <p:nvPr/>
          </p:nvSpPr>
          <p:spPr>
            <a:xfrm>
              <a:off x="4830725" y="2543750"/>
              <a:ext cx="2340300" cy="2340300"/>
            </a:xfrm>
            <a:prstGeom prst="ellipse">
              <a:avLst/>
            </a:prstGeom>
            <a:noFill/>
            <a:ln cap="flat" cmpd="sng" w="76200">
              <a:solidFill>
                <a:schemeClr val="accent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cxnSp>
          <p:nvCxnSpPr>
            <p:cNvPr id="222" name="Google Shape;222;p3"/>
            <p:cNvCxnSpPr>
              <a:stCxn id="221" idx="3"/>
            </p:cNvCxnSpPr>
            <p:nvPr/>
          </p:nvCxnSpPr>
          <p:spPr>
            <a:xfrm flipH="1">
              <a:off x="2904854" y="4541321"/>
              <a:ext cx="2268600" cy="2244000"/>
            </a:xfrm>
            <a:prstGeom prst="straightConnector1">
              <a:avLst/>
            </a:prstGeom>
            <a:noFill/>
            <a:ln cap="flat" cmpd="sng" w="76200">
              <a:solidFill>
                <a:schemeClr val="accent6"/>
              </a:solidFill>
              <a:prstDash val="solid"/>
              <a:round/>
              <a:headEnd len="sm" w="sm" type="none"/>
              <a:tailEnd len="med" w="med" type="triangle"/>
            </a:ln>
          </p:spPr>
        </p:cxnSp>
        <p:sp>
          <p:nvSpPr>
            <p:cNvPr id="223" name="Google Shape;223;p3"/>
            <p:cNvSpPr txBox="1"/>
            <p:nvPr/>
          </p:nvSpPr>
          <p:spPr>
            <a:xfrm>
              <a:off x="1081325" y="6908825"/>
              <a:ext cx="5187600" cy="2300088"/>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500"/>
                </a:spcBef>
                <a:spcAft>
                  <a:spcPts val="0"/>
                </a:spcAft>
                <a:buClr>
                  <a:srgbClr val="000000"/>
                </a:buClr>
                <a:buSzPts val="1800"/>
                <a:buFont typeface="Arial"/>
                <a:buNone/>
              </a:pPr>
              <a:r>
                <a:rPr b="1" i="0" lang="en-US" sz="1800" u="none" cap="none" strike="noStrike">
                  <a:solidFill>
                    <a:schemeClr val="dk1"/>
                  </a:solidFill>
                  <a:latin typeface="Montserrat"/>
                  <a:ea typeface="Montserrat"/>
                  <a:cs typeface="Montserrat"/>
                  <a:sym typeface="Montserrat"/>
                </a:rPr>
                <a:t>Structured data</a:t>
              </a:r>
              <a:endParaRPr b="1" i="0" sz="1800" u="none" cap="none" strike="noStrike">
                <a:solidFill>
                  <a:schemeClr val="dk1"/>
                </a:solidFill>
                <a:latin typeface="Montserrat"/>
                <a:ea typeface="Montserrat"/>
                <a:cs typeface="Montserrat"/>
                <a:sym typeface="Montserrat"/>
              </a:endParaRPr>
            </a:p>
            <a:p>
              <a:pPr indent="0" lvl="0" marL="0" marR="0" rtl="0" algn="l">
                <a:lnSpc>
                  <a:spcPct val="115000"/>
                </a:lnSpc>
                <a:spcBef>
                  <a:spcPts val="500"/>
                </a:spcBef>
                <a:spcAft>
                  <a:spcPts val="900"/>
                </a:spcAft>
                <a:buClr>
                  <a:srgbClr val="000000"/>
                </a:buClr>
                <a:buSzPts val="1400"/>
                <a:buFont typeface="Arial"/>
                <a:buNone/>
              </a:pPr>
              <a:r>
                <a:rPr b="0" i="0" lang="en-US" sz="1400" u="none" cap="none" strike="noStrike">
                  <a:solidFill>
                    <a:srgbClr val="595959"/>
                  </a:solidFill>
                  <a:latin typeface="Montserrat"/>
                  <a:ea typeface="Montserrat"/>
                  <a:cs typeface="Montserrat"/>
                  <a:sym typeface="Montserrat"/>
                </a:rPr>
                <a:t>(vs. text, images, networks, etc.)</a:t>
              </a:r>
              <a:endParaRPr b="0" i="0" sz="1400" u="none" cap="none" strike="noStrike">
                <a:solidFill>
                  <a:srgbClr val="595959"/>
                </a:solidFill>
                <a:latin typeface="Montserrat"/>
                <a:ea typeface="Montserrat"/>
                <a:cs typeface="Montserrat"/>
                <a:sym typeface="Montserrat"/>
              </a:endParaRPr>
            </a:p>
          </p:txBody>
        </p:sp>
      </p:grpSp>
      <p:grpSp>
        <p:nvGrpSpPr>
          <p:cNvPr id="224" name="Google Shape;224;p3"/>
          <p:cNvGrpSpPr/>
          <p:nvPr/>
        </p:nvGrpSpPr>
        <p:grpSpPr>
          <a:xfrm>
            <a:off x="3432388" y="1345013"/>
            <a:ext cx="2800350" cy="3264156"/>
            <a:chOff x="6864775" y="2690025"/>
            <a:chExt cx="5600700" cy="6528312"/>
          </a:xfrm>
        </p:grpSpPr>
        <p:sp>
          <p:nvSpPr>
            <p:cNvPr id="225" name="Google Shape;225;p3"/>
            <p:cNvSpPr/>
            <p:nvPr/>
          </p:nvSpPr>
          <p:spPr>
            <a:xfrm>
              <a:off x="8048475" y="2690025"/>
              <a:ext cx="901800" cy="1851300"/>
            </a:xfrm>
            <a:prstGeom prst="ellipse">
              <a:avLst/>
            </a:prstGeom>
            <a:noFill/>
            <a:ln cap="flat" cmpd="sng" w="76200">
              <a:solidFill>
                <a:schemeClr val="accent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cxnSp>
          <p:nvCxnSpPr>
            <p:cNvPr id="226" name="Google Shape;226;p3"/>
            <p:cNvCxnSpPr>
              <a:stCxn id="225" idx="4"/>
            </p:cNvCxnSpPr>
            <p:nvPr/>
          </p:nvCxnSpPr>
          <p:spPr>
            <a:xfrm flipH="1">
              <a:off x="8340975" y="4541325"/>
              <a:ext cx="158400" cy="1610100"/>
            </a:xfrm>
            <a:prstGeom prst="straightConnector1">
              <a:avLst/>
            </a:prstGeom>
            <a:noFill/>
            <a:ln cap="flat" cmpd="sng" w="76200">
              <a:solidFill>
                <a:schemeClr val="accent6"/>
              </a:solidFill>
              <a:prstDash val="solid"/>
              <a:round/>
              <a:headEnd len="sm" w="sm" type="none"/>
              <a:tailEnd len="med" w="med" type="triangle"/>
            </a:ln>
          </p:spPr>
        </p:cxnSp>
        <p:sp>
          <p:nvSpPr>
            <p:cNvPr id="227" name="Google Shape;227;p3"/>
            <p:cNvSpPr txBox="1"/>
            <p:nvPr/>
          </p:nvSpPr>
          <p:spPr>
            <a:xfrm>
              <a:off x="6864775" y="6281151"/>
              <a:ext cx="5600700" cy="2937186"/>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500"/>
                </a:spcBef>
                <a:spcAft>
                  <a:spcPts val="0"/>
                </a:spcAft>
                <a:buClr>
                  <a:srgbClr val="000000"/>
                </a:buClr>
                <a:buSzPts val="1800"/>
                <a:buFont typeface="Arial"/>
                <a:buNone/>
              </a:pPr>
              <a:r>
                <a:rPr b="1" i="0" lang="en-US" sz="1800" u="none" cap="none" strike="noStrike">
                  <a:solidFill>
                    <a:schemeClr val="dk1"/>
                  </a:solidFill>
                  <a:latin typeface="Montserrat"/>
                  <a:ea typeface="Montserrat"/>
                  <a:cs typeface="Montserrat"/>
                  <a:sym typeface="Montserrat"/>
                </a:rPr>
                <a:t>Single protected attribute </a:t>
              </a:r>
              <a:endParaRPr b="1" i="0" sz="1800" u="none" cap="none" strike="noStrike">
                <a:solidFill>
                  <a:schemeClr val="dk1"/>
                </a:solidFill>
                <a:latin typeface="Montserrat"/>
                <a:ea typeface="Montserrat"/>
                <a:cs typeface="Montserrat"/>
                <a:sym typeface="Montserrat"/>
              </a:endParaRPr>
            </a:p>
            <a:p>
              <a:pPr indent="0" lvl="0" marL="0" marR="0" rtl="0" algn="l">
                <a:lnSpc>
                  <a:spcPct val="115000"/>
                </a:lnSpc>
                <a:spcBef>
                  <a:spcPts val="500"/>
                </a:spcBef>
                <a:spcAft>
                  <a:spcPts val="900"/>
                </a:spcAft>
                <a:buClr>
                  <a:srgbClr val="000000"/>
                </a:buClr>
                <a:buSzPts val="1400"/>
                <a:buFont typeface="Arial"/>
                <a:buNone/>
              </a:pPr>
              <a:r>
                <a:rPr b="0" i="0" lang="en-US" sz="1400" u="none" cap="none" strike="noStrike">
                  <a:solidFill>
                    <a:srgbClr val="595959"/>
                  </a:solidFill>
                  <a:latin typeface="Montserrat"/>
                  <a:ea typeface="Montserrat"/>
                  <a:cs typeface="Montserrat"/>
                  <a:sym typeface="Montserrat"/>
                </a:rPr>
                <a:t>(vs. multi- attributes, proxy attributes)</a:t>
              </a:r>
              <a:endParaRPr b="0" i="0" sz="1400" u="none" cap="none" strike="noStrike">
                <a:solidFill>
                  <a:srgbClr val="595959"/>
                </a:solidFill>
                <a:latin typeface="Montserrat"/>
                <a:ea typeface="Montserrat"/>
                <a:cs typeface="Montserrat"/>
                <a:sym typeface="Montserrat"/>
              </a:endParaRPr>
            </a:p>
          </p:txBody>
        </p:sp>
      </p:grpSp>
      <p:grpSp>
        <p:nvGrpSpPr>
          <p:cNvPr id="228" name="Google Shape;228;p3"/>
          <p:cNvGrpSpPr/>
          <p:nvPr/>
        </p:nvGrpSpPr>
        <p:grpSpPr>
          <a:xfrm>
            <a:off x="6232736" y="2221548"/>
            <a:ext cx="2752227" cy="1576914"/>
            <a:chOff x="12465471" y="4443096"/>
            <a:chExt cx="5504454" cy="3153826"/>
          </a:xfrm>
        </p:grpSpPr>
        <p:cxnSp>
          <p:nvCxnSpPr>
            <p:cNvPr id="229" name="Google Shape;229;p3"/>
            <p:cNvCxnSpPr>
              <a:stCxn id="230" idx="5"/>
            </p:cNvCxnSpPr>
            <p:nvPr/>
          </p:nvCxnSpPr>
          <p:spPr>
            <a:xfrm>
              <a:off x="12465471" y="4443096"/>
              <a:ext cx="1214100" cy="1464600"/>
            </a:xfrm>
            <a:prstGeom prst="straightConnector1">
              <a:avLst/>
            </a:prstGeom>
            <a:noFill/>
            <a:ln cap="flat" cmpd="sng" w="76200">
              <a:solidFill>
                <a:schemeClr val="accent6"/>
              </a:solidFill>
              <a:prstDash val="solid"/>
              <a:round/>
              <a:headEnd len="sm" w="sm" type="none"/>
              <a:tailEnd len="med" w="med" type="triangle"/>
            </a:ln>
          </p:spPr>
        </p:cxnSp>
        <p:sp>
          <p:nvSpPr>
            <p:cNvPr id="231" name="Google Shape;231;p3"/>
            <p:cNvSpPr txBox="1"/>
            <p:nvPr/>
          </p:nvSpPr>
          <p:spPr>
            <a:xfrm>
              <a:off x="13061325" y="6151426"/>
              <a:ext cx="4908600" cy="1445496"/>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500"/>
                </a:spcBef>
                <a:spcAft>
                  <a:spcPts val="0"/>
                </a:spcAft>
                <a:buClr>
                  <a:srgbClr val="000000"/>
                </a:buClr>
                <a:buSzPts val="1800"/>
                <a:buFont typeface="Arial"/>
                <a:buNone/>
              </a:pPr>
              <a:r>
                <a:rPr b="1" i="0" lang="en-US" sz="1800" u="none" cap="none" strike="noStrike">
                  <a:solidFill>
                    <a:schemeClr val="dk1"/>
                  </a:solidFill>
                  <a:latin typeface="Montserrat"/>
                  <a:ea typeface="Montserrat"/>
                  <a:cs typeface="Montserrat"/>
                  <a:sym typeface="Montserrat"/>
                </a:rPr>
                <a:t>Single bias metric </a:t>
              </a:r>
              <a:r>
                <a:rPr b="0" i="0" lang="en-US" sz="1400" u="none" cap="none" strike="noStrike">
                  <a:solidFill>
                    <a:srgbClr val="595959"/>
                  </a:solidFill>
                  <a:latin typeface="Montserrat"/>
                  <a:ea typeface="Montserrat"/>
                  <a:cs typeface="Montserrat"/>
                  <a:sym typeface="Montserrat"/>
                </a:rPr>
                <a:t>(vs. multiple metrics)</a:t>
              </a:r>
              <a:endParaRPr b="0" i="0" sz="1400" u="none" cap="none" strike="noStrike">
                <a:solidFill>
                  <a:srgbClr val="595959"/>
                </a:solidFill>
                <a:latin typeface="Montserrat"/>
                <a:ea typeface="Montserrat"/>
                <a:cs typeface="Montserrat"/>
                <a:sym typeface="Montserrat"/>
              </a:endParaRPr>
            </a:p>
          </p:txBody>
        </p:sp>
      </p:grpSp>
      <p:grpSp>
        <p:nvGrpSpPr>
          <p:cNvPr id="232" name="Google Shape;232;p3"/>
          <p:cNvGrpSpPr/>
          <p:nvPr/>
        </p:nvGrpSpPr>
        <p:grpSpPr>
          <a:xfrm>
            <a:off x="5233950" y="1222763"/>
            <a:ext cx="3910100" cy="1390258"/>
            <a:chOff x="10467900" y="2445525"/>
            <a:chExt cx="7820200" cy="2780516"/>
          </a:xfrm>
        </p:grpSpPr>
        <p:sp>
          <p:nvSpPr>
            <p:cNvPr id="230" name="Google Shape;230;p3"/>
            <p:cNvSpPr/>
            <p:nvPr/>
          </p:nvSpPr>
          <p:spPr>
            <a:xfrm>
              <a:off x="10467900" y="2445525"/>
              <a:ext cx="2340300" cy="2340300"/>
            </a:xfrm>
            <a:prstGeom prst="ellipse">
              <a:avLst/>
            </a:prstGeom>
            <a:noFill/>
            <a:ln cap="flat" cmpd="sng" w="76200">
              <a:solidFill>
                <a:schemeClr val="accent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p:txBody>
        </p:sp>
        <p:cxnSp>
          <p:nvCxnSpPr>
            <p:cNvPr id="233" name="Google Shape;233;p3"/>
            <p:cNvCxnSpPr>
              <a:stCxn id="230" idx="6"/>
            </p:cNvCxnSpPr>
            <p:nvPr/>
          </p:nvCxnSpPr>
          <p:spPr>
            <a:xfrm flipH="1" rot="10800000">
              <a:off x="12808200" y="3518775"/>
              <a:ext cx="968700" cy="96900"/>
            </a:xfrm>
            <a:prstGeom prst="straightConnector1">
              <a:avLst/>
            </a:prstGeom>
            <a:noFill/>
            <a:ln cap="flat" cmpd="sng" w="76200">
              <a:solidFill>
                <a:schemeClr val="accent6"/>
              </a:solidFill>
              <a:prstDash val="solid"/>
              <a:round/>
              <a:headEnd len="sm" w="sm" type="none"/>
              <a:tailEnd len="med" w="med" type="triangle"/>
            </a:ln>
          </p:spPr>
        </p:cxnSp>
        <p:sp>
          <p:nvSpPr>
            <p:cNvPr id="234" name="Google Shape;234;p3"/>
            <p:cNvSpPr txBox="1"/>
            <p:nvPr/>
          </p:nvSpPr>
          <p:spPr>
            <a:xfrm>
              <a:off x="13783600" y="2784375"/>
              <a:ext cx="4504500" cy="2441666"/>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500"/>
                </a:spcBef>
                <a:spcAft>
                  <a:spcPts val="0"/>
                </a:spcAft>
                <a:buClr>
                  <a:srgbClr val="000000"/>
                </a:buClr>
                <a:buSzPts val="1800"/>
                <a:buFont typeface="Arial"/>
                <a:buNone/>
              </a:pPr>
              <a:r>
                <a:rPr b="1" i="0" lang="en-US" sz="1800" u="none" cap="none" strike="noStrike">
                  <a:solidFill>
                    <a:schemeClr val="dk1"/>
                  </a:solidFill>
                  <a:latin typeface="Montserrat"/>
                  <a:ea typeface="Montserrat"/>
                  <a:cs typeface="Montserrat"/>
                  <a:sym typeface="Montserrat"/>
                </a:rPr>
                <a:t>Focus on classification </a:t>
              </a:r>
              <a:endParaRPr b="1" i="0" sz="1800" u="none" cap="none" strike="noStrike">
                <a:solidFill>
                  <a:schemeClr val="dk1"/>
                </a:solidFill>
                <a:latin typeface="Montserrat"/>
                <a:ea typeface="Montserrat"/>
                <a:cs typeface="Montserrat"/>
                <a:sym typeface="Montserrat"/>
              </a:endParaRPr>
            </a:p>
            <a:p>
              <a:pPr indent="0" lvl="0" marL="0" marR="0" rtl="0" algn="l">
                <a:lnSpc>
                  <a:spcPct val="115000"/>
                </a:lnSpc>
                <a:spcBef>
                  <a:spcPts val="500"/>
                </a:spcBef>
                <a:spcAft>
                  <a:spcPts val="900"/>
                </a:spcAft>
                <a:buClr>
                  <a:srgbClr val="000000"/>
                </a:buClr>
                <a:buSzPts val="1400"/>
                <a:buFont typeface="Arial"/>
                <a:buNone/>
              </a:pPr>
              <a:r>
                <a:rPr b="0" i="0" lang="en-US" sz="1400" u="none" cap="none" strike="noStrike">
                  <a:solidFill>
                    <a:srgbClr val="595959"/>
                  </a:solidFill>
                  <a:latin typeface="Montserrat"/>
                  <a:ea typeface="Montserrat"/>
                  <a:cs typeface="Montserrat"/>
                  <a:sym typeface="Montserrat"/>
                </a:rPr>
                <a:t>(vs. generative AI)</a:t>
              </a:r>
              <a:endParaRPr b="0" i="0" sz="1400" u="none" cap="none" strike="noStrike">
                <a:solidFill>
                  <a:srgbClr val="595959"/>
                </a:solidFill>
                <a:latin typeface="Montserrat"/>
                <a:ea typeface="Montserrat"/>
                <a:cs typeface="Montserrat"/>
                <a:sym typeface="Montserra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d4f3afab29_1_0"/>
          <p:cNvSpPr txBox="1"/>
          <p:nvPr>
            <p:ph type="title"/>
          </p:nvPr>
        </p:nvSpPr>
        <p:spPr>
          <a:xfrm>
            <a:off x="279972" y="283791"/>
            <a:ext cx="8605500" cy="439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3000"/>
              <a:buFont typeface="Montserrat"/>
              <a:buNone/>
            </a:pPr>
            <a:br>
              <a:rPr b="1" lang="en-US" sz="2400">
                <a:solidFill>
                  <a:schemeClr val="dk2"/>
                </a:solidFill>
              </a:rPr>
            </a:br>
            <a:r>
              <a:rPr b="1" lang="en-US" sz="2400">
                <a:solidFill>
                  <a:schemeClr val="dk2"/>
                </a:solidFill>
              </a:rPr>
              <a:t>MAMMOth Software Results</a:t>
            </a:r>
            <a:br>
              <a:rPr b="1" lang="en-US" sz="2400">
                <a:solidFill>
                  <a:schemeClr val="dk2"/>
                </a:solidFill>
                <a:latin typeface="Montserrat"/>
                <a:ea typeface="Montserrat"/>
                <a:cs typeface="Montserrat"/>
                <a:sym typeface="Montserrat"/>
              </a:rPr>
            </a:br>
            <a:endParaRPr b="1" sz="2400"/>
          </a:p>
        </p:txBody>
      </p:sp>
      <p:sp>
        <p:nvSpPr>
          <p:cNvPr id="240" name="Google Shape;240;g3d4f3afab29_1_0"/>
          <p:cNvSpPr txBox="1"/>
          <p:nvPr>
            <p:ph idx="2" type="body"/>
          </p:nvPr>
        </p:nvSpPr>
        <p:spPr>
          <a:xfrm>
            <a:off x="273713" y="709126"/>
            <a:ext cx="8770200" cy="4010400"/>
          </a:xfrm>
          <a:prstGeom prst="rect">
            <a:avLst/>
          </a:prstGeom>
          <a:noFill/>
          <a:ln>
            <a:noFill/>
          </a:ln>
        </p:spPr>
        <p:txBody>
          <a:bodyPr anchorCtr="0" anchor="t" bIns="34275" lIns="68575" spcFirstLastPara="1" rIns="68575" wrap="square" tIns="34275">
            <a:normAutofit fontScale="85000" lnSpcReduction="20000"/>
          </a:bodyPr>
          <a:lstStyle/>
          <a:p>
            <a:pPr indent="0" lvl="0" marL="0" rtl="0" algn="l">
              <a:lnSpc>
                <a:spcPct val="100000"/>
              </a:lnSpc>
              <a:spcBef>
                <a:spcPts val="600"/>
              </a:spcBef>
              <a:spcAft>
                <a:spcPts val="0"/>
              </a:spcAft>
              <a:buSzPct val="112500"/>
              <a:buNone/>
            </a:pPr>
            <a:r>
              <a:t/>
            </a:r>
            <a:endParaRPr sz="1600">
              <a:solidFill>
                <a:srgbClr val="306D6E"/>
              </a:solidFill>
            </a:endParaRPr>
          </a:p>
          <a:p>
            <a:pPr indent="0" lvl="0" marL="0" rtl="0" algn="l">
              <a:lnSpc>
                <a:spcPct val="100000"/>
              </a:lnSpc>
              <a:spcBef>
                <a:spcPts val="2000"/>
              </a:spcBef>
              <a:spcAft>
                <a:spcPts val="0"/>
              </a:spcAft>
              <a:buSzPct val="133333"/>
              <a:buNone/>
            </a:pPr>
            <a:r>
              <a:t/>
            </a:r>
            <a:endParaRPr sz="1800">
              <a:solidFill>
                <a:schemeClr val="dk1"/>
              </a:solidFill>
            </a:endParaRPr>
          </a:p>
          <a:p>
            <a:pPr indent="0" lvl="0" marL="0" rtl="0" algn="l">
              <a:lnSpc>
                <a:spcPct val="100000"/>
              </a:lnSpc>
              <a:spcBef>
                <a:spcPts val="800"/>
              </a:spcBef>
              <a:spcAft>
                <a:spcPts val="0"/>
              </a:spcAft>
              <a:buSzPct val="133333"/>
              <a:buNone/>
            </a:pPr>
            <a:r>
              <a:t/>
            </a:r>
            <a:endParaRPr sz="1800">
              <a:solidFill>
                <a:schemeClr val="dk1"/>
              </a:solidFill>
            </a:endParaRPr>
          </a:p>
          <a:p>
            <a:pPr indent="0" lvl="0" marL="0" rtl="0" algn="l">
              <a:lnSpc>
                <a:spcPct val="100000"/>
              </a:lnSpc>
              <a:spcBef>
                <a:spcPts val="800"/>
              </a:spcBef>
              <a:spcAft>
                <a:spcPts val="0"/>
              </a:spcAft>
              <a:buSzPct val="133333"/>
              <a:buNone/>
            </a:pPr>
            <a:r>
              <a:t/>
            </a:r>
            <a:endParaRPr sz="1800">
              <a:solidFill>
                <a:schemeClr val="dk1"/>
              </a:solidFill>
            </a:endParaRPr>
          </a:p>
          <a:p>
            <a:pPr indent="0" lvl="0" marL="114300" rtl="0" algn="ctr">
              <a:lnSpc>
                <a:spcPct val="100000"/>
              </a:lnSpc>
              <a:spcBef>
                <a:spcPts val="1000"/>
              </a:spcBef>
              <a:spcAft>
                <a:spcPts val="0"/>
              </a:spcAft>
              <a:buClr>
                <a:schemeClr val="dk1"/>
              </a:buClr>
              <a:buSzPct val="1125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ct val="1125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ct val="1125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ct val="1125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ct val="1125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ct val="1125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ct val="1125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Clr>
                <a:schemeClr val="dk1"/>
              </a:buClr>
              <a:buSzPct val="112500"/>
              <a:buNone/>
            </a:pPr>
            <a:r>
              <a:t/>
            </a:r>
            <a:endParaRPr i="1" sz="1600">
              <a:solidFill>
                <a:schemeClr val="dk1"/>
              </a:solidFill>
              <a:highlight>
                <a:srgbClr val="FFFFFF"/>
              </a:highlight>
              <a:latin typeface="Montserrat"/>
              <a:ea typeface="Montserrat"/>
              <a:cs typeface="Montserrat"/>
              <a:sym typeface="Montserrat"/>
            </a:endParaRPr>
          </a:p>
          <a:p>
            <a:pPr indent="0" lvl="0" marL="114300" rtl="0" algn="ctr">
              <a:lnSpc>
                <a:spcPct val="100000"/>
              </a:lnSpc>
              <a:spcBef>
                <a:spcPts val="1000"/>
              </a:spcBef>
              <a:spcAft>
                <a:spcPts val="0"/>
              </a:spcAft>
              <a:buSzPct val="112500"/>
              <a:buNone/>
            </a:pPr>
            <a:r>
              <a:t/>
            </a:r>
            <a:endParaRPr i="1" sz="1600">
              <a:solidFill>
                <a:schemeClr val="dk1"/>
              </a:solidFill>
              <a:highlight>
                <a:srgbClr val="FFFFFF"/>
              </a:highlight>
              <a:latin typeface="Montserrat"/>
              <a:ea typeface="Montserrat"/>
              <a:cs typeface="Montserrat"/>
              <a:sym typeface="Montserrat"/>
            </a:endParaRPr>
          </a:p>
        </p:txBody>
      </p:sp>
      <p:pic>
        <p:nvPicPr>
          <p:cNvPr id="241" name="Google Shape;241;g3d4f3afab29_1_0"/>
          <p:cNvPicPr preferRelativeResize="0"/>
          <p:nvPr/>
        </p:nvPicPr>
        <p:blipFill>
          <a:blip r:embed="rId3">
            <a:alphaModFix/>
          </a:blip>
          <a:stretch>
            <a:fillRect/>
          </a:stretch>
        </p:blipFill>
        <p:spPr>
          <a:xfrm>
            <a:off x="532450" y="850077"/>
            <a:ext cx="7250023" cy="4156149"/>
          </a:xfrm>
          <a:prstGeom prst="rect">
            <a:avLst/>
          </a:prstGeom>
          <a:noFill/>
          <a:ln>
            <a:noFill/>
          </a:ln>
        </p:spPr>
      </p:pic>
      <p:sp>
        <p:nvSpPr>
          <p:cNvPr id="242" name="Google Shape;242;g3d4f3afab29_1_0"/>
          <p:cNvSpPr/>
          <p:nvPr/>
        </p:nvSpPr>
        <p:spPr>
          <a:xfrm>
            <a:off x="4332075" y="3519875"/>
            <a:ext cx="1540500" cy="1512600"/>
          </a:xfrm>
          <a:prstGeom prst="rect">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d4f3afab29_1_9"/>
          <p:cNvSpPr/>
          <p:nvPr/>
        </p:nvSpPr>
        <p:spPr>
          <a:xfrm>
            <a:off x="342900" y="367075"/>
            <a:ext cx="4909800" cy="918900"/>
          </a:xfrm>
          <a:prstGeom prst="rect">
            <a:avLst/>
          </a:prstGeom>
          <a:no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73B75"/>
                </a:solidFill>
                <a:latin typeface="Montserrat"/>
                <a:ea typeface="Montserrat"/>
                <a:cs typeface="Montserrat"/>
                <a:sym typeface="Montserrat"/>
              </a:rPr>
              <a:t>MAMMOth AI Bias Toolkit</a:t>
            </a:r>
            <a:endParaRPr b="1" i="0" sz="2400" u="none" cap="none" strike="noStrike">
              <a:solidFill>
                <a:srgbClr val="273B75"/>
              </a:solidFill>
              <a:latin typeface="Montserrat"/>
              <a:ea typeface="Montserrat"/>
              <a:cs typeface="Montserrat"/>
              <a:sym typeface="Montserrat"/>
            </a:endParaRPr>
          </a:p>
          <a:p>
            <a:pPr indent="0" lvl="0" marL="0" marR="0" rtl="0" algn="l">
              <a:lnSpc>
                <a:spcPct val="200000"/>
              </a:lnSpc>
              <a:spcBef>
                <a:spcPts val="0"/>
              </a:spcBef>
              <a:spcAft>
                <a:spcPts val="0"/>
              </a:spcAft>
              <a:buClr>
                <a:srgbClr val="000000"/>
              </a:buClr>
              <a:buSzPts val="1600"/>
              <a:buFont typeface="Arial"/>
              <a:buNone/>
            </a:pPr>
            <a:r>
              <a:rPr b="0" i="0" lang="en-US" sz="1600" u="none" cap="none" strike="noStrike">
                <a:solidFill>
                  <a:srgbClr val="306D6E"/>
                </a:solidFill>
                <a:latin typeface="Montserrat Medium"/>
                <a:ea typeface="Montserrat Medium"/>
                <a:cs typeface="Montserrat Medium"/>
                <a:sym typeface="Montserrat Medium"/>
              </a:rPr>
              <a:t>A toolkit for bias analysis and mitigation</a:t>
            </a:r>
            <a:endParaRPr b="0" i="0" sz="1600" u="none" cap="none" strike="noStrike">
              <a:solidFill>
                <a:srgbClr val="306D6E"/>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rgbClr val="306D6E"/>
              </a:solidFill>
              <a:latin typeface="Montserrat"/>
              <a:ea typeface="Montserrat"/>
              <a:cs typeface="Montserrat"/>
              <a:sym typeface="Montserrat"/>
            </a:endParaRPr>
          </a:p>
        </p:txBody>
      </p:sp>
      <p:sp>
        <p:nvSpPr>
          <p:cNvPr id="248" name="Google Shape;248;g3d4f3afab29_1_9"/>
          <p:cNvSpPr txBox="1"/>
          <p:nvPr/>
        </p:nvSpPr>
        <p:spPr>
          <a:xfrm>
            <a:off x="271275" y="1009075"/>
            <a:ext cx="4686900" cy="276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US" sz="1200" u="sng">
                <a:solidFill>
                  <a:schemeClr val="hlink"/>
                </a:solidFill>
                <a:latin typeface="Montserrat"/>
                <a:ea typeface="Montserrat"/>
                <a:cs typeface="Montserrat"/>
                <a:sym typeface="Montserrat"/>
                <a:hlinkClick r:id="rId3"/>
              </a:rPr>
              <a:t>https://mammoth-eu.github.io/mammoth-commons/</a:t>
            </a:r>
            <a:r>
              <a:rPr lang="en-US" sz="1200">
                <a:solidFill>
                  <a:schemeClr val="dk2"/>
                </a:solidFill>
                <a:latin typeface="Montserrat"/>
                <a:ea typeface="Montserrat"/>
                <a:cs typeface="Montserrat"/>
                <a:sym typeface="Montserrat"/>
              </a:rPr>
              <a:t> </a:t>
            </a:r>
            <a:r>
              <a:rPr b="0" i="0" lang="en-US" sz="1200" u="none" cap="none" strike="noStrike">
                <a:solidFill>
                  <a:schemeClr val="dk2"/>
                </a:solidFill>
                <a:latin typeface="Montserrat"/>
                <a:ea typeface="Montserrat"/>
                <a:cs typeface="Montserrat"/>
                <a:sym typeface="Montserrat"/>
              </a:rPr>
              <a:t> </a:t>
            </a:r>
            <a:endParaRPr b="0" i="0" sz="1200" u="none" cap="none" strike="noStrike">
              <a:solidFill>
                <a:schemeClr val="dk2"/>
              </a:solidFill>
              <a:latin typeface="Montserrat"/>
              <a:ea typeface="Montserrat"/>
              <a:cs typeface="Montserrat"/>
              <a:sym typeface="Montserrat"/>
            </a:endParaRPr>
          </a:p>
        </p:txBody>
      </p:sp>
      <p:sp>
        <p:nvSpPr>
          <p:cNvPr id="249" name="Google Shape;249;g3d4f3afab29_1_9"/>
          <p:cNvSpPr txBox="1"/>
          <p:nvPr/>
        </p:nvSpPr>
        <p:spPr>
          <a:xfrm>
            <a:off x="5158238" y="3191800"/>
            <a:ext cx="3650700" cy="4617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Montserrat Medium"/>
              <a:ea typeface="Montserrat Medium"/>
              <a:cs typeface="Montserrat Medium"/>
              <a:sym typeface="Montserrat Medium"/>
            </a:endParaRPr>
          </a:p>
        </p:txBody>
      </p:sp>
      <p:pic>
        <p:nvPicPr>
          <p:cNvPr id="250" name="Google Shape;250;g3d4f3afab29_1_9"/>
          <p:cNvPicPr preferRelativeResize="0"/>
          <p:nvPr/>
        </p:nvPicPr>
        <p:blipFill rotWithShape="1">
          <a:blip r:embed="rId4">
            <a:alphaModFix/>
          </a:blip>
          <a:srcRect b="30185" l="0" r="735" t="11553"/>
          <a:stretch/>
        </p:blipFill>
        <p:spPr>
          <a:xfrm>
            <a:off x="375600" y="1429023"/>
            <a:ext cx="3967593" cy="1732241"/>
          </a:xfrm>
          <a:prstGeom prst="rect">
            <a:avLst/>
          </a:prstGeom>
          <a:noFill/>
          <a:ln cap="flat" cmpd="sng" w="9525">
            <a:solidFill>
              <a:schemeClr val="dk2"/>
            </a:solidFill>
            <a:prstDash val="solid"/>
            <a:round/>
            <a:headEnd len="sm" w="sm" type="none"/>
            <a:tailEnd len="sm" w="sm" type="none"/>
          </a:ln>
        </p:spPr>
      </p:pic>
      <p:pic>
        <p:nvPicPr>
          <p:cNvPr id="251" name="Google Shape;251;g3d4f3afab29_1_9"/>
          <p:cNvPicPr preferRelativeResize="0"/>
          <p:nvPr/>
        </p:nvPicPr>
        <p:blipFill>
          <a:blip r:embed="rId5">
            <a:alphaModFix/>
          </a:blip>
          <a:stretch>
            <a:fillRect/>
          </a:stretch>
        </p:blipFill>
        <p:spPr>
          <a:xfrm>
            <a:off x="4591882" y="1425042"/>
            <a:ext cx="2078699" cy="1546300"/>
          </a:xfrm>
          <a:prstGeom prst="rect">
            <a:avLst/>
          </a:prstGeom>
          <a:noFill/>
          <a:ln cap="flat" cmpd="sng" w="9525">
            <a:solidFill>
              <a:schemeClr val="dk2"/>
            </a:solidFill>
            <a:prstDash val="solid"/>
            <a:round/>
            <a:headEnd len="sm" w="sm" type="none"/>
            <a:tailEnd len="sm" w="sm" type="none"/>
          </a:ln>
        </p:spPr>
      </p:pic>
      <p:pic>
        <p:nvPicPr>
          <p:cNvPr id="252" name="Google Shape;252;g3d4f3afab29_1_9"/>
          <p:cNvPicPr preferRelativeResize="0"/>
          <p:nvPr/>
        </p:nvPicPr>
        <p:blipFill>
          <a:blip r:embed="rId6">
            <a:alphaModFix/>
          </a:blip>
          <a:stretch>
            <a:fillRect/>
          </a:stretch>
        </p:blipFill>
        <p:spPr>
          <a:xfrm>
            <a:off x="6784847" y="1425040"/>
            <a:ext cx="2016459" cy="1546299"/>
          </a:xfrm>
          <a:prstGeom prst="rect">
            <a:avLst/>
          </a:prstGeom>
          <a:noFill/>
          <a:ln cap="flat" cmpd="sng" w="9525">
            <a:solidFill>
              <a:schemeClr val="dk2"/>
            </a:solidFill>
            <a:prstDash val="solid"/>
            <a:round/>
            <a:headEnd len="sm" w="sm" type="none"/>
            <a:tailEnd len="sm" w="sm" type="none"/>
          </a:ln>
        </p:spPr>
      </p:pic>
      <p:pic>
        <p:nvPicPr>
          <p:cNvPr id="253" name="Google Shape;253;g3d4f3afab29_1_9"/>
          <p:cNvPicPr preferRelativeResize="0"/>
          <p:nvPr/>
        </p:nvPicPr>
        <p:blipFill>
          <a:blip r:embed="rId7">
            <a:alphaModFix/>
          </a:blip>
          <a:stretch>
            <a:fillRect/>
          </a:stretch>
        </p:blipFill>
        <p:spPr>
          <a:xfrm>
            <a:off x="6784847" y="3071401"/>
            <a:ext cx="2016450" cy="1546288"/>
          </a:xfrm>
          <a:prstGeom prst="rect">
            <a:avLst/>
          </a:prstGeom>
          <a:noFill/>
          <a:ln cap="flat" cmpd="sng" w="9525">
            <a:solidFill>
              <a:schemeClr val="dk2"/>
            </a:solidFill>
            <a:prstDash val="solid"/>
            <a:round/>
            <a:headEnd len="sm" w="sm" type="none"/>
            <a:tailEnd len="sm" w="sm" type="none"/>
          </a:ln>
        </p:spPr>
      </p:pic>
      <p:pic>
        <p:nvPicPr>
          <p:cNvPr id="254" name="Google Shape;254;g3d4f3afab29_1_9"/>
          <p:cNvPicPr preferRelativeResize="0"/>
          <p:nvPr/>
        </p:nvPicPr>
        <p:blipFill>
          <a:blip r:embed="rId8">
            <a:alphaModFix/>
          </a:blip>
          <a:stretch>
            <a:fillRect/>
          </a:stretch>
        </p:blipFill>
        <p:spPr>
          <a:xfrm>
            <a:off x="4591881" y="3071401"/>
            <a:ext cx="2078700" cy="1550627"/>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p:nvPr/>
        </p:nvSpPr>
        <p:spPr>
          <a:xfrm>
            <a:off x="342900" y="367069"/>
            <a:ext cx="7886700" cy="9189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700"/>
              <a:buFont typeface="Arial"/>
              <a:buNone/>
            </a:pPr>
            <a:r>
              <a:rPr b="1" i="0" lang="en-US" sz="2400" u="none" cap="none" strike="noStrike">
                <a:solidFill>
                  <a:srgbClr val="273B75"/>
                </a:solidFill>
                <a:latin typeface="Montserrat"/>
                <a:ea typeface="Montserrat"/>
                <a:cs typeface="Montserrat"/>
                <a:sym typeface="Montserrat"/>
              </a:rPr>
              <a:t>Repositories to Support Bias Mitigation</a:t>
            </a:r>
            <a:endParaRPr b="1" i="0" sz="2400" u="none" cap="none" strike="noStrike">
              <a:solidFill>
                <a:srgbClr val="273B75"/>
              </a:solidFill>
              <a:latin typeface="Montserrat"/>
              <a:ea typeface="Montserrat"/>
              <a:cs typeface="Montserrat"/>
              <a:sym typeface="Montserrat"/>
            </a:endParaRPr>
          </a:p>
        </p:txBody>
      </p:sp>
      <p:sp>
        <p:nvSpPr>
          <p:cNvPr id="260" name="Google Shape;260;p26"/>
          <p:cNvSpPr txBox="1"/>
          <p:nvPr/>
        </p:nvSpPr>
        <p:spPr>
          <a:xfrm>
            <a:off x="419099" y="4571504"/>
            <a:ext cx="8203500" cy="2772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500"/>
              <a:buFont typeface="Arial"/>
              <a:buNone/>
            </a:pPr>
            <a:r>
              <a:rPr b="0" i="0" lang="en-US" sz="1200" u="none" cap="none" strike="noStrike">
                <a:solidFill>
                  <a:srgbClr val="244061"/>
                </a:solidFill>
                <a:latin typeface="Montserrat"/>
                <a:ea typeface="Montserrat"/>
                <a:cs typeface="Montserrat"/>
                <a:sym typeface="Montserrat"/>
              </a:rPr>
              <a:t>1</a:t>
            </a:r>
            <a:r>
              <a:rPr lang="en-US" sz="1200">
                <a:solidFill>
                  <a:srgbClr val="244061"/>
                </a:solidFill>
                <a:latin typeface="Montserrat"/>
                <a:ea typeface="Montserrat"/>
                <a:cs typeface="Montserrat"/>
                <a:sym typeface="Montserrat"/>
              </a:rPr>
              <a:t>3</a:t>
            </a:r>
            <a:r>
              <a:rPr b="0" i="0" lang="en-US" sz="1200" u="none" cap="none" strike="noStrike">
                <a:solidFill>
                  <a:srgbClr val="244061"/>
                </a:solidFill>
                <a:latin typeface="Montserrat"/>
                <a:ea typeface="Montserrat"/>
                <a:cs typeface="Montserrat"/>
                <a:sym typeface="Montserrat"/>
              </a:rPr>
              <a:t> selected key project assets have been published on the </a:t>
            </a:r>
            <a:r>
              <a:rPr b="0" i="0" lang="en-US" sz="1200" u="sng" cap="none" strike="noStrike">
                <a:solidFill>
                  <a:srgbClr val="244061"/>
                </a:solidFill>
                <a:latin typeface="Montserrat"/>
                <a:ea typeface="Montserrat"/>
                <a:cs typeface="Montserrat"/>
                <a:sym typeface="Montserrat"/>
                <a:hlinkClick r:id="rId3">
                  <a:extLst>
                    <a:ext uri="{A12FA001-AC4F-418D-AE19-62706E023703}">
                      <ahyp:hlinkClr val="tx"/>
                    </a:ext>
                  </a:extLst>
                </a:hlinkClick>
              </a:rPr>
              <a:t>AI on Demand platform </a:t>
            </a:r>
            <a:endParaRPr b="0" i="0" sz="1200" u="none" cap="none" strike="noStrike">
              <a:solidFill>
                <a:srgbClr val="244061"/>
              </a:solidFill>
              <a:latin typeface="Montserrat"/>
              <a:ea typeface="Montserrat"/>
              <a:cs typeface="Montserrat"/>
              <a:sym typeface="Montserrat"/>
            </a:endParaRPr>
          </a:p>
        </p:txBody>
      </p:sp>
      <p:sp>
        <p:nvSpPr>
          <p:cNvPr id="261" name="Google Shape;261;p26"/>
          <p:cNvSpPr/>
          <p:nvPr/>
        </p:nvSpPr>
        <p:spPr>
          <a:xfrm>
            <a:off x="422265" y="1164343"/>
            <a:ext cx="1903157" cy="604800"/>
          </a:xfrm>
          <a:prstGeom prst="flowChartAlternateProcess">
            <a:avLst/>
          </a:prstGeom>
          <a:solidFill>
            <a:schemeClr val="lt1"/>
          </a:solidFill>
          <a:ln cap="flat" cmpd="sng" w="9525">
            <a:solidFill>
              <a:schemeClr val="accent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6"/>
          <p:cNvSpPr txBox="1"/>
          <p:nvPr/>
        </p:nvSpPr>
        <p:spPr>
          <a:xfrm>
            <a:off x="451788" y="1193866"/>
            <a:ext cx="1844111" cy="545754"/>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51D40"/>
                </a:solidFill>
                <a:latin typeface="Montserrat"/>
                <a:ea typeface="Montserrat"/>
                <a:cs typeface="Montserrat"/>
                <a:sym typeface="Montserrat"/>
              </a:rPr>
              <a:t>FairBench</a:t>
            </a:r>
            <a:endParaRPr b="0" i="0" sz="1400" u="none" cap="none" strike="noStrike">
              <a:solidFill>
                <a:srgbClr val="000000"/>
              </a:solidFill>
              <a:latin typeface="Arial"/>
              <a:ea typeface="Arial"/>
              <a:cs typeface="Arial"/>
              <a:sym typeface="Arial"/>
            </a:endParaRPr>
          </a:p>
        </p:txBody>
      </p:sp>
      <p:sp>
        <p:nvSpPr>
          <p:cNvPr id="263" name="Google Shape;263;p26"/>
          <p:cNvSpPr/>
          <p:nvPr/>
        </p:nvSpPr>
        <p:spPr>
          <a:xfrm>
            <a:off x="422265" y="1769143"/>
            <a:ext cx="1903157" cy="2087829"/>
          </a:xfrm>
          <a:prstGeom prst="flowChartAlternateProcess">
            <a:avLst/>
          </a:prstGeom>
          <a:solidFill>
            <a:srgbClr val="D6E3BC">
              <a:alpha val="89803"/>
            </a:srgbClr>
          </a:solidFill>
          <a:ln cap="flat" cmpd="sng" w="9525">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6"/>
          <p:cNvSpPr txBox="1"/>
          <p:nvPr/>
        </p:nvSpPr>
        <p:spPr>
          <a:xfrm>
            <a:off x="515168" y="1862046"/>
            <a:ext cx="1717500" cy="1902000"/>
          </a:xfrm>
          <a:prstGeom prst="rect">
            <a:avLst/>
          </a:prstGeom>
          <a:noFill/>
          <a:ln>
            <a:noFill/>
          </a:ln>
        </p:spPr>
        <p:txBody>
          <a:bodyPr anchorCtr="0" anchor="t" bIns="112000" lIns="74675" spcFirstLastPara="1" rIns="99550" wrap="square" tIns="74675">
            <a:noAutofit/>
          </a:bodyPr>
          <a:lstStyle/>
          <a:p>
            <a:pPr indent="0" lvl="1" marL="0" marR="0" rtl="0" algn="ctr">
              <a:lnSpc>
                <a:spcPct val="130000"/>
              </a:lnSpc>
              <a:spcBef>
                <a:spcPts val="0"/>
              </a:spcBef>
              <a:spcAft>
                <a:spcPts val="0"/>
              </a:spcAft>
              <a:buClr>
                <a:srgbClr val="000000"/>
              </a:buClr>
              <a:buSzPts val="1400"/>
              <a:buFont typeface="Arial"/>
              <a:buNone/>
            </a:pPr>
            <a:r>
              <a:rPr b="0" i="0" lang="en-US" sz="1300" u="none" cap="none" strike="noStrike">
                <a:solidFill>
                  <a:schemeClr val="dk1"/>
                </a:solidFill>
                <a:latin typeface="Montserrat"/>
                <a:ea typeface="Montserrat"/>
                <a:cs typeface="Montserrat"/>
                <a:sym typeface="Montserrat"/>
              </a:rPr>
              <a:t>A comprehensive AI fairness exploration framework offering support for multiple metrics</a:t>
            </a:r>
            <a:endParaRPr b="0" i="0" sz="1300" u="none" cap="none" strike="noStrike">
              <a:solidFill>
                <a:schemeClr val="dk1"/>
              </a:solidFill>
              <a:latin typeface="Montserrat"/>
              <a:ea typeface="Montserrat"/>
              <a:cs typeface="Montserrat"/>
              <a:sym typeface="Montserrat"/>
            </a:endParaRPr>
          </a:p>
        </p:txBody>
      </p:sp>
      <p:sp>
        <p:nvSpPr>
          <p:cNvPr id="265" name="Google Shape;265;p26"/>
          <p:cNvSpPr/>
          <p:nvPr/>
        </p:nvSpPr>
        <p:spPr>
          <a:xfrm>
            <a:off x="2591864" y="1164343"/>
            <a:ext cx="1903157" cy="604800"/>
          </a:xfrm>
          <a:prstGeom prst="flowChartAlternateProcess">
            <a:avLst/>
          </a:prstGeom>
          <a:solidFill>
            <a:schemeClr val="lt1"/>
          </a:solidFill>
          <a:ln cap="flat" cmpd="sng" w="9525">
            <a:solidFill>
              <a:schemeClr val="accent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6"/>
          <p:cNvSpPr txBox="1"/>
          <p:nvPr/>
        </p:nvSpPr>
        <p:spPr>
          <a:xfrm>
            <a:off x="2621387" y="1193866"/>
            <a:ext cx="1844111" cy="545754"/>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51D40"/>
                </a:solidFill>
                <a:latin typeface="Montserrat"/>
                <a:ea typeface="Montserrat"/>
                <a:cs typeface="Montserrat"/>
                <a:sym typeface="Montserrat"/>
              </a:rPr>
              <a:t>VB-Mitigator</a:t>
            </a:r>
            <a:endParaRPr b="0" i="0" sz="1400" u="none" cap="none" strike="noStrike">
              <a:solidFill>
                <a:srgbClr val="000000"/>
              </a:solidFill>
              <a:latin typeface="Arial"/>
              <a:ea typeface="Arial"/>
              <a:cs typeface="Arial"/>
              <a:sym typeface="Arial"/>
            </a:endParaRPr>
          </a:p>
        </p:txBody>
      </p:sp>
      <p:sp>
        <p:nvSpPr>
          <p:cNvPr id="267" name="Google Shape;267;p26"/>
          <p:cNvSpPr/>
          <p:nvPr/>
        </p:nvSpPr>
        <p:spPr>
          <a:xfrm>
            <a:off x="2591864" y="1769143"/>
            <a:ext cx="1903157" cy="2087829"/>
          </a:xfrm>
          <a:prstGeom prst="flowChartAlternateProcess">
            <a:avLst/>
          </a:prstGeom>
          <a:solidFill>
            <a:srgbClr val="D6E3BC">
              <a:alpha val="89803"/>
            </a:srgbClr>
          </a:solidFill>
          <a:ln cap="flat" cmpd="sng" w="9525">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6"/>
          <p:cNvSpPr txBox="1"/>
          <p:nvPr/>
        </p:nvSpPr>
        <p:spPr>
          <a:xfrm>
            <a:off x="2621475" y="1862050"/>
            <a:ext cx="1844100" cy="1902000"/>
          </a:xfrm>
          <a:prstGeom prst="rect">
            <a:avLst/>
          </a:prstGeom>
          <a:noFill/>
          <a:ln>
            <a:noFill/>
          </a:ln>
        </p:spPr>
        <p:txBody>
          <a:bodyPr anchorCtr="0" anchor="t" bIns="112000" lIns="74675" spcFirstLastPara="1" rIns="99550" wrap="square" tIns="74675">
            <a:noAutofit/>
          </a:bodyPr>
          <a:lstStyle/>
          <a:p>
            <a:pPr indent="0" lvl="1" marL="0" marR="0" rtl="0" algn="ctr">
              <a:lnSpc>
                <a:spcPct val="130000"/>
              </a:lnSpc>
              <a:spcBef>
                <a:spcPts val="0"/>
              </a:spcBef>
              <a:spcAft>
                <a:spcPts val="0"/>
              </a:spcAft>
              <a:buClr>
                <a:srgbClr val="000000"/>
              </a:buClr>
              <a:buSzPts val="1400"/>
              <a:buFont typeface="Arial"/>
              <a:buNone/>
            </a:pPr>
            <a:r>
              <a:rPr b="0" i="0" lang="en-US" sz="1300" u="none" cap="none" strike="noStrike">
                <a:solidFill>
                  <a:srgbClr val="000000"/>
                </a:solidFill>
                <a:latin typeface="Montserrat"/>
                <a:ea typeface="Montserrat"/>
                <a:cs typeface="Montserrat"/>
                <a:sym typeface="Montserrat"/>
              </a:rPr>
              <a:t>A framework facilitating the integration, evaluation and comparison among visual bias mitigation methods</a:t>
            </a:r>
            <a:endParaRPr b="0" i="0" sz="1400" u="none" cap="none" strike="noStrike">
              <a:solidFill>
                <a:srgbClr val="000000"/>
              </a:solidFill>
              <a:latin typeface="Arial"/>
              <a:ea typeface="Arial"/>
              <a:cs typeface="Arial"/>
              <a:sym typeface="Arial"/>
            </a:endParaRPr>
          </a:p>
        </p:txBody>
      </p:sp>
      <p:sp>
        <p:nvSpPr>
          <p:cNvPr id="269" name="Google Shape;269;p26"/>
          <p:cNvSpPr/>
          <p:nvPr/>
        </p:nvSpPr>
        <p:spPr>
          <a:xfrm>
            <a:off x="4761464" y="1164343"/>
            <a:ext cx="1903157" cy="604800"/>
          </a:xfrm>
          <a:prstGeom prst="flowChartAlternateProcess">
            <a:avLst/>
          </a:prstGeom>
          <a:solidFill>
            <a:schemeClr val="lt1"/>
          </a:solidFill>
          <a:ln cap="flat" cmpd="sng" w="9525">
            <a:solidFill>
              <a:schemeClr val="accent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6"/>
          <p:cNvSpPr txBox="1"/>
          <p:nvPr/>
        </p:nvSpPr>
        <p:spPr>
          <a:xfrm>
            <a:off x="4790987" y="1193866"/>
            <a:ext cx="1844111" cy="545754"/>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51D40"/>
                </a:solidFill>
                <a:latin typeface="Montserrat"/>
                <a:ea typeface="Montserrat"/>
                <a:cs typeface="Montserrat"/>
                <a:sym typeface="Montserrat"/>
              </a:rPr>
              <a:t>mmm-fair</a:t>
            </a:r>
            <a:endParaRPr b="0" i="0" sz="1400" u="none" cap="none" strike="noStrike">
              <a:solidFill>
                <a:srgbClr val="000000"/>
              </a:solidFill>
              <a:latin typeface="Arial"/>
              <a:ea typeface="Arial"/>
              <a:cs typeface="Arial"/>
              <a:sym typeface="Arial"/>
            </a:endParaRPr>
          </a:p>
        </p:txBody>
      </p:sp>
      <p:sp>
        <p:nvSpPr>
          <p:cNvPr id="271" name="Google Shape;271;p26"/>
          <p:cNvSpPr/>
          <p:nvPr/>
        </p:nvSpPr>
        <p:spPr>
          <a:xfrm>
            <a:off x="4761464" y="1769143"/>
            <a:ext cx="1903157" cy="2087829"/>
          </a:xfrm>
          <a:prstGeom prst="flowChartAlternateProcess">
            <a:avLst/>
          </a:prstGeom>
          <a:solidFill>
            <a:srgbClr val="D6E3BC">
              <a:alpha val="89803"/>
            </a:srgbClr>
          </a:solidFill>
          <a:ln cap="flat" cmpd="sng" w="9525">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6"/>
          <p:cNvSpPr txBox="1"/>
          <p:nvPr/>
        </p:nvSpPr>
        <p:spPr>
          <a:xfrm>
            <a:off x="4854367" y="1862046"/>
            <a:ext cx="1717351" cy="1902023"/>
          </a:xfrm>
          <a:prstGeom prst="rect">
            <a:avLst/>
          </a:prstGeom>
          <a:noFill/>
          <a:ln>
            <a:noFill/>
          </a:ln>
        </p:spPr>
        <p:txBody>
          <a:bodyPr anchorCtr="0" anchor="t" bIns="112000" lIns="74675" spcFirstLastPara="1" rIns="99550" wrap="square" tIns="74675">
            <a:noAutofit/>
          </a:bodyPr>
          <a:lstStyle/>
          <a:p>
            <a:pPr indent="0" lvl="1" marL="0" marR="0" rtl="0" algn="ctr">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Montserrat"/>
                <a:ea typeface="Montserrat"/>
                <a:cs typeface="Montserrat"/>
                <a:sym typeface="Montserrat"/>
              </a:rPr>
              <a:t>A unified framework for exploring and operationalizing multi-fairness trade-offs</a:t>
            </a:r>
            <a:endParaRPr b="0" i="0" sz="1400" u="none" cap="none" strike="noStrike">
              <a:solidFill>
                <a:srgbClr val="000000"/>
              </a:solidFill>
              <a:latin typeface="Arial"/>
              <a:ea typeface="Arial"/>
              <a:cs typeface="Arial"/>
              <a:sym typeface="Arial"/>
            </a:endParaRPr>
          </a:p>
        </p:txBody>
      </p:sp>
      <p:sp>
        <p:nvSpPr>
          <p:cNvPr id="273" name="Google Shape;273;p26"/>
          <p:cNvSpPr/>
          <p:nvPr/>
        </p:nvSpPr>
        <p:spPr>
          <a:xfrm>
            <a:off x="419099" y="3939692"/>
            <a:ext cx="1893351" cy="577693"/>
          </a:xfrm>
          <a:custGeom>
            <a:rect b="b" l="l" r="r" t="t"/>
            <a:pathLst>
              <a:path extrusionOk="0" h="736563" w="2486318">
                <a:moveTo>
                  <a:pt x="0" y="0"/>
                </a:moveTo>
                <a:lnTo>
                  <a:pt x="2486318" y="0"/>
                </a:lnTo>
                <a:lnTo>
                  <a:pt x="2486318" y="736564"/>
                </a:lnTo>
                <a:lnTo>
                  <a:pt x="0" y="736564"/>
                </a:lnTo>
                <a:lnTo>
                  <a:pt x="0" y="0"/>
                </a:lnTo>
                <a:close/>
              </a:path>
            </a:pathLst>
          </a:custGeom>
          <a:blipFill rotWithShape="1">
            <a:blip r:embed="rId4">
              <a:alphaModFix/>
            </a:blip>
            <a:stretch>
              <a:fillRect b="0" l="0" r="0" t="0"/>
            </a:stretch>
          </a:blipFill>
          <a:ln>
            <a:noFill/>
          </a:ln>
        </p:spPr>
      </p:sp>
      <p:sp>
        <p:nvSpPr>
          <p:cNvPr id="274" name="Google Shape;274;p26"/>
          <p:cNvSpPr/>
          <p:nvPr/>
        </p:nvSpPr>
        <p:spPr>
          <a:xfrm>
            <a:off x="510082" y="4008657"/>
            <a:ext cx="457217" cy="424647"/>
          </a:xfrm>
          <a:custGeom>
            <a:rect b="b" l="l" r="r" t="t"/>
            <a:pathLst>
              <a:path extrusionOk="0" h="643970" w="643970">
                <a:moveTo>
                  <a:pt x="0" y="0"/>
                </a:moveTo>
                <a:lnTo>
                  <a:pt x="643970" y="0"/>
                </a:lnTo>
                <a:lnTo>
                  <a:pt x="643970" y="643970"/>
                </a:lnTo>
                <a:lnTo>
                  <a:pt x="0" y="643970"/>
                </a:lnTo>
                <a:lnTo>
                  <a:pt x="0" y="0"/>
                </a:lnTo>
                <a:close/>
              </a:path>
            </a:pathLst>
          </a:custGeom>
          <a:blipFill rotWithShape="1">
            <a:blip r:embed="rId5">
              <a:alphaModFix/>
            </a:blip>
            <a:stretch>
              <a:fillRect b="0" l="0" r="0" t="0"/>
            </a:stretch>
          </a:blipFill>
          <a:ln>
            <a:noFill/>
          </a:ln>
        </p:spPr>
      </p:sp>
      <p:sp>
        <p:nvSpPr>
          <p:cNvPr id="275" name="Google Shape;275;p26"/>
          <p:cNvSpPr txBox="1"/>
          <p:nvPr/>
        </p:nvSpPr>
        <p:spPr>
          <a:xfrm>
            <a:off x="1058282" y="3959260"/>
            <a:ext cx="1734183" cy="493212"/>
          </a:xfrm>
          <a:prstGeom prst="rect">
            <a:avLst/>
          </a:prstGeom>
          <a:noFill/>
          <a:ln>
            <a:noFill/>
          </a:ln>
        </p:spPr>
        <p:txBody>
          <a:bodyPr anchorCtr="0" anchor="t" bIns="0" lIns="0" spcFirstLastPara="1" rIns="0" wrap="square" tIns="0">
            <a:spAutoFit/>
          </a:bodyPr>
          <a:lstStyle/>
          <a:p>
            <a:pPr indent="0" lvl="0" marL="0" marR="0" rtl="0" algn="l">
              <a:lnSpc>
                <a:spcPct val="170333"/>
              </a:lnSpc>
              <a:spcBef>
                <a:spcPts val="0"/>
              </a:spcBef>
              <a:spcAft>
                <a:spcPts val="0"/>
              </a:spcAft>
              <a:buClr>
                <a:srgbClr val="000000"/>
              </a:buClr>
              <a:buSzPts val="1200"/>
              <a:buFont typeface="Arial"/>
              <a:buNone/>
            </a:pPr>
            <a:r>
              <a:rPr b="1" i="0" lang="en-US" sz="1200" u="none" cap="none" strike="noStrike">
                <a:solidFill>
                  <a:srgbClr val="FFFFFF"/>
                </a:solidFill>
                <a:latin typeface="Montserrat"/>
                <a:ea typeface="Montserrat"/>
                <a:cs typeface="Montserrat"/>
                <a:sym typeface="Montserrat"/>
              </a:rPr>
              <a:t>LEARNING &amp;</a:t>
            </a:r>
            <a:endParaRPr b="0" i="0" sz="1400" u="none" cap="none" strike="noStrike">
              <a:solidFill>
                <a:srgbClr val="000000"/>
              </a:solidFill>
              <a:latin typeface="Arial"/>
              <a:ea typeface="Arial"/>
              <a:cs typeface="Arial"/>
              <a:sym typeface="Arial"/>
            </a:endParaRPr>
          </a:p>
          <a:p>
            <a:pPr indent="0" lvl="0" marL="0" marR="0" rtl="0" algn="l">
              <a:lnSpc>
                <a:spcPct val="170333"/>
              </a:lnSpc>
              <a:spcBef>
                <a:spcPts val="0"/>
              </a:spcBef>
              <a:spcAft>
                <a:spcPts val="0"/>
              </a:spcAft>
              <a:buClr>
                <a:srgbClr val="000000"/>
              </a:buClr>
              <a:buSzPts val="1200"/>
              <a:buFont typeface="Arial"/>
              <a:buNone/>
            </a:pPr>
            <a:r>
              <a:rPr b="1" i="0" lang="en-US" sz="1200" u="none" cap="none" strike="noStrike">
                <a:solidFill>
                  <a:srgbClr val="FFFFFF"/>
                </a:solidFill>
                <a:latin typeface="Montserrat"/>
                <a:ea typeface="Montserrat"/>
                <a:cs typeface="Montserrat"/>
                <a:sym typeface="Montserrat"/>
              </a:rPr>
              <a:t>ADAPTATION</a:t>
            </a:r>
            <a:endParaRPr b="0" i="0" sz="1400" u="none" cap="none" strike="noStrike">
              <a:solidFill>
                <a:srgbClr val="000000"/>
              </a:solidFill>
              <a:latin typeface="Arial"/>
              <a:ea typeface="Arial"/>
              <a:cs typeface="Arial"/>
              <a:sym typeface="Arial"/>
            </a:endParaRPr>
          </a:p>
        </p:txBody>
      </p:sp>
      <p:sp>
        <p:nvSpPr>
          <p:cNvPr id="276" name="Google Shape;276;p26"/>
          <p:cNvSpPr txBox="1"/>
          <p:nvPr/>
        </p:nvSpPr>
        <p:spPr>
          <a:xfrm>
            <a:off x="2342095" y="4050157"/>
            <a:ext cx="38883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44061"/>
                </a:solidFill>
                <a:latin typeface="Montserrat"/>
                <a:ea typeface="Montserrat"/>
                <a:cs typeface="Montserrat"/>
                <a:sym typeface="Montserrat"/>
              </a:rPr>
              <a:t>Tutorials (Jupyter notebooks)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7"/>
          <p:cNvSpPr/>
          <p:nvPr/>
        </p:nvSpPr>
        <p:spPr>
          <a:xfrm>
            <a:off x="342900" y="367069"/>
            <a:ext cx="7236796" cy="516912"/>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73B75"/>
                </a:solidFill>
                <a:latin typeface="Montserrat"/>
                <a:ea typeface="Montserrat"/>
                <a:cs typeface="Montserrat"/>
                <a:sym typeface="Montserrat"/>
              </a:rPr>
              <a:t>Policy Recommendations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1" i="0" sz="2400" u="none" cap="none" strike="noStrike">
              <a:solidFill>
                <a:srgbClr val="273B75"/>
              </a:solidFill>
              <a:latin typeface="Montserrat"/>
              <a:ea typeface="Montserrat"/>
              <a:cs typeface="Montserrat"/>
              <a:sym typeface="Montserrat"/>
            </a:endParaRPr>
          </a:p>
        </p:txBody>
      </p:sp>
      <p:sp>
        <p:nvSpPr>
          <p:cNvPr id="282" name="Google Shape;282;p27"/>
          <p:cNvSpPr txBox="1"/>
          <p:nvPr/>
        </p:nvSpPr>
        <p:spPr>
          <a:xfrm>
            <a:off x="342900" y="827793"/>
            <a:ext cx="8102100" cy="16851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Montserrat Medium"/>
                <a:ea typeface="Montserrat Medium"/>
                <a:cs typeface="Montserrat Medium"/>
                <a:sym typeface="Montserrat Medium"/>
              </a:rPr>
              <a:t>Targeted recommendations for specific stakeholder groups: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800"/>
              <a:buFont typeface="Arial"/>
              <a:buNone/>
            </a:pPr>
            <a:r>
              <a:rPr b="0" i="0" lang="en-US" sz="1800" u="none" cap="none" strike="noStrike">
                <a:solidFill>
                  <a:schemeClr val="dk1"/>
                </a:solidFill>
                <a:latin typeface="Montserrat Medium"/>
                <a:ea typeface="Montserrat Medium"/>
                <a:cs typeface="Montserrat Medium"/>
                <a:sym typeface="Montserrat Medium"/>
              </a:rPr>
              <a:t>1) </a:t>
            </a:r>
            <a:r>
              <a:rPr b="0" i="0" lang="en-US" sz="1800" u="none" cap="none" strike="noStrike">
                <a:solidFill>
                  <a:schemeClr val="dk1"/>
                </a:solidFill>
                <a:latin typeface="Montserrat Medium"/>
                <a:ea typeface="Montserrat Medium"/>
                <a:cs typeface="Montserrat Medium"/>
                <a:sym typeface="Montserrat Medium"/>
              </a:rPr>
              <a:t> </a:t>
            </a:r>
            <a:r>
              <a:rPr b="0" i="0" lang="en-US" sz="1800" u="none" cap="none" strike="noStrike">
                <a:solidFill>
                  <a:schemeClr val="dk1"/>
                </a:solidFill>
                <a:latin typeface="Montserrat Medium"/>
                <a:ea typeface="Montserrat Medium"/>
                <a:cs typeface="Montserrat Medium"/>
                <a:sym typeface="Montserrat Medium"/>
              </a:rPr>
              <a:t>EU and national-level policy makers;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Montserrat Medium"/>
                <a:ea typeface="Montserrat Medium"/>
                <a:cs typeface="Montserrat Medium"/>
                <a:sym typeface="Montserrat Medium"/>
              </a:rPr>
              <a:t>2) civil society actors;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Montserrat Medium"/>
                <a:ea typeface="Montserrat Medium"/>
                <a:cs typeface="Montserrat Medium"/>
                <a:sym typeface="Montserrat Medium"/>
              </a:rPr>
              <a:t>3) AI system creators.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u="none" cap="none" strike="noStrike">
              <a:solidFill>
                <a:schemeClr val="dk2"/>
              </a:solidFill>
              <a:latin typeface="Montserrat Medium"/>
              <a:ea typeface="Montserrat Medium"/>
              <a:cs typeface="Montserrat Medium"/>
              <a:sym typeface="Montserrat Medium"/>
            </a:endParaRPr>
          </a:p>
        </p:txBody>
      </p:sp>
      <p:pic>
        <p:nvPicPr>
          <p:cNvPr id="283" name="Google Shape;283;p27"/>
          <p:cNvPicPr preferRelativeResize="0"/>
          <p:nvPr/>
        </p:nvPicPr>
        <p:blipFill rotWithShape="1">
          <a:blip r:embed="rId3">
            <a:alphaModFix/>
          </a:blip>
          <a:srcRect b="0" l="0" r="0" t="0"/>
          <a:stretch/>
        </p:blipFill>
        <p:spPr>
          <a:xfrm>
            <a:off x="4344617" y="2481067"/>
            <a:ext cx="1683933" cy="2203599"/>
          </a:xfrm>
          <a:prstGeom prst="rect">
            <a:avLst/>
          </a:prstGeom>
          <a:noFill/>
          <a:ln cap="flat" cmpd="sng" w="9525">
            <a:solidFill>
              <a:schemeClr val="accent1"/>
            </a:solidFill>
            <a:prstDash val="solid"/>
            <a:round/>
            <a:headEnd len="sm" w="sm" type="none"/>
            <a:tailEnd len="sm" w="sm" type="none"/>
          </a:ln>
        </p:spPr>
      </p:pic>
      <p:pic>
        <p:nvPicPr>
          <p:cNvPr id="284" name="Google Shape;284;p27"/>
          <p:cNvPicPr preferRelativeResize="0"/>
          <p:nvPr/>
        </p:nvPicPr>
        <p:blipFill rotWithShape="1">
          <a:blip r:embed="rId4">
            <a:alphaModFix/>
          </a:blip>
          <a:srcRect b="0" l="0" r="0" t="0"/>
          <a:stretch/>
        </p:blipFill>
        <p:spPr>
          <a:xfrm>
            <a:off x="525994" y="2482291"/>
            <a:ext cx="1717875" cy="2202375"/>
          </a:xfrm>
          <a:prstGeom prst="rect">
            <a:avLst/>
          </a:prstGeom>
          <a:noFill/>
          <a:ln cap="flat" cmpd="sng" w="9525">
            <a:solidFill>
              <a:schemeClr val="accent1"/>
            </a:solidFill>
            <a:prstDash val="solid"/>
            <a:round/>
            <a:headEnd len="sm" w="sm" type="none"/>
            <a:tailEnd len="sm" w="sm" type="none"/>
          </a:ln>
        </p:spPr>
      </p:pic>
      <p:pic>
        <p:nvPicPr>
          <p:cNvPr id="285" name="Google Shape;285;p27"/>
          <p:cNvPicPr preferRelativeResize="0"/>
          <p:nvPr/>
        </p:nvPicPr>
        <p:blipFill rotWithShape="1">
          <a:blip r:embed="rId5">
            <a:alphaModFix/>
          </a:blip>
          <a:srcRect b="0" l="0" r="0" t="0"/>
          <a:stretch/>
        </p:blipFill>
        <p:spPr>
          <a:xfrm>
            <a:off x="2423585" y="2482291"/>
            <a:ext cx="1724334" cy="2202376"/>
          </a:xfrm>
          <a:prstGeom prst="rect">
            <a:avLst/>
          </a:prstGeom>
          <a:noFill/>
          <a:ln cap="flat" cmpd="sng" w="9525">
            <a:solidFill>
              <a:schemeClr val="accent1"/>
            </a:solidFill>
            <a:prstDash val="solid"/>
            <a:round/>
            <a:headEnd len="sm" w="sm" type="none"/>
            <a:tailEnd len="sm" w="sm" type="none"/>
          </a:ln>
        </p:spPr>
      </p:pic>
      <p:sp>
        <p:nvSpPr>
          <p:cNvPr id="286" name="Google Shape;286;p27"/>
          <p:cNvSpPr txBox="1"/>
          <p:nvPr/>
        </p:nvSpPr>
        <p:spPr>
          <a:xfrm>
            <a:off x="6434000" y="2512900"/>
            <a:ext cx="21723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000" u="sng">
                <a:solidFill>
                  <a:schemeClr val="hlink"/>
                </a:solidFill>
                <a:latin typeface="Montserrat Medium"/>
                <a:ea typeface="Montserrat Medium"/>
                <a:cs typeface="Montserrat Medium"/>
                <a:sym typeface="Montserrat Medium"/>
                <a:hlinkClick r:id="rId6"/>
              </a:rPr>
              <a:t>https://mammoth-ai.eu/results/project-recommendations/</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g3d4f3afab29_0_4"/>
          <p:cNvPicPr preferRelativeResize="0"/>
          <p:nvPr/>
        </p:nvPicPr>
        <p:blipFill>
          <a:blip r:embed="rId3">
            <a:alphaModFix/>
          </a:blip>
          <a:stretch>
            <a:fillRect/>
          </a:stretch>
        </p:blipFill>
        <p:spPr>
          <a:xfrm>
            <a:off x="867154" y="0"/>
            <a:ext cx="7275125"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