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147476516" r:id="rId6"/>
    <p:sldId id="421" r:id="rId7"/>
    <p:sldId id="2147476526" r:id="rId8"/>
    <p:sldId id="2147476522" r:id="rId9"/>
    <p:sldId id="2147476529" r:id="rId10"/>
    <p:sldId id="2147476530" r:id="rId11"/>
    <p:sldId id="2147476531" r:id="rId12"/>
    <p:sldId id="2147476532" r:id="rId13"/>
    <p:sldId id="292" r:id="rId14"/>
  </p:sldIdLst>
  <p:sldSz cx="12192000" cy="6858000"/>
  <p:notesSz cx="6858000" cy="9144000"/>
  <p:custDataLst>
    <p:tags r:id="rId16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3E4B13-4709-710C-29F0-DFD7702256CA}" name="Chiara Locuratolo" initials="CL" userId="S::chiara.locuratolo@icons.it::f04b934b-d19b-4c70-a224-8f52dcb980c6" providerId="AD"/>
  <p188:author id="{750E2987-5E0E-A7CF-043A-26614FB91770}" name="Massimiliano Fort" initials="" userId="S::massimiliano.fort@icons.it::da95e9e7-e988-4096-a7a7-4b64a35245fe" providerId="AD"/>
  <p188:author id="{23D3978C-4C3B-5C4E-0517-8E55D5CB46BD}" name="Cesar Giovanni Crisosto" initials="CC" userId="S::cesar.crisosto@icons.it::c226e70c-faed-456d-b3ab-688bdb2c715c" providerId="AD"/>
  <p188:author id="{5A257093-7C0D-60A9-E2B5-F43F3B87761D}" name="Cesar Crisosto" initials="CC" userId="fa442b97672cbe0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5FC5"/>
    <a:srgbClr val="FCE220"/>
    <a:srgbClr val="295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Stile medio 3 - Color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2" autoAdjust="0"/>
    <p:restoredTop sz="90065" autoAdjust="0"/>
  </p:normalViewPr>
  <p:slideViewPr>
    <p:cSldViewPr snapToGrid="0">
      <p:cViewPr varScale="1">
        <p:scale>
          <a:sx n="66" d="100"/>
          <a:sy n="66" d="100"/>
        </p:scale>
        <p:origin x="1205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ALBUQUERQUE" userId="e49f2fb2-b2f1-4dfd-9e14-4683faf7856b" providerId="ADAL" clId="{3DBE12F6-EC84-4114-A99B-4B61AC718798}"/>
    <pc:docChg chg="custSel modSld">
      <pc:chgData name="DANIEL ALBUQUERQUE" userId="e49f2fb2-b2f1-4dfd-9e14-4683faf7856b" providerId="ADAL" clId="{3DBE12F6-EC84-4114-A99B-4B61AC718798}" dt="2026-04-15T23:04:58.175" v="12" actId="20577"/>
      <pc:docMkLst>
        <pc:docMk/>
      </pc:docMkLst>
      <pc:sldChg chg="modNotes">
        <pc:chgData name="DANIEL ALBUQUERQUE" userId="e49f2fb2-b2f1-4dfd-9e14-4683faf7856b" providerId="ADAL" clId="{3DBE12F6-EC84-4114-A99B-4B61AC718798}" dt="2026-04-15T23:04:06.458" v="1" actId="368"/>
        <pc:sldMkLst>
          <pc:docMk/>
          <pc:sldMk cId="1362454147" sldId="256"/>
        </pc:sldMkLst>
      </pc:sldChg>
      <pc:sldChg chg="modNotes">
        <pc:chgData name="DANIEL ALBUQUERQUE" userId="e49f2fb2-b2f1-4dfd-9e14-4683faf7856b" providerId="ADAL" clId="{3DBE12F6-EC84-4114-A99B-4B61AC718798}" dt="2026-04-15T23:04:06.474" v="3" actId="368"/>
        <pc:sldMkLst>
          <pc:docMk/>
          <pc:sldMk cId="2765127560" sldId="421"/>
        </pc:sldMkLst>
      </pc:sldChg>
      <pc:sldChg chg="modNotes">
        <pc:chgData name="DANIEL ALBUQUERQUE" userId="e49f2fb2-b2f1-4dfd-9e14-4683faf7856b" providerId="ADAL" clId="{3DBE12F6-EC84-4114-A99B-4B61AC718798}" dt="2026-04-15T23:04:06.490" v="5" actId="368"/>
        <pc:sldMkLst>
          <pc:docMk/>
          <pc:sldMk cId="3970850122" sldId="2147476522"/>
        </pc:sldMkLst>
      </pc:sldChg>
      <pc:sldChg chg="modSp mod modNotes">
        <pc:chgData name="DANIEL ALBUQUERQUE" userId="e49f2fb2-b2f1-4dfd-9e14-4683faf7856b" providerId="ADAL" clId="{3DBE12F6-EC84-4114-A99B-4B61AC718798}" dt="2026-04-15T23:04:58.175" v="12" actId="20577"/>
        <pc:sldMkLst>
          <pc:docMk/>
          <pc:sldMk cId="1108655267" sldId="2147476530"/>
        </pc:sldMkLst>
        <pc:spChg chg="mod">
          <ac:chgData name="DANIEL ALBUQUERQUE" userId="e49f2fb2-b2f1-4dfd-9e14-4683faf7856b" providerId="ADAL" clId="{3DBE12F6-EC84-4114-A99B-4B61AC718798}" dt="2026-04-15T23:04:58.175" v="12" actId="20577"/>
          <ac:spMkLst>
            <pc:docMk/>
            <pc:sldMk cId="1108655267" sldId="2147476530"/>
            <ac:spMk id="3" creationId="{55F06368-947D-9C1D-364A-EF462E37697C}"/>
          </ac:spMkLst>
        </pc:spChg>
      </pc:sldChg>
      <pc:sldChg chg="modNotes">
        <pc:chgData name="DANIEL ALBUQUERQUE" userId="e49f2fb2-b2f1-4dfd-9e14-4683faf7856b" providerId="ADAL" clId="{3DBE12F6-EC84-4114-A99B-4B61AC718798}" dt="2026-04-15T23:04:06.521" v="9" actId="368"/>
        <pc:sldMkLst>
          <pc:docMk/>
          <pc:sldMk cId="2732700409" sldId="214747653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098D4-0BFA-0A45-9C17-68272B8CA4D6}" type="datetimeFigureOut">
              <a:rPr lang="en-GB" smtClean="0"/>
              <a:t>15/04/2026</a:t>
            </a:fld>
            <a:endParaRPr lang="en-GB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12304D-F03C-A44C-B58F-64002ED6FF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248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2304D-F03C-A44C-B58F-64002ED6FF0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794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2304D-F03C-A44C-B58F-64002ED6FF0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807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2304D-F03C-A44C-B58F-64002ED6FF0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112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2304D-F03C-A44C-B58F-64002ED6FF03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5667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6D3A3-F005-8B86-01AE-2EC85C073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65FBC0-8125-A83C-5916-4529D37AFE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4C1B74-62C0-6CB9-B839-028BA8D11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E320C-5D5C-AEAA-3122-05C8A0CF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2304D-F03C-A44C-B58F-64002ED6FF0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333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F3133-B4A9-91D1-F709-B2F14AFFB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7BCCFA-75B2-8195-79FB-B7F0BD8B65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ECE55C-8C72-218E-20E5-9E02FE99E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4881F-DC4C-497C-B32B-1A1C0B75A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2304D-F03C-A44C-B58F-64002ED6FF0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61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image" Target="../media/image2.jpeg"/><Relationship Id="rId21" Type="http://schemas.openxmlformats.org/officeDocument/2006/relationships/image" Target="../media/image27.em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9.png"/><Relationship Id="rId16" Type="http://schemas.openxmlformats.org/officeDocument/2006/relationships/image" Target="../media/image22.png"/><Relationship Id="rId20" Type="http://schemas.openxmlformats.org/officeDocument/2006/relationships/image" Target="../media/image2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emf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bg>
      <p:bgPr>
        <a:gradFill flip="none" rotWithShape="1">
          <a:gsLst>
            <a:gs pos="0">
              <a:schemeClr val="accent1"/>
            </a:gs>
            <a:gs pos="100000">
              <a:srgbClr val="2953F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cielo, aria aperta, aeroplano, persona&#10;&#10;Descrizione generata automaticamente">
            <a:extLst>
              <a:ext uri="{FF2B5EF4-FFF2-40B4-BE49-F238E27FC236}">
                <a16:creationId xmlns:a16="http://schemas.microsoft.com/office/drawing/2014/main" id="{9D0E06F1-5274-2C97-60BD-4EEB6F6E92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EC1CE60-86E5-186E-DBCD-5DBFD5DF6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364" y="2180332"/>
            <a:ext cx="8265660" cy="1356760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DB04101-BE57-3461-5655-73E1835938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364" y="3787120"/>
            <a:ext cx="8265660" cy="962927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FBF14F18-E539-0A51-B9A7-18784AABBF14}"/>
              </a:ext>
            </a:extLst>
          </p:cNvPr>
          <p:cNvGrpSpPr/>
          <p:nvPr userDrawn="1"/>
        </p:nvGrpSpPr>
        <p:grpSpPr>
          <a:xfrm>
            <a:off x="9588652" y="6091717"/>
            <a:ext cx="2441611" cy="430887"/>
            <a:chOff x="2070257" y="6282353"/>
            <a:chExt cx="2441611" cy="430887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5B3161C8-387B-CF66-70BB-6C1314600938}"/>
                </a:ext>
              </a:extLst>
            </p:cNvPr>
            <p:cNvSpPr txBox="1"/>
            <p:nvPr userDrawn="1"/>
          </p:nvSpPr>
          <p:spPr>
            <a:xfrm>
              <a:off x="2763442" y="6282353"/>
              <a:ext cx="17484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100" b="1" i="0" kern="1200" err="1">
                  <a:solidFill>
                    <a:schemeClr val="bg1"/>
                  </a:solidFill>
                  <a:effectLst/>
                  <a:latin typeface="Avenir Next LT Pro Demi" panose="020B0504020202020204" pitchFamily="34" charset="77"/>
                  <a:ea typeface="+mn-ea"/>
                  <a:cs typeface="Calibri" panose="020F0502020204030204" pitchFamily="34" charset="0"/>
                </a:rPr>
                <a:t>Funded</a:t>
              </a:r>
              <a:r>
                <a:rPr lang="it-IT" sz="1100" b="1" i="0" kern="1200">
                  <a:solidFill>
                    <a:schemeClr val="bg1"/>
                  </a:solidFill>
                  <a:effectLst/>
                  <a:latin typeface="Avenir Next LT Pro Demi" panose="020B0504020202020204" pitchFamily="34" charset="77"/>
                  <a:ea typeface="+mn-ea"/>
                  <a:cs typeface="Calibri" panose="020F0502020204030204" pitchFamily="34" charset="0"/>
                </a:rPr>
                <a:t> by</a:t>
              </a:r>
            </a:p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100" b="1" i="0" kern="1200">
                  <a:solidFill>
                    <a:schemeClr val="bg1"/>
                  </a:solidFill>
                  <a:effectLst/>
                  <a:latin typeface="Avenir Next LT Pro Demi" panose="020B0504020202020204" pitchFamily="34" charset="77"/>
                  <a:ea typeface="+mn-ea"/>
                  <a:cs typeface="Calibri" panose="020F0502020204030204" pitchFamily="34" charset="0"/>
                </a:rPr>
                <a:t>the </a:t>
              </a:r>
              <a:r>
                <a:rPr lang="it-IT" sz="1100" b="1" i="0" kern="1200" err="1">
                  <a:solidFill>
                    <a:schemeClr val="bg1"/>
                  </a:solidFill>
                  <a:effectLst/>
                  <a:latin typeface="Avenir Next LT Pro Demi" panose="020B0504020202020204" pitchFamily="34" charset="77"/>
                  <a:ea typeface="+mn-ea"/>
                  <a:cs typeface="Calibri" panose="020F0502020204030204" pitchFamily="34" charset="0"/>
                </a:rPr>
                <a:t>European</a:t>
              </a:r>
              <a:r>
                <a:rPr lang="it-IT" sz="1100" b="1" i="0" kern="1200">
                  <a:solidFill>
                    <a:schemeClr val="bg1"/>
                  </a:solidFill>
                  <a:effectLst/>
                  <a:latin typeface="Avenir Next LT Pro Demi" panose="020B0504020202020204" pitchFamily="34" charset="77"/>
                  <a:ea typeface="+mn-ea"/>
                  <a:cs typeface="Calibri" panose="020F0502020204030204" pitchFamily="34" charset="0"/>
                </a:rPr>
                <a:t> Union</a:t>
              </a:r>
              <a:endParaRPr lang="en-GB" sz="1100" b="1" i="0">
                <a:solidFill>
                  <a:schemeClr val="bg1"/>
                </a:solidFill>
                <a:latin typeface="Avenir Next LT Pro Demi" panose="020B0504020202020204" pitchFamily="34" charset="77"/>
                <a:cs typeface="Calibri" panose="020F0502020204030204" pitchFamily="34" charset="0"/>
              </a:endParaRPr>
            </a:p>
          </p:txBody>
        </p:sp>
        <p:pic>
          <p:nvPicPr>
            <p:cNvPr id="11" name="Immagine 10" descr="EU_flag.jpg">
              <a:extLst>
                <a:ext uri="{FF2B5EF4-FFF2-40B4-BE49-F238E27FC236}">
                  <a16:creationId xmlns:a16="http://schemas.microsoft.com/office/drawing/2014/main" id="{1211AAB3-031D-500D-B526-47CA16FBC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0257" y="6294110"/>
              <a:ext cx="634980" cy="41912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5" name="Immagine 4" descr="Immagine che contiene Carattere, logo, Elementi grafici, simbolo&#10;&#10;Descrizione generata automaticamente">
            <a:extLst>
              <a:ext uri="{FF2B5EF4-FFF2-40B4-BE49-F238E27FC236}">
                <a16:creationId xmlns:a16="http://schemas.microsoft.com/office/drawing/2014/main" id="{5C65483D-43DD-A3A6-CFCB-9970FF319D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281" y="246046"/>
            <a:ext cx="4950108" cy="1934286"/>
          </a:xfrm>
          <a:prstGeom prst="rect">
            <a:avLst/>
          </a:prstGeom>
        </p:spPr>
      </p:pic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6587A275-97D0-2FAA-08B5-187E97DB9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2364" y="6136503"/>
            <a:ext cx="7624763" cy="341313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Event | Location | Date </a:t>
            </a:r>
          </a:p>
        </p:txBody>
      </p:sp>
    </p:spTree>
    <p:extLst>
      <p:ext uri="{BB962C8B-B14F-4D97-AF65-F5344CB8AC3E}">
        <p14:creationId xmlns:p14="http://schemas.microsoft.com/office/powerpoint/2010/main" val="3879948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Title + 4 colum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0A8129D4-55DC-62D2-2222-84A2784B6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269" y="1314166"/>
            <a:ext cx="2395809" cy="2150444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Segnaposto immagine 8">
            <a:extLst>
              <a:ext uri="{FF2B5EF4-FFF2-40B4-BE49-F238E27FC236}">
                <a16:creationId xmlns:a16="http://schemas.microsoft.com/office/drawing/2014/main" id="{1918D65C-027A-D061-333B-C9B9DA0950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69849" y="1314166"/>
            <a:ext cx="2395809" cy="2150444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Segnaposto immagine 8">
            <a:extLst>
              <a:ext uri="{FF2B5EF4-FFF2-40B4-BE49-F238E27FC236}">
                <a16:creationId xmlns:a16="http://schemas.microsoft.com/office/drawing/2014/main" id="{B76A6D42-4144-3492-40F0-A45E51FEC14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27817" y="1314166"/>
            <a:ext cx="2395809" cy="2150444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Segnaposto immagine 8">
            <a:extLst>
              <a:ext uri="{FF2B5EF4-FFF2-40B4-BE49-F238E27FC236}">
                <a16:creationId xmlns:a16="http://schemas.microsoft.com/office/drawing/2014/main" id="{F9535ADE-039C-510F-9E3D-29C9CE0935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87398" y="1314166"/>
            <a:ext cx="2395809" cy="2150444"/>
          </a:xfrm>
        </p:spPr>
        <p:txBody>
          <a:bodyPr/>
          <a:lstStyle/>
          <a:p>
            <a:endParaRPr lang="en-GB"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2" name="Google Shape;43;p6">
            <a:extLst>
              <a:ext uri="{FF2B5EF4-FFF2-40B4-BE49-F238E27FC236}">
                <a16:creationId xmlns:a16="http://schemas.microsoft.com/office/drawing/2014/main" id="{1DC47302-EBDA-960F-C1D6-B969AC577C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934" y="541204"/>
            <a:ext cx="10972132" cy="420476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i="0">
                <a:latin typeface="Avenir Next LT Pro Demi" panose="020B0504020202020204" pitchFamily="34" charset="77"/>
                <a:cs typeface="Futura Medium" panose="020B0602020204020303" pitchFamily="34" charset="-79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EF6E8857-65F9-7171-0337-E160055508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934" y="3680457"/>
            <a:ext cx="2395809" cy="127251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GB"/>
          </a:p>
        </p:txBody>
      </p:sp>
      <p:sp>
        <p:nvSpPr>
          <p:cNvPr id="19" name="Segnaposto testo 17">
            <a:extLst>
              <a:ext uri="{FF2B5EF4-FFF2-40B4-BE49-F238E27FC236}">
                <a16:creationId xmlns:a16="http://schemas.microsoft.com/office/drawing/2014/main" id="{5941CDA5-6C3C-AFBF-4676-C11445364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69849" y="3680457"/>
            <a:ext cx="2395809" cy="127251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GB"/>
          </a:p>
        </p:txBody>
      </p:sp>
      <p:sp>
        <p:nvSpPr>
          <p:cNvPr id="20" name="Segnaposto testo 17">
            <a:extLst>
              <a:ext uri="{FF2B5EF4-FFF2-40B4-BE49-F238E27FC236}">
                <a16:creationId xmlns:a16="http://schemas.microsoft.com/office/drawing/2014/main" id="{2A4D1BE1-0480-E586-6486-A1EF9AF9D7E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7014" y="3680457"/>
            <a:ext cx="2395809" cy="127251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GB"/>
          </a:p>
        </p:txBody>
      </p:sp>
      <p:sp>
        <p:nvSpPr>
          <p:cNvPr id="21" name="Segnaposto testo 17">
            <a:extLst>
              <a:ext uri="{FF2B5EF4-FFF2-40B4-BE49-F238E27FC236}">
                <a16:creationId xmlns:a16="http://schemas.microsoft.com/office/drawing/2014/main" id="{8CD0C6E0-84CE-2319-9B6D-E81DA1B60F5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84179" y="3685295"/>
            <a:ext cx="2395809" cy="127251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en-GB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19CC5CD-575C-9ABA-FC04-2FEBD104ED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26" y="5895018"/>
            <a:ext cx="1804126" cy="70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11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3" name="Google Shape;43;p6">
            <a:extLst>
              <a:ext uri="{FF2B5EF4-FFF2-40B4-BE49-F238E27FC236}">
                <a16:creationId xmlns:a16="http://schemas.microsoft.com/office/drawing/2014/main" id="{0C067899-72AF-9374-6C01-9ADBBD936C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934" y="615632"/>
            <a:ext cx="10972132" cy="35248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i="0">
                <a:latin typeface="Avenir Next LT Pro Demi" panose="020B0504020202020204" pitchFamily="34" charset="77"/>
                <a:cs typeface="Futura Medium" panose="020B0602020204020303" pitchFamily="34" charset="-79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1267CFC-E368-A74B-9AA6-EC44CF87BC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26" y="5895018"/>
            <a:ext cx="1804126" cy="70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10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bg>
      <p:bgPr>
        <a:blipFill dpi="0" rotWithShape="1">
          <a:blip r:embed="rId2" cstate="screen">
            <a:alphaModFix amt="2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33A620C-8FEB-CC70-2E9A-9A3032D98397}"/>
              </a:ext>
            </a:extLst>
          </p:cNvPr>
          <p:cNvSpPr/>
          <p:nvPr userDrawn="1"/>
        </p:nvSpPr>
        <p:spPr>
          <a:xfrm>
            <a:off x="0" y="0"/>
            <a:ext cx="6850506" cy="6872990"/>
          </a:xfrm>
          <a:prstGeom prst="rect">
            <a:avLst/>
          </a:prstGeom>
          <a:solidFill>
            <a:schemeClr val="accent5">
              <a:alpha val="6917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Immagine che contiene Carattere, logo, Elementi grafici, simbolo&#10;&#10;Descrizione generata automaticamente">
            <a:extLst>
              <a:ext uri="{FF2B5EF4-FFF2-40B4-BE49-F238E27FC236}">
                <a16:creationId xmlns:a16="http://schemas.microsoft.com/office/drawing/2014/main" id="{98E6C9C5-00AE-4C23-6D0D-3D4852BF18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26" y="5895018"/>
            <a:ext cx="1804126" cy="704974"/>
          </a:xfrm>
          <a:prstGeom prst="rect">
            <a:avLst/>
          </a:prstGeom>
        </p:spPr>
      </p:pic>
      <p:sp>
        <p:nvSpPr>
          <p:cNvPr id="3" name="Google Shape;43;p6">
            <a:extLst>
              <a:ext uri="{FF2B5EF4-FFF2-40B4-BE49-F238E27FC236}">
                <a16:creationId xmlns:a16="http://schemas.microsoft.com/office/drawing/2014/main" id="{0C067899-72AF-9374-6C01-9ADBBD936C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5302" y="615632"/>
            <a:ext cx="6166884" cy="35248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i="0">
                <a:solidFill>
                  <a:schemeClr val="bg1"/>
                </a:solidFill>
                <a:latin typeface="Avenir Next LT Pro Demi" panose="020B0504020202020204" pitchFamily="34" charset="77"/>
                <a:cs typeface="Futura Medium" panose="020B0602020204020303" pitchFamily="34" charset="-79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AD62A9B-0F88-9349-DD7E-27965F933F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450" y="1296988"/>
            <a:ext cx="6167438" cy="4168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716518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bg>
      <p:bgPr>
        <a:blipFill dpi="0" rotWithShape="1">
          <a:blip r:embed="rId2" cstate="screen">
            <a:alphaModFix amt="2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B5A244-E752-6855-6434-3CCA0B828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50000"/>
              <a:alpha val="62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endParaRPr lang="en-US"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33A620C-8FEB-CC70-2E9A-9A3032D98397}"/>
              </a:ext>
            </a:extLst>
          </p:cNvPr>
          <p:cNvSpPr/>
          <p:nvPr userDrawn="1"/>
        </p:nvSpPr>
        <p:spPr>
          <a:xfrm>
            <a:off x="0" y="0"/>
            <a:ext cx="6850506" cy="68729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Immagine che contiene Carattere, logo, Elementi grafici, simbolo&#10;&#10;Descrizione generata automaticamente">
            <a:extLst>
              <a:ext uri="{FF2B5EF4-FFF2-40B4-BE49-F238E27FC236}">
                <a16:creationId xmlns:a16="http://schemas.microsoft.com/office/drawing/2014/main" id="{98E6C9C5-00AE-4C23-6D0D-3D4852BF18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26" y="5895018"/>
            <a:ext cx="1804126" cy="704974"/>
          </a:xfrm>
          <a:prstGeom prst="rect">
            <a:avLst/>
          </a:prstGeom>
        </p:spPr>
      </p:pic>
      <p:sp>
        <p:nvSpPr>
          <p:cNvPr id="3" name="Google Shape;43;p6">
            <a:extLst>
              <a:ext uri="{FF2B5EF4-FFF2-40B4-BE49-F238E27FC236}">
                <a16:creationId xmlns:a16="http://schemas.microsoft.com/office/drawing/2014/main" id="{0C067899-72AF-9374-6C01-9ADBBD936C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5302" y="615632"/>
            <a:ext cx="6166884" cy="35248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i="0">
                <a:solidFill>
                  <a:schemeClr val="bg1"/>
                </a:solidFill>
                <a:latin typeface="Avenir Next LT Pro Demi" panose="020B0504020202020204" pitchFamily="34" charset="77"/>
                <a:cs typeface="Futura Medium" panose="020B0602020204020303" pitchFamily="34" charset="-79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AD62A9B-0F88-9349-DD7E-27965F933F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450" y="1296988"/>
            <a:ext cx="6167438" cy="4168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50276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bg>
      <p:bgPr>
        <a:blipFill dpi="0" rotWithShape="1">
          <a:blip r:embed="rId2" cstate="screen">
            <a:alphaModFix amt="2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5" name="Immagine 4" descr="Immagine che contiene Carattere, logo, Elementi grafici, simbolo&#10;&#10;Descrizione generata automaticamente">
            <a:extLst>
              <a:ext uri="{FF2B5EF4-FFF2-40B4-BE49-F238E27FC236}">
                <a16:creationId xmlns:a16="http://schemas.microsoft.com/office/drawing/2014/main" id="{98E6C9C5-00AE-4C23-6D0D-3D4852BF18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26" y="5895018"/>
            <a:ext cx="1804126" cy="704974"/>
          </a:xfrm>
          <a:prstGeom prst="rect">
            <a:avLst/>
          </a:prstGeom>
        </p:spPr>
      </p:pic>
      <p:sp>
        <p:nvSpPr>
          <p:cNvPr id="3" name="Google Shape;43;p6">
            <a:extLst>
              <a:ext uri="{FF2B5EF4-FFF2-40B4-BE49-F238E27FC236}">
                <a16:creationId xmlns:a16="http://schemas.microsoft.com/office/drawing/2014/main" id="{0C067899-72AF-9374-6C01-9ADBBD936C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5302" y="615632"/>
            <a:ext cx="6166884" cy="35248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i="0">
                <a:solidFill>
                  <a:schemeClr val="bg1"/>
                </a:solidFill>
                <a:latin typeface="Avenir Next LT Pro Demi" panose="020B0504020202020204" pitchFamily="34" charset="77"/>
                <a:cs typeface="Futura Medium" panose="020B0602020204020303" pitchFamily="34" charset="-79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AD62A9B-0F88-9349-DD7E-27965F933F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450" y="1296988"/>
            <a:ext cx="6167438" cy="4168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509428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Imag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ED0A047-5DDB-BD3C-75F6-79DA4837FE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1"/>
          </p:nvPr>
        </p:nvSpPr>
        <p:spPr>
          <a:xfrm>
            <a:off x="558419" y="5334155"/>
            <a:ext cx="10972132" cy="40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609585" lvl="0" indent="-304792" rtl="0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Pts val="1800"/>
              <a:buNone/>
              <a:defRPr sz="2400" b="0" i="0">
                <a:solidFill>
                  <a:schemeClr val="tx1"/>
                </a:solidFill>
                <a:latin typeface="Avenir Next LT Pro Light" panose="020B0304020202020204" pitchFamily="34" charset="77"/>
                <a:cs typeface="Calibri" panose="020F0502020204030204" pitchFamily="34" charset="0"/>
              </a:defRPr>
            </a:lvl1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2" name="Immagine 1" descr="Immagine che contiene cerchio, simbolo, Elementi grafici, Carattere&#10;&#10;Descrizione generata automaticamente">
            <a:extLst>
              <a:ext uri="{FF2B5EF4-FFF2-40B4-BE49-F238E27FC236}">
                <a16:creationId xmlns:a16="http://schemas.microsoft.com/office/drawing/2014/main" id="{74E511D8-7C5D-6522-7F38-0B1A6A2C7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73" y="5937811"/>
            <a:ext cx="607189" cy="60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24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preserve="1" userDrawn="1">
  <p:cSld name="Small img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609934" y="524733"/>
            <a:ext cx="5380049" cy="3689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i="0">
                <a:latin typeface="Avenir Next LT Pro Demi" panose="020B0504020202020204" pitchFamily="34" charset="77"/>
                <a:cs typeface="Futura Medium" panose="020B0602020204020303" pitchFamily="34" charset="-79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609933" y="1157870"/>
            <a:ext cx="5380050" cy="413340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1400" b="0" i="0">
                <a:latin typeface="Avenir Next LT Pro Light" panose="020B0304020202020204" pitchFamily="34" charset="77"/>
                <a:cs typeface="Futura Medium" panose="020B0602020204020303" pitchFamily="34" charset="-79"/>
              </a:defRPr>
            </a:lvl1pPr>
            <a:lvl2pPr marL="1219170" lvl="1" indent="-474121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2" name="Segnaposto immagine 2">
            <a:extLst>
              <a:ext uri="{FF2B5EF4-FFF2-40B4-BE49-F238E27FC236}">
                <a16:creationId xmlns:a16="http://schemas.microsoft.com/office/drawing/2014/main" id="{08566262-D441-F67D-9953-C3882305D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2018" y="0"/>
            <a:ext cx="5989982" cy="6858000"/>
          </a:xfrm>
        </p:spPr>
        <p:txBody>
          <a:bodyPr/>
          <a:lstStyle>
            <a:lvl1pPr>
              <a:defRPr>
                <a:latin typeface="Gill Sans MT" panose="020B0502020104020203" pitchFamily="34" charset="77"/>
              </a:defRPr>
            </a:lvl1pPr>
          </a:lstStyle>
          <a:p>
            <a:endParaRPr lang="en-GB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461CF19-28B9-4375-E3E7-A7925D5CDE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26" y="5895018"/>
            <a:ext cx="1804126" cy="70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42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+diagram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3" name="Google Shape;43;p6">
            <a:extLst>
              <a:ext uri="{FF2B5EF4-FFF2-40B4-BE49-F238E27FC236}">
                <a16:creationId xmlns:a16="http://schemas.microsoft.com/office/drawing/2014/main" id="{0C067899-72AF-9374-6C01-9ADBBD936C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599" y="541204"/>
            <a:ext cx="10972132" cy="45026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i="0">
                <a:latin typeface="Avenir Next LT Pro Demi" panose="020B0504020202020204" pitchFamily="34" charset="77"/>
                <a:cs typeface="Futura Medium" panose="020B0602020204020303" pitchFamily="34" charset="-79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D4E73D0-A4B2-3D4E-38B0-93F7340A250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599" y="1215852"/>
            <a:ext cx="10972131" cy="4373079"/>
          </a:xfrm>
        </p:spPr>
        <p:txBody>
          <a:bodyPr/>
          <a:lstStyle>
            <a:lvl1pPr>
              <a:defRPr b="0" i="0">
                <a:latin typeface="Avenir Next LT Pro" panose="020B0504020202020204" pitchFamily="34" charset="77"/>
              </a:defRPr>
            </a:lvl1pPr>
            <a:lvl2pPr>
              <a:defRPr b="0" i="0">
                <a:latin typeface="Avenir Next LT Pro" panose="020B0504020202020204" pitchFamily="34" charset="77"/>
              </a:defRPr>
            </a:lvl2pPr>
            <a:lvl3pPr>
              <a:defRPr b="0" i="0">
                <a:latin typeface="Avenir Next LT Pro" panose="020B0504020202020204" pitchFamily="34" charset="77"/>
              </a:defRPr>
            </a:lvl3pPr>
            <a:lvl4pPr>
              <a:defRPr b="0" i="0">
                <a:latin typeface="Avenir Next LT Pro" panose="020B0504020202020204" pitchFamily="34" charset="77"/>
              </a:defRPr>
            </a:lvl4pPr>
            <a:lvl5pPr>
              <a:defRPr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372953B-6F29-0894-0EF1-11A0A274C5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26" y="5895018"/>
            <a:ext cx="1804126" cy="70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11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Graph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body" idx="1"/>
          </p:nvPr>
        </p:nvSpPr>
        <p:spPr>
          <a:xfrm>
            <a:off x="609934" y="5875067"/>
            <a:ext cx="10972132" cy="4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0" rtl="0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Avenir Next LT Pro Light" panose="020B0304020202020204" pitchFamily="34" charset="77"/>
                <a:cs typeface="Futura Medium" panose="020B0602020204020303" pitchFamily="34" charset="-79"/>
              </a:defRPr>
            </a:lvl1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947352F-5681-5B32-5816-0863515346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934" y="582933"/>
            <a:ext cx="10852496" cy="5181762"/>
          </a:xfrm>
        </p:spPr>
        <p:txBody>
          <a:bodyPr/>
          <a:lstStyle>
            <a:lvl1pPr>
              <a:defRPr b="0" i="0">
                <a:latin typeface="Avenir Next LT Pro Light" panose="020B0304020202020204" pitchFamily="34" charset="77"/>
              </a:defRPr>
            </a:lvl1pPr>
            <a:lvl2pPr>
              <a:defRPr b="0" i="0">
                <a:latin typeface="Avenir Next LT Pro Light" panose="020B0304020202020204" pitchFamily="34" charset="77"/>
              </a:defRPr>
            </a:lvl2pPr>
            <a:lvl3pPr>
              <a:defRPr b="0" i="0">
                <a:latin typeface="Avenir Next LT Pro Light" panose="020B0304020202020204" pitchFamily="34" charset="77"/>
              </a:defRPr>
            </a:lvl3pPr>
            <a:lvl4pPr>
              <a:defRPr b="0" i="0">
                <a:latin typeface="Avenir Next LT Pro Light" panose="020B0304020202020204" pitchFamily="34" charset="77"/>
              </a:defRPr>
            </a:lvl4pPr>
            <a:lvl5pPr>
              <a:defRPr b="0" i="0">
                <a:latin typeface="Avenir Next LT Pro Light" panose="020B0304020202020204" pitchFamily="34" charset="77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597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021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 userDrawn="1">
  <p:cSld name="Section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cella solare, Energia solare, energia solare, Pannello solare&#10;&#10;Descrizione generata automaticamente">
            <a:extLst>
              <a:ext uri="{FF2B5EF4-FFF2-40B4-BE49-F238E27FC236}">
                <a16:creationId xmlns:a16="http://schemas.microsoft.com/office/drawing/2014/main" id="{056EC57E-F81A-CC88-D964-B718B2AD74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8FCA83-66A3-0D34-E7F8-CD7EA417D7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6469" y="2770804"/>
            <a:ext cx="10279062" cy="1439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2553CD1-A243-01BF-A721-F475A1C52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469" y="1939039"/>
            <a:ext cx="10279062" cy="57900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7" name="Immagine 6" descr="Immagine che contiene Carattere, logo, Elementi grafici, simbolo&#10;&#10;Descrizione generata automaticamente">
            <a:extLst>
              <a:ext uri="{FF2B5EF4-FFF2-40B4-BE49-F238E27FC236}">
                <a16:creationId xmlns:a16="http://schemas.microsoft.com/office/drawing/2014/main" id="{73C339F7-76B7-FDB1-980E-A26B2092F4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26" y="5895018"/>
            <a:ext cx="1804126" cy="70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25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 preserve="1" userDrawn="1">
  <p:cSld name="Closing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1C06104A-5EEA-C2DB-A011-1A5BA1732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934" y="1611395"/>
            <a:ext cx="10972132" cy="1315834"/>
          </a:xfrm>
        </p:spPr>
        <p:txBody>
          <a:bodyPr anchor="b"/>
          <a:lstStyle>
            <a:lvl1pPr algn="ctr">
              <a:defRPr sz="44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0C9BAB29-9153-573B-6B64-8B06B4D5926B}"/>
              </a:ext>
            </a:extLst>
          </p:cNvPr>
          <p:cNvSpPr txBox="1">
            <a:spLocks/>
          </p:cNvSpPr>
          <p:nvPr userDrawn="1"/>
        </p:nvSpPr>
        <p:spPr>
          <a:xfrm>
            <a:off x="609934" y="1110550"/>
            <a:ext cx="10972132" cy="21652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bg1"/>
                </a:solidFill>
                <a:latin typeface="Gill Sans MT" panose="020B0502020104020203" pitchFamily="34" charset="77"/>
                <a:ea typeface="+mn-ea"/>
                <a:cs typeface="Futura Medium" panose="020B0602020204020303" pitchFamily="34" charset="-79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Futura Medium" panose="020B0602020204020303" pitchFamily="34" charset="-79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Futura Medium" panose="020B0602020204020303" pitchFamily="34" charset="-79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Futura Medium" panose="020B0602020204020303" pitchFamily="34" charset="-79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Futura Medium" panose="020B0602020204020303" pitchFamily="34" charset="-79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b="0" i="0" err="1">
                <a:effectLst/>
                <a:latin typeface="Avenir Next LT Pro Light" panose="020B0304020202020204" pitchFamily="34" charset="77"/>
              </a:rPr>
              <a:t>roboTics</a:t>
            </a:r>
            <a:r>
              <a:rPr lang="it-IT" sz="1000" b="0" i="0">
                <a:effectLst/>
                <a:latin typeface="Avenir Next LT Pro Light" panose="020B0304020202020204" pitchFamily="34" charset="77"/>
              </a:rPr>
              <a:t> and </a:t>
            </a:r>
            <a:r>
              <a:rPr lang="it-IT" sz="1000" b="0" i="0" err="1">
                <a:effectLst/>
                <a:latin typeface="Avenir Next LT Pro Light" panose="020B0304020202020204" pitchFamily="34" charset="77"/>
              </a:rPr>
              <a:t>Artificial</a:t>
            </a:r>
            <a:r>
              <a:rPr lang="it-IT" sz="1000" b="0" i="0">
                <a:effectLst/>
                <a:latin typeface="Avenir Next LT Pro Light" panose="020B0304020202020204" pitchFamily="34" charset="77"/>
              </a:rPr>
              <a:t> intelligence Living labs </a:t>
            </a:r>
            <a:r>
              <a:rPr lang="it-IT" sz="1000" b="0" i="0" err="1">
                <a:effectLst/>
                <a:latin typeface="Avenir Next LT Pro Light" panose="020B0304020202020204" pitchFamily="34" charset="77"/>
              </a:rPr>
              <a:t>improving</a:t>
            </a:r>
            <a:r>
              <a:rPr lang="it-IT" sz="1000" b="0" i="0">
                <a:effectLst/>
                <a:latin typeface="Avenir Next LT Pro Light" panose="020B0304020202020204" pitchFamily="34" charset="77"/>
              </a:rPr>
              <a:t> Operations in PV </a:t>
            </a:r>
            <a:r>
              <a:rPr lang="it-IT" sz="1000" b="0" i="0" err="1">
                <a:effectLst/>
                <a:latin typeface="Avenir Next LT Pro Light" panose="020B0304020202020204" pitchFamily="34" charset="77"/>
              </a:rPr>
              <a:t>Scenarios</a:t>
            </a:r>
            <a:endParaRPr lang="it-IT" sz="1000" b="0" i="0">
              <a:effectLst/>
              <a:latin typeface="Avenir Next LT Pro Light" panose="020B0304020202020204" pitchFamily="34" charset="77"/>
            </a:endParaRPr>
          </a:p>
        </p:txBody>
      </p:sp>
      <p:pic>
        <p:nvPicPr>
          <p:cNvPr id="2" name="Immagine 1" descr="Immagine che contiene Carattere, logo, Elementi grafici, simbolo&#10;&#10;Descrizione generata automaticamente">
            <a:extLst>
              <a:ext uri="{FF2B5EF4-FFF2-40B4-BE49-F238E27FC236}">
                <a16:creationId xmlns:a16="http://schemas.microsoft.com/office/drawing/2014/main" id="{330A05E6-6A54-B26C-71FD-078F35970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464" y="179065"/>
            <a:ext cx="2392746" cy="93498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96D5774-C6AB-F564-1FC5-CBBFE567EA7A}"/>
              </a:ext>
            </a:extLst>
          </p:cNvPr>
          <p:cNvSpPr/>
          <p:nvPr userDrawn="1"/>
        </p:nvSpPr>
        <p:spPr>
          <a:xfrm>
            <a:off x="344556" y="3882888"/>
            <a:ext cx="11502887" cy="2610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EBB65772-5233-83CE-A21D-F07D998180F0}"/>
              </a:ext>
            </a:extLst>
          </p:cNvPr>
          <p:cNvGrpSpPr/>
          <p:nvPr userDrawn="1"/>
        </p:nvGrpSpPr>
        <p:grpSpPr>
          <a:xfrm>
            <a:off x="5004167" y="5827048"/>
            <a:ext cx="2183663" cy="430887"/>
            <a:chOff x="2526506" y="6161288"/>
            <a:chExt cx="2183663" cy="430887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7BF06F3E-4204-1E92-8B55-4E15DDE605AE}"/>
                </a:ext>
              </a:extLst>
            </p:cNvPr>
            <p:cNvSpPr txBox="1"/>
            <p:nvPr userDrawn="1"/>
          </p:nvSpPr>
          <p:spPr>
            <a:xfrm>
              <a:off x="3241908" y="6161288"/>
              <a:ext cx="146826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100" b="0" i="0" kern="1200" err="1">
                  <a:solidFill>
                    <a:schemeClr val="tx1"/>
                  </a:solidFill>
                  <a:effectLst/>
                  <a:latin typeface="Avenir Next LT Pro Light" panose="020B0304020202020204" pitchFamily="34" charset="77"/>
                  <a:ea typeface="+mn-ea"/>
                  <a:cs typeface="Futura Medium" panose="020B0602020204020303" pitchFamily="34" charset="-79"/>
                </a:rPr>
                <a:t>Funded</a:t>
              </a:r>
              <a:r>
                <a:rPr lang="it-IT" sz="1100" b="0" i="0" kern="1200">
                  <a:solidFill>
                    <a:schemeClr val="tx1"/>
                  </a:solidFill>
                  <a:effectLst/>
                  <a:latin typeface="Avenir Next LT Pro Light" panose="020B0304020202020204" pitchFamily="34" charset="77"/>
                  <a:ea typeface="+mn-ea"/>
                  <a:cs typeface="Futura Medium" panose="020B0602020204020303" pitchFamily="34" charset="-79"/>
                </a:rPr>
                <a:t> by</a:t>
              </a:r>
            </a:p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100" b="0" i="0" kern="1200">
                  <a:solidFill>
                    <a:schemeClr val="tx1"/>
                  </a:solidFill>
                  <a:effectLst/>
                  <a:latin typeface="Avenir Next LT Pro Light" panose="020B0304020202020204" pitchFamily="34" charset="77"/>
                  <a:ea typeface="+mn-ea"/>
                  <a:cs typeface="Futura Medium" panose="020B0602020204020303" pitchFamily="34" charset="-79"/>
                </a:rPr>
                <a:t>the </a:t>
              </a:r>
              <a:r>
                <a:rPr lang="it-IT" sz="1100" b="0" i="0" kern="1200" err="1">
                  <a:solidFill>
                    <a:schemeClr val="tx1"/>
                  </a:solidFill>
                  <a:effectLst/>
                  <a:latin typeface="Avenir Next LT Pro Light" panose="020B0304020202020204" pitchFamily="34" charset="77"/>
                  <a:ea typeface="+mn-ea"/>
                  <a:cs typeface="Futura Medium" panose="020B0602020204020303" pitchFamily="34" charset="-79"/>
                </a:rPr>
                <a:t>European</a:t>
              </a:r>
              <a:r>
                <a:rPr lang="it-IT" sz="1100" b="0" i="0" kern="1200">
                  <a:solidFill>
                    <a:schemeClr val="tx1"/>
                  </a:solidFill>
                  <a:effectLst/>
                  <a:latin typeface="Avenir Next LT Pro Light" panose="020B0304020202020204" pitchFamily="34" charset="77"/>
                  <a:ea typeface="+mn-ea"/>
                  <a:cs typeface="Futura Medium" panose="020B0602020204020303" pitchFamily="34" charset="-79"/>
                </a:rPr>
                <a:t> Union</a:t>
              </a:r>
              <a:endParaRPr lang="en-GB" sz="1100" b="0" i="0" dirty="0">
                <a:solidFill>
                  <a:schemeClr val="tx1"/>
                </a:solidFill>
                <a:latin typeface="Avenir Next LT Pro Light" panose="020B0304020202020204" pitchFamily="34" charset="77"/>
                <a:cs typeface="Futura Medium" panose="020B0602020204020303" pitchFamily="34" charset="-79"/>
              </a:endParaRPr>
            </a:p>
          </p:txBody>
        </p:sp>
        <p:pic>
          <p:nvPicPr>
            <p:cNvPr id="8" name="Immagine 7" descr="EU_flag.jpg">
              <a:extLst>
                <a:ext uri="{FF2B5EF4-FFF2-40B4-BE49-F238E27FC236}">
                  <a16:creationId xmlns:a16="http://schemas.microsoft.com/office/drawing/2014/main" id="{81B6829E-EE46-11E9-5709-03EF490DF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6506" y="6173046"/>
              <a:ext cx="634980" cy="41912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9" name="Immagine 8" descr="Immagine che contiene schermata, oscurità, nero, Policromia&#10;&#10;Descrizione generata automaticamente">
            <a:extLst>
              <a:ext uri="{FF2B5EF4-FFF2-40B4-BE49-F238E27FC236}">
                <a16:creationId xmlns:a16="http://schemas.microsoft.com/office/drawing/2014/main" id="{DFB04418-FF8D-83F9-4766-D49138D89A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67" y="4103894"/>
            <a:ext cx="1354310" cy="751509"/>
          </a:xfrm>
          <a:prstGeom prst="rect">
            <a:avLst/>
          </a:prstGeom>
        </p:spPr>
      </p:pic>
      <p:pic>
        <p:nvPicPr>
          <p:cNvPr id="12" name="Immagine 11" descr="Immagine che contiene Elementi grafici, cerchio, Policromia, grafica&#10;&#10;Descrizione generata automaticamente">
            <a:extLst>
              <a:ext uri="{FF2B5EF4-FFF2-40B4-BE49-F238E27FC236}">
                <a16:creationId xmlns:a16="http://schemas.microsoft.com/office/drawing/2014/main" id="{C3CCE06E-FC50-041B-491A-1BD882DE0A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374" y="4103894"/>
            <a:ext cx="1354310" cy="751509"/>
          </a:xfrm>
          <a:prstGeom prst="rect">
            <a:avLst/>
          </a:prstGeom>
        </p:spPr>
      </p:pic>
      <p:pic>
        <p:nvPicPr>
          <p:cNvPr id="16" name="Immagine 15" descr="Immagine che contiene Carattere, Elementi grafici, logo, schermata&#10;&#10;Descrizione generata automaticamente">
            <a:extLst>
              <a:ext uri="{FF2B5EF4-FFF2-40B4-BE49-F238E27FC236}">
                <a16:creationId xmlns:a16="http://schemas.microsoft.com/office/drawing/2014/main" id="{385729BE-C878-554A-8E64-57E1A08B37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108" y="4103894"/>
            <a:ext cx="1354310" cy="751509"/>
          </a:xfrm>
          <a:prstGeom prst="rect">
            <a:avLst/>
          </a:prstGeom>
        </p:spPr>
      </p:pic>
      <p:pic>
        <p:nvPicPr>
          <p:cNvPr id="18" name="Immagine 17" descr="Immagine che contiene Carattere, Elementi grafici, schermata, grafica&#10;&#10;Descrizione generata automaticamente">
            <a:extLst>
              <a:ext uri="{FF2B5EF4-FFF2-40B4-BE49-F238E27FC236}">
                <a16:creationId xmlns:a16="http://schemas.microsoft.com/office/drawing/2014/main" id="{6C070EFC-F810-24E8-69CE-1C8E13885F9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808" y="4086602"/>
            <a:ext cx="1416632" cy="786092"/>
          </a:xfrm>
          <a:prstGeom prst="rect">
            <a:avLst/>
          </a:prstGeom>
        </p:spPr>
      </p:pic>
      <p:pic>
        <p:nvPicPr>
          <p:cNvPr id="20" name="Immagine 19" descr="Immagine che contiene schermata, Elementi grafici, logo, design&#10;&#10;Descrizione generata automaticamente">
            <a:extLst>
              <a:ext uri="{FF2B5EF4-FFF2-40B4-BE49-F238E27FC236}">
                <a16:creationId xmlns:a16="http://schemas.microsoft.com/office/drawing/2014/main" id="{CC084F7C-7C59-17E1-4B42-4412DE62624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071" y="4109481"/>
            <a:ext cx="1334172" cy="740334"/>
          </a:xfrm>
          <a:prstGeom prst="rect">
            <a:avLst/>
          </a:prstGeom>
        </p:spPr>
      </p:pic>
      <p:pic>
        <p:nvPicPr>
          <p:cNvPr id="22" name="Immagine 21" descr="Immagine che contiene Carattere, Elementi grafici, logo, schermata&#10;&#10;Descrizione generata automaticamente">
            <a:extLst>
              <a:ext uri="{FF2B5EF4-FFF2-40B4-BE49-F238E27FC236}">
                <a16:creationId xmlns:a16="http://schemas.microsoft.com/office/drawing/2014/main" id="{FD890BCE-C583-60CC-0B8E-25580565629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845" y="4109481"/>
            <a:ext cx="1334171" cy="740334"/>
          </a:xfrm>
          <a:prstGeom prst="rect">
            <a:avLst/>
          </a:prstGeom>
        </p:spPr>
      </p:pic>
      <p:pic>
        <p:nvPicPr>
          <p:cNvPr id="24" name="Immagine 23" descr="Immagine che contiene Elementi grafici, design&#10;&#10;Descrizione generata automaticamente">
            <a:extLst>
              <a:ext uri="{FF2B5EF4-FFF2-40B4-BE49-F238E27FC236}">
                <a16:creationId xmlns:a16="http://schemas.microsoft.com/office/drawing/2014/main" id="{39C970ED-A0EB-B403-C115-37BC5C3D98C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13" y="4942301"/>
            <a:ext cx="1334171" cy="740334"/>
          </a:xfrm>
          <a:prstGeom prst="rect">
            <a:avLst/>
          </a:prstGeom>
        </p:spPr>
      </p:pic>
      <p:pic>
        <p:nvPicPr>
          <p:cNvPr id="11" name="Immagine 10" descr="Immagine che contiene Carattere, Elementi grafici, logo, nero&#10;&#10;Descrizione generata automaticamente">
            <a:extLst>
              <a:ext uri="{FF2B5EF4-FFF2-40B4-BE49-F238E27FC236}">
                <a16:creationId xmlns:a16="http://schemas.microsoft.com/office/drawing/2014/main" id="{A900C330-9811-B40D-E4AF-98CE9FC2238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584" y="4936714"/>
            <a:ext cx="1354310" cy="75150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F79FBB2-A749-9730-9841-7E1FCE6332C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3719108" y="4937207"/>
            <a:ext cx="1352532" cy="750522"/>
          </a:xfrm>
          <a:prstGeom prst="rect">
            <a:avLst/>
          </a:prstGeom>
        </p:spPr>
      </p:pic>
      <p:pic>
        <p:nvPicPr>
          <p:cNvPr id="19" name="Immagine 18" descr="Immagine che contiene schermata, Elementi grafici, grafica, design&#10;&#10;Descrizione generata automaticamente">
            <a:extLst>
              <a:ext uri="{FF2B5EF4-FFF2-40B4-BE49-F238E27FC236}">
                <a16:creationId xmlns:a16="http://schemas.microsoft.com/office/drawing/2014/main" id="{153FF5BD-A064-6FCA-68E9-15190C6998A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233" y="4919422"/>
            <a:ext cx="1416632" cy="786092"/>
          </a:xfrm>
          <a:prstGeom prst="rect">
            <a:avLst/>
          </a:prstGeom>
        </p:spPr>
      </p:pic>
      <p:pic>
        <p:nvPicPr>
          <p:cNvPr id="23" name="Immagine 22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2AEF7F85-D8CA-6666-F13F-19E0E74E4B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0995" y="4933783"/>
            <a:ext cx="1364872" cy="757370"/>
          </a:xfrm>
          <a:prstGeom prst="rect">
            <a:avLst/>
          </a:prstGeom>
        </p:spPr>
      </p:pic>
      <p:pic>
        <p:nvPicPr>
          <p:cNvPr id="26" name="Immagine 25" descr="Immagine che contiene schermata, testo, Elementi grafici, Carattere&#10;&#10;Descrizione generata automaticamente">
            <a:extLst>
              <a:ext uri="{FF2B5EF4-FFF2-40B4-BE49-F238E27FC236}">
                <a16:creationId xmlns:a16="http://schemas.microsoft.com/office/drawing/2014/main" id="{9885D010-4365-BFEE-DA79-3D4868900A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133" y="4942301"/>
            <a:ext cx="1334171" cy="740334"/>
          </a:xfrm>
          <a:prstGeom prst="rect">
            <a:avLst/>
          </a:prstGeom>
        </p:spPr>
      </p:pic>
      <p:pic>
        <p:nvPicPr>
          <p:cNvPr id="28" name="Immagine 27" descr="Immagine che contiene testo, schermata, Carattere, nero&#10;&#10;Descrizione generata automaticamente">
            <a:extLst>
              <a:ext uri="{FF2B5EF4-FFF2-40B4-BE49-F238E27FC236}">
                <a16:creationId xmlns:a16="http://schemas.microsoft.com/office/drawing/2014/main" id="{00CF519C-18DC-7271-5304-CCA668103A5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1109" y="4933783"/>
            <a:ext cx="1364872" cy="757370"/>
          </a:xfrm>
          <a:prstGeom prst="rect">
            <a:avLst/>
          </a:prstGeom>
        </p:spPr>
      </p:pic>
      <p:pic>
        <p:nvPicPr>
          <p:cNvPr id="31" name="Elemento grafico 30">
            <a:extLst>
              <a:ext uri="{FF2B5EF4-FFF2-40B4-BE49-F238E27FC236}">
                <a16:creationId xmlns:a16="http://schemas.microsoft.com/office/drawing/2014/main" id="{8355E037-8910-97F3-51F5-6C2C8518512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439059" y="3265747"/>
            <a:ext cx="238566" cy="238566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AA3B5084-EC10-0547-6C9C-2D397C3F276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6441" y="3265747"/>
            <a:ext cx="249793" cy="238566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291FF454-5107-3E65-A26E-7D4185F6ACC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924" y="3297704"/>
            <a:ext cx="249793" cy="174652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653F3CC9-B681-C27B-48CB-91DF9F17015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2" y="3263041"/>
            <a:ext cx="243979" cy="243979"/>
          </a:xfrm>
          <a:prstGeom prst="rect">
            <a:avLst/>
          </a:prstGeom>
        </p:spPr>
      </p:pic>
      <p:sp>
        <p:nvSpPr>
          <p:cNvPr id="35" name="Segnaposto testo 23">
            <a:extLst>
              <a:ext uri="{FF2B5EF4-FFF2-40B4-BE49-F238E27FC236}">
                <a16:creationId xmlns:a16="http://schemas.microsoft.com/office/drawing/2014/main" id="{6531FF4F-F309-136B-4B32-DFCC25E36F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677" y="3241573"/>
            <a:ext cx="1549586" cy="28691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err="1"/>
              <a:t>talosproject.eu</a:t>
            </a:r>
            <a:endParaRPr lang="it-IT"/>
          </a:p>
        </p:txBody>
      </p:sp>
      <p:sp>
        <p:nvSpPr>
          <p:cNvPr id="36" name="Segnaposto testo 23">
            <a:extLst>
              <a:ext uri="{FF2B5EF4-FFF2-40B4-BE49-F238E27FC236}">
                <a16:creationId xmlns:a16="http://schemas.microsoft.com/office/drawing/2014/main" id="{4E81C125-6D53-0485-FC3F-90A461AAEC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7209" y="3263041"/>
            <a:ext cx="2145929" cy="24397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err="1"/>
              <a:t>info@talosproject.eu</a:t>
            </a:r>
            <a:endParaRPr lang="it-IT"/>
          </a:p>
        </p:txBody>
      </p:sp>
      <p:sp>
        <p:nvSpPr>
          <p:cNvPr id="37" name="Segnaposto testo 23">
            <a:extLst>
              <a:ext uri="{FF2B5EF4-FFF2-40B4-BE49-F238E27FC236}">
                <a16:creationId xmlns:a16="http://schemas.microsoft.com/office/drawing/2014/main" id="{F46169C6-C2F0-4BDA-C6FF-28D6E4806C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8305" y="3241573"/>
            <a:ext cx="1830787" cy="28691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@</a:t>
            </a:r>
            <a:r>
              <a:rPr lang="it-IT" err="1"/>
              <a:t>Talos_EUproject</a:t>
            </a:r>
            <a:endParaRPr lang="it-IT"/>
          </a:p>
        </p:txBody>
      </p:sp>
      <p:sp>
        <p:nvSpPr>
          <p:cNvPr id="38" name="Segnaposto testo 23">
            <a:extLst>
              <a:ext uri="{FF2B5EF4-FFF2-40B4-BE49-F238E27FC236}">
                <a16:creationId xmlns:a16="http://schemas.microsoft.com/office/drawing/2014/main" id="{79BA2089-1F5D-B8D5-1125-F1FEB9660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07728" y="3265747"/>
            <a:ext cx="2120003" cy="23856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TALOS EU PROJECT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61128CE-9A01-A8D4-B636-851ED019B24C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/>
        </p:blipFill>
        <p:spPr>
          <a:xfrm>
            <a:off x="6880868" y="4122505"/>
            <a:ext cx="1364871" cy="7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16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 userDrawn="1">
  <p:cSld name="Quote">
    <p:bg>
      <p:bgPr>
        <a:gradFill>
          <a:gsLst>
            <a:gs pos="0">
              <a:schemeClr val="accent1">
                <a:lumMod val="75000"/>
              </a:schemeClr>
            </a:gs>
            <a:gs pos="100000">
              <a:srgbClr val="2953F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/>
        </p:nvSpPr>
        <p:spPr>
          <a:xfrm>
            <a:off x="1080600" y="893692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 b="1">
                <a:solidFill>
                  <a:schemeClr val="lt1"/>
                </a:solidFill>
                <a:latin typeface="Montserrat"/>
                <a:ea typeface="Montserrat"/>
                <a:cs typeface="FUTURA MEDIUM" panose="020B0602020204020303" pitchFamily="34" charset="-79"/>
                <a:sym typeface="Montserrat"/>
              </a:rPr>
              <a:t>“</a:t>
            </a:r>
            <a:endParaRPr sz="12800" b="1">
              <a:solidFill>
                <a:schemeClr val="lt1"/>
              </a:solidFill>
              <a:latin typeface="Montserrat"/>
              <a:ea typeface="Montserrat"/>
              <a:cs typeface="FUTURA MEDIUM" panose="020B0602020204020303" pitchFamily="34" charset="-79"/>
              <a:sym typeface="Montserrat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962C32-5452-C247-4985-56F1B288F9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612" y="2135831"/>
            <a:ext cx="9139238" cy="3548062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2" name="Immagine 1" descr="Immagine che contiene Carattere, logo, Elementi grafici, simbolo&#10;&#10;Descrizione generata automaticamente">
            <a:extLst>
              <a:ext uri="{FF2B5EF4-FFF2-40B4-BE49-F238E27FC236}">
                <a16:creationId xmlns:a16="http://schemas.microsoft.com/office/drawing/2014/main" id="{DC67682E-0949-3BEB-40E0-D90E6A718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26" y="5895018"/>
            <a:ext cx="1804126" cy="70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4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 userDrawn="1">
  <p:cSld name="1_Quote">
    <p:bg>
      <p:bgPr>
        <a:gradFill>
          <a:gsLst>
            <a:gs pos="0">
              <a:schemeClr val="accent1">
                <a:lumMod val="75000"/>
              </a:schemeClr>
            </a:gs>
            <a:gs pos="100000">
              <a:srgbClr val="2953F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671E514-6912-2D1A-898E-0CA1C710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5362"/>
            <a:ext cx="10515600" cy="3846435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4" name="Immagine 3" descr="Immagine che contiene Carattere, logo, Elementi grafici, simbolo&#10;&#10;Descrizione generata automaticamente">
            <a:extLst>
              <a:ext uri="{FF2B5EF4-FFF2-40B4-BE49-F238E27FC236}">
                <a16:creationId xmlns:a16="http://schemas.microsoft.com/office/drawing/2014/main" id="{767DC8F3-2B11-2E0D-DAE8-7B42C22108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26" y="5895018"/>
            <a:ext cx="1804126" cy="70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88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Title + 1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639F82-6B34-F239-6E04-63384679C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00" y="541204"/>
            <a:ext cx="10515600" cy="5232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89B691E-8141-A48B-0AF4-CED6628F26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019" y="1337019"/>
            <a:ext cx="10515600" cy="31946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1128DA9-B2EC-8B83-0F19-2E245FD6CB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26" y="5895018"/>
            <a:ext cx="1804126" cy="70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48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preserve="1" userDrawn="1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214BABF-C8DC-0C2B-FE97-C8638F7F4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00" y="544117"/>
            <a:ext cx="10515600" cy="52480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F5C5EB6-123F-C0FC-FD55-EF2BAA11A5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644" y="1455855"/>
            <a:ext cx="5199062" cy="31067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38158B29-C40F-DCEE-98B8-6F8FC81257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99556" y="1455855"/>
            <a:ext cx="5199062" cy="31067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D8C4EC3-7552-98CB-3893-5DFF592C2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26" y="5895018"/>
            <a:ext cx="1804126" cy="70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26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preserve="1" userDrawn="1">
  <p:cSld name="1_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89E2C4D5-E0E1-C7EB-02AC-790EA175130C}"/>
              </a:ext>
            </a:extLst>
          </p:cNvPr>
          <p:cNvSpPr/>
          <p:nvPr userDrawn="1"/>
        </p:nvSpPr>
        <p:spPr>
          <a:xfrm>
            <a:off x="595800" y="2078155"/>
            <a:ext cx="5081100" cy="31067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214BABF-C8DC-0C2B-FE97-C8638F7F4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00" y="544117"/>
            <a:ext cx="10515600" cy="52480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F5C5EB6-123F-C0FC-FD55-EF2BAA11A5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125" y="2218765"/>
            <a:ext cx="4691064" cy="277667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D8C4EC3-7552-98CB-3893-5DFF592C2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26" y="5895018"/>
            <a:ext cx="1804126" cy="704973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BA77E9B-51B8-4F17-1785-A615748069D0}"/>
              </a:ext>
            </a:extLst>
          </p:cNvPr>
          <p:cNvSpPr/>
          <p:nvPr userDrawn="1"/>
        </p:nvSpPr>
        <p:spPr>
          <a:xfrm>
            <a:off x="595800" y="1574800"/>
            <a:ext cx="5081100" cy="393700"/>
          </a:xfrm>
          <a:prstGeom prst="rect">
            <a:avLst/>
          </a:prstGeom>
          <a:solidFill>
            <a:srgbClr val="2953F3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440482B-9660-2A48-3E5A-027D14F10A3C}"/>
              </a:ext>
            </a:extLst>
          </p:cNvPr>
          <p:cNvSpPr/>
          <p:nvPr userDrawn="1"/>
        </p:nvSpPr>
        <p:spPr>
          <a:xfrm>
            <a:off x="6001517" y="2091602"/>
            <a:ext cx="5081100" cy="31067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C5C242A8-BD0A-B28A-5743-86C185E904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51842" y="2232212"/>
            <a:ext cx="4691064" cy="277667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F11B1FAE-4B79-878E-74C6-0B4F63EF645E}"/>
              </a:ext>
            </a:extLst>
          </p:cNvPr>
          <p:cNvSpPr/>
          <p:nvPr userDrawn="1"/>
        </p:nvSpPr>
        <p:spPr>
          <a:xfrm>
            <a:off x="6001517" y="1588247"/>
            <a:ext cx="5081100" cy="393700"/>
          </a:xfrm>
          <a:prstGeom prst="rect">
            <a:avLst/>
          </a:prstGeom>
          <a:solidFill>
            <a:srgbClr val="2953F3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egnaposto testo 10">
            <a:extLst>
              <a:ext uri="{FF2B5EF4-FFF2-40B4-BE49-F238E27FC236}">
                <a16:creationId xmlns:a16="http://schemas.microsoft.com/office/drawing/2014/main" id="{1C3E815D-EFF7-5186-D90F-C373D9EA2F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51842" y="1673972"/>
            <a:ext cx="4691063" cy="238125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it-IT"/>
              <a:t>Title </a:t>
            </a:r>
            <a:r>
              <a:rPr lang="it-IT" err="1"/>
              <a:t>goes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  <p:sp>
        <p:nvSpPr>
          <p:cNvPr id="5" name="Segnaposto testo 10">
            <a:extLst>
              <a:ext uri="{FF2B5EF4-FFF2-40B4-BE49-F238E27FC236}">
                <a16:creationId xmlns:a16="http://schemas.microsoft.com/office/drawing/2014/main" id="{E764BECF-C3AE-B811-6F95-A4719E7C6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6465" y="1662398"/>
            <a:ext cx="4691063" cy="238125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it-IT"/>
              <a:t>Title </a:t>
            </a:r>
            <a:r>
              <a:rPr lang="it-IT" err="1"/>
              <a:t>goes</a:t>
            </a:r>
            <a:r>
              <a:rPr lang="it-IT"/>
              <a:t> </a:t>
            </a:r>
            <a:r>
              <a:rPr lang="it-IT" err="1"/>
              <a:t>here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33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preserve="1" userDrawn="1">
  <p:cSld name="1_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201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Title + 3 column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609934" y="1162327"/>
            <a:ext cx="3428269" cy="424214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 b="0" i="0">
                <a:latin typeface="Avenir Next LT Pro Light" panose="020B0304020202020204" pitchFamily="34" charset="77"/>
                <a:cs typeface="Futura Medium" panose="020B0602020204020303" pitchFamily="34" charset="-79"/>
              </a:defRPr>
            </a:lvl1pPr>
            <a:lvl2pPr marL="1219170" lvl="1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2"/>
          </p:nvPr>
        </p:nvSpPr>
        <p:spPr>
          <a:xfrm>
            <a:off x="4381947" y="1162327"/>
            <a:ext cx="3428269" cy="424214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 b="0" i="0">
                <a:latin typeface="Avenir Next LT Pro Light" panose="020B0304020202020204" pitchFamily="34" charset="77"/>
                <a:cs typeface="Futura Medium" panose="020B0602020204020303" pitchFamily="34" charset="-79"/>
              </a:defRPr>
            </a:lvl1pPr>
            <a:lvl2pPr marL="1219170" lvl="1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3"/>
          </p:nvPr>
        </p:nvSpPr>
        <p:spPr>
          <a:xfrm>
            <a:off x="8153797" y="1162327"/>
            <a:ext cx="3428269" cy="424214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 b="0" i="0">
                <a:latin typeface="Avenir Next LT Pro Light" panose="020B0304020202020204" pitchFamily="34" charset="77"/>
                <a:cs typeface="Futura Medium" panose="020B0602020204020303" pitchFamily="34" charset="-79"/>
              </a:defRPr>
            </a:lvl1pPr>
            <a:lvl2pPr marL="1219170" lvl="1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2" name="Google Shape;43;p6">
            <a:extLst>
              <a:ext uri="{FF2B5EF4-FFF2-40B4-BE49-F238E27FC236}">
                <a16:creationId xmlns:a16="http://schemas.microsoft.com/office/drawing/2014/main" id="{1DC47302-EBDA-960F-C1D6-B969AC577C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934" y="541204"/>
            <a:ext cx="10972132" cy="43633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i="0">
                <a:latin typeface="Avenir Next LT Pro Demi" panose="020B0504020202020204" pitchFamily="34" charset="77"/>
                <a:cs typeface="Futura Medium" panose="020B0602020204020303" pitchFamily="34" charset="-79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7298094-CE6E-9019-E6DD-9038F9953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26" y="5895018"/>
            <a:ext cx="1804126" cy="70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83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FC117EF-B0AF-4F02-18E2-AB6B597D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8553"/>
            <a:ext cx="10515600" cy="523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6DD9838-0D1D-D74A-54AF-8A5BE3D2B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91754"/>
            <a:ext cx="10515600" cy="3483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C61E15-C4B6-7CC6-7876-BA2F49E2B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/>
                </a:solidFill>
                <a:latin typeface="Avenir Next LT Pro Demi" panose="020B0504020202020204" pitchFamily="34" charset="77"/>
                <a:cs typeface="FUTURA MEDIUM" panose="020B0602020204020303" pitchFamily="34" charset="-79"/>
              </a:defRPr>
            </a:lvl1pPr>
          </a:lstStyle>
          <a:p>
            <a:fld id="{1FFA4B92-604C-DF4A-82F5-53F7CAD896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80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65" r:id="rId7"/>
    <p:sldLayoutId id="2147483666" r:id="rId8"/>
    <p:sldLayoutId id="2147483654" r:id="rId9"/>
    <p:sldLayoutId id="2147483663" r:id="rId10"/>
    <p:sldLayoutId id="2147483655" r:id="rId11"/>
    <p:sldLayoutId id="2147483664" r:id="rId12"/>
    <p:sldLayoutId id="2147483668" r:id="rId13"/>
    <p:sldLayoutId id="2147483667" r:id="rId14"/>
    <p:sldLayoutId id="2147483656" r:id="rId15"/>
    <p:sldLayoutId id="2147483659" r:id="rId16"/>
    <p:sldLayoutId id="2147483660" r:id="rId17"/>
    <p:sldLayoutId id="2147483662" r:id="rId18"/>
    <p:sldLayoutId id="2147483657" r:id="rId19"/>
    <p:sldLayoutId id="2147483658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2953F3"/>
          </a:solidFill>
          <a:latin typeface="Avenir Next LT Pro Demi" panose="020B0504020202020204" pitchFamily="34" charset="77"/>
          <a:ea typeface="+mj-ea"/>
          <a:cs typeface="Futura Medium" panose="020B06020202040203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venir Next LT Pro Light" panose="020B0304020202020204" pitchFamily="34" charset="77"/>
          <a:ea typeface="+mn-ea"/>
          <a:cs typeface="Futura Medium" panose="020B06020202040203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venir Next LT Pro Light" panose="020B0304020202020204" pitchFamily="34" charset="77"/>
          <a:ea typeface="+mn-ea"/>
          <a:cs typeface="Futura Medium" panose="020B06020202040203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venir Next LT Pro Light" panose="020B0304020202020204" pitchFamily="34" charset="77"/>
          <a:ea typeface="+mn-ea"/>
          <a:cs typeface="Futura Medium" panose="020B06020202040203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venir Next LT Pro Light" panose="020B0304020202020204" pitchFamily="34" charset="77"/>
          <a:ea typeface="+mn-ea"/>
          <a:cs typeface="Futura Medium" panose="020B06020202040203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venir Next LT Pro Light" panose="020B0304020202020204" pitchFamily="34" charset="77"/>
          <a:ea typeface="+mn-ea"/>
          <a:cs typeface="Futura Medium" panose="020B06020202040203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7.jpeg"/><Relationship Id="rId21" Type="http://schemas.openxmlformats.org/officeDocument/2006/relationships/image" Target="../media/image47.gif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png"/><Relationship Id="rId20" Type="http://schemas.openxmlformats.org/officeDocument/2006/relationships/image" Target="../media/image46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37.gif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jpeg"/><Relationship Id="rId19" Type="http://schemas.openxmlformats.org/officeDocument/2006/relationships/image" Target="../media/image45.gif"/><Relationship Id="rId4" Type="http://schemas.openxmlformats.org/officeDocument/2006/relationships/image" Target="../media/image5.png"/><Relationship Id="rId9" Type="http://schemas.openxmlformats.org/officeDocument/2006/relationships/image" Target="../media/image35.png"/><Relationship Id="rId14" Type="http://schemas.openxmlformats.org/officeDocument/2006/relationships/image" Target="../media/image40.svg"/><Relationship Id="rId22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57.jpg"/><Relationship Id="rId18" Type="http://schemas.openxmlformats.org/officeDocument/2006/relationships/image" Target="../media/image61.svg"/><Relationship Id="rId3" Type="http://schemas.openxmlformats.org/officeDocument/2006/relationships/image" Target="../media/image7.jpeg"/><Relationship Id="rId21" Type="http://schemas.openxmlformats.org/officeDocument/2006/relationships/image" Target="../media/image22.png"/><Relationship Id="rId7" Type="http://schemas.openxmlformats.org/officeDocument/2006/relationships/image" Target="../media/image51.jpg"/><Relationship Id="rId12" Type="http://schemas.openxmlformats.org/officeDocument/2006/relationships/image" Target="../media/image56.jp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6" Type="http://schemas.microsoft.com/office/2007/relationships/hdphoto" Target="../media/hdphoto1.wdp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jp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jpg"/><Relationship Id="rId19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53.jpg"/><Relationship Id="rId14" Type="http://schemas.openxmlformats.org/officeDocument/2006/relationships/image" Target="../media/image5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99705"/>
                <a:lumOff val="295"/>
              </a:schemeClr>
            </a:gs>
            <a:gs pos="100000">
              <a:schemeClr val="accent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5E9818-4679-11C1-AC47-4226112F0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723" y="2604873"/>
            <a:ext cx="11522552" cy="1356760"/>
          </a:xfrm>
        </p:spPr>
        <p:txBody>
          <a:bodyPr>
            <a:noAutofit/>
          </a:bodyPr>
          <a:lstStyle/>
          <a:p>
            <a:pPr algn="ctr"/>
            <a:r>
              <a:rPr lang="en-US" b="0" noProof="0" dirty="0" err="1">
                <a:latin typeface="Avenir Next LT Pro Demi" panose="020B0704020202020204" pitchFamily="34" charset="0"/>
                <a:cs typeface="Futura Medium"/>
              </a:rPr>
              <a:t>robo</a:t>
            </a:r>
            <a:r>
              <a:rPr lang="en-US" b="0" noProof="0" dirty="0" err="1">
                <a:solidFill>
                  <a:schemeClr val="accent2">
                    <a:lumMod val="75000"/>
                  </a:schemeClr>
                </a:solidFill>
                <a:latin typeface="Avenir Next LT Pro Demi" panose="020B0704020202020204" pitchFamily="34" charset="0"/>
                <a:cs typeface="Futura Medium"/>
              </a:rPr>
              <a:t>T</a:t>
            </a:r>
            <a:r>
              <a:rPr lang="en-US" b="0" noProof="0" dirty="0" err="1">
                <a:latin typeface="Avenir Next LT Pro Demi" panose="020B0704020202020204" pitchFamily="34" charset="0"/>
                <a:cs typeface="Futura Medium"/>
              </a:rPr>
              <a:t>ics</a:t>
            </a:r>
            <a:r>
              <a:rPr lang="en-US" b="0" noProof="0" dirty="0">
                <a:latin typeface="Avenir Next LT Pro Demi" panose="020B0704020202020204" pitchFamily="34" charset="0"/>
                <a:cs typeface="Futura Medium"/>
              </a:rPr>
              <a:t> and </a:t>
            </a:r>
            <a:r>
              <a:rPr lang="en-US" b="0" noProof="0" dirty="0">
                <a:solidFill>
                  <a:schemeClr val="accent2">
                    <a:lumMod val="75000"/>
                  </a:schemeClr>
                </a:solidFill>
                <a:latin typeface="Avenir Next LT Pro Demi" panose="020B0704020202020204" pitchFamily="34" charset="0"/>
                <a:cs typeface="Futura Medium"/>
              </a:rPr>
              <a:t>A</a:t>
            </a:r>
            <a:r>
              <a:rPr lang="en-US" b="0" noProof="0" dirty="0">
                <a:latin typeface="Avenir Next LT Pro Demi" panose="020B0704020202020204" pitchFamily="34" charset="0"/>
                <a:cs typeface="Futura Medium"/>
              </a:rPr>
              <a:t>rtificial intelligence </a:t>
            </a:r>
            <a:r>
              <a:rPr lang="en-US" b="0" noProof="0" dirty="0">
                <a:solidFill>
                  <a:schemeClr val="accent2">
                    <a:lumMod val="75000"/>
                  </a:schemeClr>
                </a:solidFill>
                <a:latin typeface="Avenir Next LT Pro Demi" panose="020B0704020202020204" pitchFamily="34" charset="0"/>
                <a:cs typeface="Futura Medium"/>
              </a:rPr>
              <a:t>L</a:t>
            </a:r>
            <a:r>
              <a:rPr lang="en-US" b="0" noProof="0" dirty="0">
                <a:latin typeface="Avenir Next LT Pro Demi" panose="020B0704020202020204" pitchFamily="34" charset="0"/>
                <a:cs typeface="Futura Medium"/>
              </a:rPr>
              <a:t>iving labs improving </a:t>
            </a:r>
            <a:r>
              <a:rPr lang="en-US" b="0" noProof="0" dirty="0">
                <a:solidFill>
                  <a:schemeClr val="accent2">
                    <a:lumMod val="75000"/>
                  </a:schemeClr>
                </a:solidFill>
                <a:latin typeface="Avenir Next LT Pro Demi" panose="020B0704020202020204" pitchFamily="34" charset="0"/>
                <a:cs typeface="Futura Medium"/>
              </a:rPr>
              <a:t>O</a:t>
            </a:r>
            <a:r>
              <a:rPr lang="en-US" b="0" noProof="0" dirty="0">
                <a:latin typeface="Avenir Next LT Pro Demi" panose="020B0704020202020204" pitchFamily="34" charset="0"/>
                <a:cs typeface="Futura Medium"/>
              </a:rPr>
              <a:t>perations in PV </a:t>
            </a:r>
            <a:r>
              <a:rPr lang="en-US" b="0" noProof="0" dirty="0">
                <a:solidFill>
                  <a:schemeClr val="accent2">
                    <a:lumMod val="75000"/>
                  </a:schemeClr>
                </a:solidFill>
                <a:latin typeface="Avenir Next LT Pro Demi" panose="020B0704020202020204" pitchFamily="34" charset="0"/>
                <a:cs typeface="Futura Medium"/>
              </a:rPr>
              <a:t>S</a:t>
            </a:r>
            <a:r>
              <a:rPr lang="en-US" b="0" noProof="0" dirty="0">
                <a:latin typeface="Avenir Next LT Pro Demi" panose="020B0704020202020204" pitchFamily="34" charset="0"/>
                <a:cs typeface="Futura Medium"/>
              </a:rPr>
              <a:t>cenarios</a:t>
            </a:r>
            <a:endParaRPr lang="en-US" noProof="0" dirty="0">
              <a:cs typeface="Futura Medium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C6B1058-EA5C-FDBC-A0CE-F108F6543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364" y="4944595"/>
            <a:ext cx="8265660" cy="962927"/>
          </a:xfrm>
        </p:spPr>
        <p:txBody>
          <a:bodyPr>
            <a:normAutofit/>
          </a:bodyPr>
          <a:lstStyle/>
          <a:p>
            <a:r>
              <a:rPr lang="en-US" noProof="0" dirty="0"/>
              <a:t>Daniel Albuquerque (EDP)</a:t>
            </a:r>
          </a:p>
          <a:p>
            <a:r>
              <a:rPr lang="en-US" noProof="0" dirty="0"/>
              <a:t>Project Coordinator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6107E29-A812-DC8F-796D-C64F1923D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3618" y="6516687"/>
            <a:ext cx="7624763" cy="341313"/>
          </a:xfrm>
        </p:spPr>
        <p:txBody>
          <a:bodyPr/>
          <a:lstStyle/>
          <a:p>
            <a:pPr algn="ctr"/>
            <a:r>
              <a:rPr lang="en-US" b="1" noProof="0" dirty="0"/>
              <a:t>2026-04-16</a:t>
            </a:r>
          </a:p>
        </p:txBody>
      </p:sp>
    </p:spTree>
    <p:extLst>
      <p:ext uri="{BB962C8B-B14F-4D97-AF65-F5344CB8AC3E}">
        <p14:creationId xmlns:p14="http://schemas.microsoft.com/office/powerpoint/2010/main" val="1362454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61481C-7E70-545B-3878-A3B6FE0D33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noProof="0" dirty="0"/>
              <a:t>talosproject.eu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24A4EF1-0163-A901-1C44-8B6B8B34A2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500" noProof="0" dirty="0"/>
              <a:t>info@talosproject.eu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3D16463-2738-3595-2533-CCE4650D71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noProof="0" dirty="0"/>
              <a:t>@Talos_EUproject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1406FAE9-C015-6E9B-EEEA-D7A4F71359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1500" noProof="0" dirty="0"/>
              <a:t>TALOS EU PROJECT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D9944D4C-5E95-FA75-AAF3-F94BF8C5094C}"/>
              </a:ext>
            </a:extLst>
          </p:cNvPr>
          <p:cNvSpPr txBox="1">
            <a:spLocks/>
          </p:cNvSpPr>
          <p:nvPr/>
        </p:nvSpPr>
        <p:spPr>
          <a:xfrm>
            <a:off x="466761" y="2258174"/>
            <a:ext cx="10972132" cy="809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Avenir Next LT Pro Demi" panose="020B0504020202020204" pitchFamily="34" charset="77"/>
                <a:ea typeface="+mj-ea"/>
                <a:cs typeface="Futura Medium" panose="020B0602020204020303" pitchFamily="34" charset="-79"/>
              </a:defRPr>
            </a:lvl1pPr>
          </a:lstStyle>
          <a:p>
            <a:r>
              <a:rPr lang="en-US" noProof="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749640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7684E4-4387-0B1A-5AE6-6C22B4A75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28" y="1627464"/>
            <a:ext cx="8537771" cy="2960132"/>
          </a:xfrm>
        </p:spPr>
        <p:txBody>
          <a:bodyPr>
            <a:normAutofit/>
          </a:bodyPr>
          <a:lstStyle/>
          <a:p>
            <a:r>
              <a:rPr lang="en-US" sz="8000" noProof="0" dirty="0">
                <a:solidFill>
                  <a:schemeClr val="bg1"/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892190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35E4A5A-4947-3AD5-4969-842FD258FFCF}"/>
              </a:ext>
            </a:extLst>
          </p:cNvPr>
          <p:cNvSpPr/>
          <p:nvPr/>
        </p:nvSpPr>
        <p:spPr>
          <a:xfrm>
            <a:off x="0" y="10633"/>
            <a:ext cx="12192000" cy="6858000"/>
          </a:xfrm>
          <a:prstGeom prst="rect">
            <a:avLst/>
          </a:prstGeom>
          <a:solidFill>
            <a:schemeClr val="accent3">
              <a:lumMod val="50000"/>
              <a:alpha val="62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endParaRPr lang="en-US" noProof="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D9A086B-4767-D952-BF50-31B4741752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noProof="0" smtClean="0">
                <a:solidFill>
                  <a:schemeClr val="bg1"/>
                </a:solidFill>
              </a:rPr>
              <a:pPr/>
              <a:t>3</a:t>
            </a:fld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17" name="Immagine 6" descr="Immagine che contiene Carattere, logo, Elementi grafici, simbolo&#10;&#10;Descrizione generata automaticamente">
            <a:extLst>
              <a:ext uri="{FF2B5EF4-FFF2-40B4-BE49-F238E27FC236}">
                <a16:creationId xmlns:a16="http://schemas.microsoft.com/office/drawing/2014/main" id="{4EC75787-69F1-2EA3-04D9-C45390861C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26" y="5890561"/>
            <a:ext cx="1804126" cy="704974"/>
          </a:xfrm>
          <a:prstGeom prst="rect">
            <a:avLst/>
          </a:prstGeom>
        </p:spPr>
      </p:pic>
      <p:sp>
        <p:nvSpPr>
          <p:cNvPr id="7" name="Titolo 3">
            <a:extLst>
              <a:ext uri="{FF2B5EF4-FFF2-40B4-BE49-F238E27FC236}">
                <a16:creationId xmlns:a16="http://schemas.microsoft.com/office/drawing/2014/main" id="{994F96CF-66DD-5423-48E2-17091E591F24}"/>
              </a:ext>
            </a:extLst>
          </p:cNvPr>
          <p:cNvSpPr txBox="1">
            <a:spLocks/>
          </p:cNvSpPr>
          <p:nvPr/>
        </p:nvSpPr>
        <p:spPr>
          <a:xfrm>
            <a:off x="425302" y="615632"/>
            <a:ext cx="6166884" cy="352487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 b="1" i="0" kern="1200">
                <a:solidFill>
                  <a:schemeClr val="bg1"/>
                </a:solidFill>
                <a:latin typeface="Avenir Next LT Pro Demi" panose="020B0504020202020204" pitchFamily="34" charset="77"/>
                <a:ea typeface="+mj-ea"/>
                <a:cs typeface="Futura Medium" panose="020B0602020204020303" pitchFamily="34" charset="-79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 sz="3600" noProof="0" dirty="0">
                <a:solidFill>
                  <a:schemeClr val="accent1"/>
                </a:solidFill>
              </a:rPr>
              <a:t>Scope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E35C6-FB6F-EA0F-ACB7-85B49005F7E4}"/>
              </a:ext>
            </a:extLst>
          </p:cNvPr>
          <p:cNvSpPr txBox="1"/>
          <p:nvPr/>
        </p:nvSpPr>
        <p:spPr>
          <a:xfrm>
            <a:off x="351012" y="1198025"/>
            <a:ext cx="5249688" cy="4390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What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is TALOS?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Develop autonomous robotic and digital solutions to perform O&amp;M tasks in PV plants.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Where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will it be demonstrated?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Land-based PV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Floating PV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AgriPV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Which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O&amp;M tasks will be automated?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Monitoring</a:t>
            </a:r>
            <a:endParaRPr lang="en-US" sz="1600" noProof="0" dirty="0">
              <a:solidFill>
                <a:srgbClr val="FFFFFF"/>
              </a:solidFill>
              <a:latin typeface="Avenir Next LT Pro" panose="020B0504020202020204" pitchFamily="34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Inspection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noProof="0" dirty="0">
                <a:solidFill>
                  <a:srgbClr val="FFFFFF"/>
                </a:solidFill>
                <a:latin typeface="Avenir Next LT Pro" panose="020B0504020202020204" pitchFamily="34" charset="0"/>
              </a:rPr>
              <a:t>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leaning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noProof="0" dirty="0">
                <a:solidFill>
                  <a:srgbClr val="FFFFFF"/>
                </a:solidFill>
                <a:latin typeface="Avenir Next LT Pro" panose="020B0504020202020204" pitchFamily="34" charset="0"/>
              </a:rPr>
              <a:t>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egetation </a:t>
            </a:r>
            <a:r>
              <a:rPr lang="en-US" sz="1600" noProof="0" dirty="0">
                <a:solidFill>
                  <a:srgbClr val="FFFFFF"/>
                </a:solidFill>
                <a:latin typeface="Avenir Next LT Pro" panose="020B0504020202020204" pitchFamily="34" charset="0"/>
              </a:rPr>
              <a:t>management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noProof="0" dirty="0">
                <a:solidFill>
                  <a:srgbClr val="FFFFFF"/>
                </a:solidFill>
                <a:latin typeface="Avenir Next LT Pro" panose="020B0504020202020204" pitchFamily="34" charset="0"/>
              </a:rPr>
              <a:t>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rop management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FE45FF4-0C4E-2E70-AF1C-748C172FC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786" y="3483329"/>
            <a:ext cx="5066322" cy="2849806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6BA1CE7-2637-F211-61AD-BC74A92163FD}"/>
              </a:ext>
            </a:extLst>
          </p:cNvPr>
          <p:cNvSpPr txBox="1"/>
          <p:nvPr/>
        </p:nvSpPr>
        <p:spPr>
          <a:xfrm>
            <a:off x="7354335" y="968119"/>
            <a:ext cx="3697224" cy="2266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noProof="0" dirty="0">
                <a:solidFill>
                  <a:schemeClr val="bg1"/>
                </a:solidFill>
                <a:latin typeface="Avenir Next LT Pro" panose="020B0504020202020204" pitchFamily="34" charset="0"/>
                <a:cs typeface="Futura Medium"/>
              </a:rPr>
              <a:t>Start Date</a:t>
            </a:r>
            <a:r>
              <a:rPr lang="en-US" sz="1600" noProof="0" dirty="0">
                <a:solidFill>
                  <a:schemeClr val="bg1"/>
                </a:solidFill>
                <a:latin typeface="Avenir Next LT Pro" panose="020B0504020202020204" pitchFamily="34" charset="0"/>
                <a:cs typeface="Futura Medium"/>
              </a:rPr>
              <a:t>: October 2023</a:t>
            </a:r>
          </a:p>
          <a:p>
            <a:pPr>
              <a:lnSpc>
                <a:spcPct val="150000"/>
              </a:lnSpc>
            </a:pPr>
            <a:r>
              <a:rPr lang="en-US" sz="1600" b="1" noProof="0" dirty="0">
                <a:solidFill>
                  <a:schemeClr val="bg1"/>
                </a:solidFill>
                <a:latin typeface="Avenir Next LT Pro" panose="020B0504020202020204" pitchFamily="34" charset="0"/>
                <a:cs typeface="Futura Medium"/>
              </a:rPr>
              <a:t>End Date: </a:t>
            </a:r>
            <a:r>
              <a:rPr lang="en-US" sz="1600" noProof="0" dirty="0">
                <a:solidFill>
                  <a:schemeClr val="bg1"/>
                </a:solidFill>
                <a:latin typeface="Avenir Next LT Pro" panose="020B0504020202020204" pitchFamily="34" charset="0"/>
                <a:cs typeface="Futura Medium"/>
              </a:rPr>
              <a:t>September 2026</a:t>
            </a:r>
          </a:p>
          <a:p>
            <a:pPr>
              <a:lnSpc>
                <a:spcPct val="150000"/>
              </a:lnSpc>
            </a:pPr>
            <a:r>
              <a:rPr lang="en-US" sz="1600" b="1" noProof="0" dirty="0">
                <a:solidFill>
                  <a:schemeClr val="bg1"/>
                </a:solidFill>
                <a:latin typeface="Avenir Next LT Pro" panose="020B0504020202020204" pitchFamily="34" charset="0"/>
              </a:rPr>
              <a:t>Duration</a:t>
            </a:r>
            <a:r>
              <a:rPr lang="en-US" sz="1600" noProof="0" dirty="0">
                <a:solidFill>
                  <a:schemeClr val="bg1"/>
                </a:solidFill>
                <a:latin typeface="Avenir Next LT Pro" panose="020B0504020202020204" pitchFamily="34" charset="0"/>
              </a:rPr>
              <a:t>: 36 months</a:t>
            </a:r>
          </a:p>
          <a:p>
            <a:pPr>
              <a:lnSpc>
                <a:spcPct val="150000"/>
              </a:lnSpc>
            </a:pPr>
            <a:r>
              <a:rPr lang="en-US" sz="1600" b="1" noProof="0" dirty="0">
                <a:solidFill>
                  <a:schemeClr val="bg1"/>
                </a:solidFill>
                <a:latin typeface="Avenir Next LT Pro" panose="020B0504020202020204" pitchFamily="34" charset="0"/>
                <a:cs typeface="Futura Medium"/>
              </a:rPr>
              <a:t>Budget: </a:t>
            </a:r>
            <a:r>
              <a:rPr lang="en-US" sz="1600" noProof="0" dirty="0">
                <a:solidFill>
                  <a:schemeClr val="bg1"/>
                </a:solidFill>
                <a:latin typeface="Avenir Next LT Pro" panose="020B0504020202020204" pitchFamily="34" charset="0"/>
                <a:cs typeface="Futura Medium"/>
              </a:rPr>
              <a:t>10.5M€</a:t>
            </a:r>
          </a:p>
          <a:p>
            <a:pPr>
              <a:lnSpc>
                <a:spcPct val="150000"/>
              </a:lnSpc>
            </a:pPr>
            <a:r>
              <a:rPr lang="en-US" sz="1600" b="1" noProof="0" dirty="0">
                <a:solidFill>
                  <a:schemeClr val="bg1"/>
                </a:solidFill>
                <a:latin typeface="Avenir Next LT Pro" panose="020B0504020202020204" pitchFamily="34" charset="0"/>
                <a:cs typeface="Futura Medium"/>
              </a:rPr>
              <a:t>Open Call: </a:t>
            </a:r>
            <a:r>
              <a:rPr lang="en-US" sz="1600" noProof="0" dirty="0">
                <a:solidFill>
                  <a:schemeClr val="bg1"/>
                </a:solidFill>
                <a:latin typeface="Avenir Next LT Pro" panose="020B0504020202020204" pitchFamily="34" charset="0"/>
                <a:cs typeface="Futura Medium"/>
              </a:rPr>
              <a:t>1.8M€</a:t>
            </a:r>
          </a:p>
          <a:p>
            <a:pPr>
              <a:lnSpc>
                <a:spcPct val="150000"/>
              </a:lnSpc>
            </a:pPr>
            <a:r>
              <a:rPr lang="en-US" sz="1600" b="1" noProof="0" dirty="0">
                <a:solidFill>
                  <a:schemeClr val="bg1"/>
                </a:solidFill>
                <a:latin typeface="Avenir Next LT Pro" panose="020B0504020202020204" pitchFamily="34" charset="0"/>
                <a:cs typeface="Futura Medium"/>
              </a:rPr>
              <a:t>TRL: </a:t>
            </a:r>
            <a:r>
              <a:rPr lang="en-US" sz="1600" noProof="0" dirty="0">
                <a:solidFill>
                  <a:schemeClr val="bg1"/>
                </a:solidFill>
                <a:latin typeface="Avenir Next LT Pro" panose="020B0504020202020204" pitchFamily="34" charset="0"/>
                <a:cs typeface="Futura Medium"/>
              </a:rPr>
              <a:t>6-7 (by the end of the project)</a:t>
            </a:r>
          </a:p>
        </p:txBody>
      </p:sp>
    </p:spTree>
    <p:extLst>
      <p:ext uri="{BB962C8B-B14F-4D97-AF65-F5344CB8AC3E}">
        <p14:creationId xmlns:p14="http://schemas.microsoft.com/office/powerpoint/2010/main" val="2765127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D9CB0-2308-6E76-29D7-80D4E6EB4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4F06C8-54D1-BA4B-715B-76F93CB0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28" y="1627464"/>
            <a:ext cx="8537771" cy="2960132"/>
          </a:xfrm>
        </p:spPr>
        <p:txBody>
          <a:bodyPr>
            <a:normAutofit/>
          </a:bodyPr>
          <a:lstStyle/>
          <a:p>
            <a:r>
              <a:rPr lang="en-US" sz="8000" noProof="0" dirty="0">
                <a:solidFill>
                  <a:schemeClr val="bg1"/>
                </a:solidFill>
              </a:rPr>
              <a:t>Success stories</a:t>
            </a:r>
          </a:p>
        </p:txBody>
      </p:sp>
    </p:spTree>
    <p:extLst>
      <p:ext uri="{BB962C8B-B14F-4D97-AF65-F5344CB8AC3E}">
        <p14:creationId xmlns:p14="http://schemas.microsoft.com/office/powerpoint/2010/main" val="2979647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3D745F-25F0-6B8C-685E-7379F4E73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A4565EC-4E29-EBEE-4F91-E1A7498938E9}"/>
              </a:ext>
            </a:extLst>
          </p:cNvPr>
          <p:cNvSpPr/>
          <p:nvPr/>
        </p:nvSpPr>
        <p:spPr>
          <a:xfrm>
            <a:off x="0" y="10633"/>
            <a:ext cx="12192000" cy="6858000"/>
          </a:xfrm>
          <a:prstGeom prst="rect">
            <a:avLst/>
          </a:prstGeom>
          <a:solidFill>
            <a:schemeClr val="accent3">
              <a:lumMod val="50000"/>
              <a:alpha val="62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endParaRPr lang="en-US" noProof="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6D0C827-7CAC-324F-7CE0-D8120A19B6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noProof="0" smtClean="0">
                <a:solidFill>
                  <a:schemeClr val="bg1"/>
                </a:solidFill>
              </a:rPr>
              <a:pPr/>
              <a:t>5</a:t>
            </a:fld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17" name="Immagine 6" descr="Immagine che contiene Carattere, logo, Elementi grafici, simbolo&#10;&#10;Descrizione generata automaticamente">
            <a:extLst>
              <a:ext uri="{FF2B5EF4-FFF2-40B4-BE49-F238E27FC236}">
                <a16:creationId xmlns:a16="http://schemas.microsoft.com/office/drawing/2014/main" id="{772779D6-D25B-DED0-20A3-BB39B6A98B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26" y="5890561"/>
            <a:ext cx="1804126" cy="704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411A8C-DD9B-B3B6-76D6-8833A01A27A2}"/>
              </a:ext>
            </a:extLst>
          </p:cNvPr>
          <p:cNvSpPr txBox="1"/>
          <p:nvPr/>
        </p:nvSpPr>
        <p:spPr>
          <a:xfrm>
            <a:off x="425302" y="1118039"/>
            <a:ext cx="9165738" cy="2780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noProof="0" dirty="0">
                <a:solidFill>
                  <a:schemeClr val="bg1"/>
                </a:solidFill>
                <a:latin typeface="Avenir Next LT Pro" panose="020B0504020202020204" pitchFamily="34" charset="0"/>
              </a:rPr>
              <a:t>Open Call ideation process started in an early stage of the project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Energy &amp; Agri-food sectors jointly addressed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End user driven challenge definition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Strong coordination between </a:t>
            </a:r>
            <a:r>
              <a:rPr lang="en-US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FundingBox</a:t>
            </a: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, ICONS, and EDP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Clear path from prototype to real pilots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FA750F-B878-A360-D97C-BE1439EEFC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3" t="33318" r="668" b="1369"/>
          <a:stretch/>
        </p:blipFill>
        <p:spPr>
          <a:xfrm>
            <a:off x="2844165" y="4219806"/>
            <a:ext cx="6300470" cy="1634093"/>
          </a:xfrm>
          <a:prstGeom prst="rect">
            <a:avLst/>
          </a:prstGeom>
        </p:spPr>
      </p:pic>
      <p:sp>
        <p:nvSpPr>
          <p:cNvPr id="5" name="Titolo 3">
            <a:extLst>
              <a:ext uri="{FF2B5EF4-FFF2-40B4-BE49-F238E27FC236}">
                <a16:creationId xmlns:a16="http://schemas.microsoft.com/office/drawing/2014/main" id="{6CFD12B9-A09D-298E-1F6C-1BF90DEDAB0E}"/>
              </a:ext>
            </a:extLst>
          </p:cNvPr>
          <p:cNvSpPr txBox="1">
            <a:spLocks/>
          </p:cNvSpPr>
          <p:nvPr/>
        </p:nvSpPr>
        <p:spPr>
          <a:xfrm>
            <a:off x="425302" y="615632"/>
            <a:ext cx="9368938" cy="352487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 b="1" i="0" kern="1200">
                <a:solidFill>
                  <a:schemeClr val="bg1"/>
                </a:solidFill>
                <a:latin typeface="Avenir Next LT Pro Demi" panose="020B0504020202020204" pitchFamily="34" charset="77"/>
                <a:ea typeface="+mj-ea"/>
                <a:cs typeface="Futura Medium" panose="020B0602020204020303" pitchFamily="34" charset="-79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 sz="3600" noProof="0" dirty="0">
                <a:solidFill>
                  <a:schemeClr val="accent1"/>
                </a:solidFill>
              </a:rPr>
              <a:t>Success story #1 – Open Call    </a:t>
            </a:r>
            <a:r>
              <a:rPr lang="en-US" noProof="0" dirty="0">
                <a:solidFill>
                  <a:schemeClr val="accent1"/>
                </a:solidFill>
              </a:rPr>
              <a:t>(1/2)</a:t>
            </a:r>
            <a:endParaRPr lang="en-US" sz="3600" noProof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50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E47C5C-A832-1024-C794-11764DB2D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C6301B2-834D-7DBB-DC33-3017E499EE1F}"/>
              </a:ext>
            </a:extLst>
          </p:cNvPr>
          <p:cNvSpPr/>
          <p:nvPr/>
        </p:nvSpPr>
        <p:spPr>
          <a:xfrm>
            <a:off x="0" y="10633"/>
            <a:ext cx="12192000" cy="6858000"/>
          </a:xfrm>
          <a:prstGeom prst="rect">
            <a:avLst/>
          </a:prstGeom>
          <a:solidFill>
            <a:schemeClr val="accent3">
              <a:lumMod val="50000"/>
              <a:alpha val="62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endParaRPr lang="en-US" noProof="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9121C04-25BD-6DDC-A8AE-EEF25200A6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noProof="0" smtClean="0">
                <a:solidFill>
                  <a:schemeClr val="bg1"/>
                </a:solidFill>
              </a:rPr>
              <a:pPr/>
              <a:t>6</a:t>
            </a:fld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17" name="Immagine 6" descr="Immagine che contiene Carattere, logo, Elementi grafici, simbolo&#10;&#10;Descrizione generata automaticamente">
            <a:extLst>
              <a:ext uri="{FF2B5EF4-FFF2-40B4-BE49-F238E27FC236}">
                <a16:creationId xmlns:a16="http://schemas.microsoft.com/office/drawing/2014/main" id="{9800F13A-5873-DC1C-AD18-76C6F5D95F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26" y="5890561"/>
            <a:ext cx="1804126" cy="704974"/>
          </a:xfrm>
          <a:prstGeom prst="rect">
            <a:avLst/>
          </a:prstGeom>
        </p:spPr>
      </p:pic>
      <p:sp>
        <p:nvSpPr>
          <p:cNvPr id="7" name="Titolo 3">
            <a:extLst>
              <a:ext uri="{FF2B5EF4-FFF2-40B4-BE49-F238E27FC236}">
                <a16:creationId xmlns:a16="http://schemas.microsoft.com/office/drawing/2014/main" id="{3C4D4C9B-2895-B805-0F31-682726813842}"/>
              </a:ext>
            </a:extLst>
          </p:cNvPr>
          <p:cNvSpPr txBox="1">
            <a:spLocks/>
          </p:cNvSpPr>
          <p:nvPr/>
        </p:nvSpPr>
        <p:spPr>
          <a:xfrm>
            <a:off x="425302" y="615632"/>
            <a:ext cx="9368938" cy="352487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 b="1" i="0" kern="1200">
                <a:solidFill>
                  <a:schemeClr val="bg1"/>
                </a:solidFill>
                <a:latin typeface="Avenir Next LT Pro Demi" panose="020B0504020202020204" pitchFamily="34" charset="77"/>
                <a:ea typeface="+mj-ea"/>
                <a:cs typeface="Futura Medium" panose="020B0602020204020303" pitchFamily="34" charset="-79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 sz="3600" noProof="0" dirty="0">
                <a:solidFill>
                  <a:schemeClr val="accent1"/>
                </a:solidFill>
              </a:rPr>
              <a:t>Success story #1 – Open Call    </a:t>
            </a:r>
            <a:r>
              <a:rPr lang="en-US" noProof="0" dirty="0">
                <a:solidFill>
                  <a:schemeClr val="accent1"/>
                </a:solidFill>
              </a:rPr>
              <a:t>(2/2)</a:t>
            </a:r>
            <a:endParaRPr lang="en-US" sz="3600" noProof="0" dirty="0">
              <a:solidFill>
                <a:schemeClr val="accent1"/>
              </a:solidFill>
            </a:endParaRPr>
          </a:p>
        </p:txBody>
      </p: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AC6CAA4A-9C41-97EF-7B98-1CCEF0070476}"/>
              </a:ext>
            </a:extLst>
          </p:cNvPr>
          <p:cNvGrpSpPr/>
          <p:nvPr/>
        </p:nvGrpSpPr>
        <p:grpSpPr>
          <a:xfrm>
            <a:off x="240240" y="3593511"/>
            <a:ext cx="11766698" cy="2351314"/>
            <a:chOff x="240240" y="1077686"/>
            <a:chExt cx="11766698" cy="2351314"/>
          </a:xfrm>
        </p:grpSpPr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08FE8406-BA5A-9ACB-6597-EB7B5B426240}"/>
                </a:ext>
              </a:extLst>
            </p:cNvPr>
            <p:cNvSpPr/>
            <p:nvPr/>
          </p:nvSpPr>
          <p:spPr>
            <a:xfrm>
              <a:off x="240240" y="1077686"/>
              <a:ext cx="2851298" cy="2351314"/>
            </a:xfrm>
            <a:prstGeom prst="rect">
              <a:avLst/>
            </a:prstGeom>
            <a:solidFill>
              <a:schemeClr val="accent2">
                <a:alpha val="44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C1DDA8DA-7A9F-E214-5406-8B686E52F7F7}"/>
                </a:ext>
              </a:extLst>
            </p:cNvPr>
            <p:cNvSpPr/>
            <p:nvPr/>
          </p:nvSpPr>
          <p:spPr>
            <a:xfrm>
              <a:off x="3206414" y="1077686"/>
              <a:ext cx="2851298" cy="2351314"/>
            </a:xfrm>
            <a:prstGeom prst="rect">
              <a:avLst/>
            </a:prstGeom>
            <a:solidFill>
              <a:schemeClr val="accent2">
                <a:alpha val="44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1E0624A0-6723-904F-EA72-40A8CAD02264}"/>
                </a:ext>
              </a:extLst>
            </p:cNvPr>
            <p:cNvSpPr/>
            <p:nvPr/>
          </p:nvSpPr>
          <p:spPr>
            <a:xfrm>
              <a:off x="6181027" y="1077686"/>
              <a:ext cx="2851298" cy="2351314"/>
            </a:xfrm>
            <a:prstGeom prst="rect">
              <a:avLst/>
            </a:prstGeom>
            <a:solidFill>
              <a:schemeClr val="accent2">
                <a:alpha val="44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BA888D30-E909-071A-F367-D2D64A22D9ED}"/>
                </a:ext>
              </a:extLst>
            </p:cNvPr>
            <p:cNvSpPr/>
            <p:nvPr/>
          </p:nvSpPr>
          <p:spPr>
            <a:xfrm>
              <a:off x="9155640" y="1077686"/>
              <a:ext cx="2851298" cy="2351314"/>
            </a:xfrm>
            <a:prstGeom prst="rect">
              <a:avLst/>
            </a:prstGeom>
            <a:solidFill>
              <a:schemeClr val="accent2">
                <a:alpha val="44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D65DB12B-927E-7042-4D78-2B4171AB75E6}"/>
                </a:ext>
              </a:extLst>
            </p:cNvPr>
            <p:cNvGrpSpPr/>
            <p:nvPr/>
          </p:nvGrpSpPr>
          <p:grpSpPr>
            <a:xfrm>
              <a:off x="310425" y="1126871"/>
              <a:ext cx="2629885" cy="859338"/>
              <a:chOff x="310425" y="1126871"/>
              <a:chExt cx="2629885" cy="859338"/>
            </a:xfrm>
          </p:grpSpPr>
          <p:sp>
            <p:nvSpPr>
              <p:cNvPr id="359" name="TextBox 358">
                <a:extLst>
                  <a:ext uri="{FF2B5EF4-FFF2-40B4-BE49-F238E27FC236}">
                    <a16:creationId xmlns:a16="http://schemas.microsoft.com/office/drawing/2014/main" id="{356813AE-D8B1-F8F0-1684-22EEE05BB1D6}"/>
                  </a:ext>
                </a:extLst>
              </p:cNvPr>
              <p:cNvSpPr txBox="1"/>
              <p:nvPr/>
            </p:nvSpPr>
            <p:spPr>
              <a:xfrm>
                <a:off x="310425" y="1126871"/>
                <a:ext cx="2629885" cy="859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Project: </a:t>
                </a:r>
                <a:r>
                  <a:rPr lang="en-US" sz="1100" noProof="0" dirty="0" err="1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PVGrow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 by</a:t>
                </a:r>
              </a:p>
              <a:p>
                <a:pPr>
                  <a:lnSpc>
                    <a:spcPct val="110000"/>
                  </a:lnSpc>
                </a:pPr>
                <a:endParaRPr lang="en-US" sz="200" noProof="0" dirty="0">
                  <a:solidFill>
                    <a:schemeClr val="bg1"/>
                  </a:solidFill>
                  <a:latin typeface="Avenir Next LT Pro Demi" panose="020B07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110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Solution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: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 Crop monitoring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Status: 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Validated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Quality of results:</a:t>
                </a:r>
              </a:p>
            </p:txBody>
          </p: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2AC57DD6-49A8-06C2-7C85-496F287B56F3}"/>
                  </a:ext>
                </a:extLst>
              </p:cNvPr>
              <p:cNvGrpSpPr/>
              <p:nvPr/>
            </p:nvGrpSpPr>
            <p:grpSpPr>
              <a:xfrm>
                <a:off x="1605491" y="1768810"/>
                <a:ext cx="1053747" cy="144000"/>
                <a:chOff x="1615752" y="1728688"/>
                <a:chExt cx="1053747" cy="144000"/>
              </a:xfrm>
            </p:grpSpPr>
            <p:sp>
              <p:nvSpPr>
                <p:cNvPr id="361" name="Star: 5 Points 360">
                  <a:extLst>
                    <a:ext uri="{FF2B5EF4-FFF2-40B4-BE49-F238E27FC236}">
                      <a16:creationId xmlns:a16="http://schemas.microsoft.com/office/drawing/2014/main" id="{D86E601D-59E0-A387-427F-57CFB34ED37B}"/>
                    </a:ext>
                  </a:extLst>
                </p:cNvPr>
                <p:cNvSpPr/>
                <p:nvPr/>
              </p:nvSpPr>
              <p:spPr>
                <a:xfrm>
                  <a:off x="161575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Star: 5 Points 361">
                  <a:extLst>
                    <a:ext uri="{FF2B5EF4-FFF2-40B4-BE49-F238E27FC236}">
                      <a16:creationId xmlns:a16="http://schemas.microsoft.com/office/drawing/2014/main" id="{3E32D905-C874-64AF-E905-27C6B2ABA957}"/>
                    </a:ext>
                  </a:extLst>
                </p:cNvPr>
                <p:cNvSpPr/>
                <p:nvPr/>
              </p:nvSpPr>
              <p:spPr>
                <a:xfrm>
                  <a:off x="185599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Star: 5 Points 362">
                  <a:extLst>
                    <a:ext uri="{FF2B5EF4-FFF2-40B4-BE49-F238E27FC236}">
                      <a16:creationId xmlns:a16="http://schemas.microsoft.com/office/drawing/2014/main" id="{74D5D84F-D5F3-76C6-5E06-5F303B04501A}"/>
                    </a:ext>
                  </a:extLst>
                </p:cNvPr>
                <p:cNvSpPr/>
                <p:nvPr/>
              </p:nvSpPr>
              <p:spPr>
                <a:xfrm>
                  <a:off x="2081965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Star: 5 Points 363">
                  <a:extLst>
                    <a:ext uri="{FF2B5EF4-FFF2-40B4-BE49-F238E27FC236}">
                      <a16:creationId xmlns:a16="http://schemas.microsoft.com/office/drawing/2014/main" id="{3C16509C-3C1F-1E38-9391-B39973A1E58E}"/>
                    </a:ext>
                  </a:extLst>
                </p:cNvPr>
                <p:cNvSpPr/>
                <p:nvPr/>
              </p:nvSpPr>
              <p:spPr>
                <a:xfrm>
                  <a:off x="230373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Star: 5 Points 364">
                  <a:extLst>
                    <a:ext uri="{FF2B5EF4-FFF2-40B4-BE49-F238E27FC236}">
                      <a16:creationId xmlns:a16="http://schemas.microsoft.com/office/drawing/2014/main" id="{F7D52E54-8ECC-A86A-3CF2-103B030A30E7}"/>
                    </a:ext>
                  </a:extLst>
                </p:cNvPr>
                <p:cNvSpPr/>
                <p:nvPr/>
              </p:nvSpPr>
              <p:spPr>
                <a:xfrm>
                  <a:off x="2525499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pic>
          <p:nvPicPr>
            <p:cNvPr id="327" name="Picture 326">
              <a:extLst>
                <a:ext uri="{FF2B5EF4-FFF2-40B4-BE49-F238E27FC236}">
                  <a16:creationId xmlns:a16="http://schemas.microsoft.com/office/drawing/2014/main" id="{58679D80-FDF8-4051-3E4B-DEFB3B4C01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512" y="1145605"/>
              <a:ext cx="833498" cy="232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7751D33F-18A4-6142-C164-40214709D5A4}"/>
                </a:ext>
              </a:extLst>
            </p:cNvPr>
            <p:cNvGrpSpPr/>
            <p:nvPr/>
          </p:nvGrpSpPr>
          <p:grpSpPr>
            <a:xfrm>
              <a:off x="6216999" y="1126871"/>
              <a:ext cx="2629885" cy="859338"/>
              <a:chOff x="3303398" y="1126871"/>
              <a:chExt cx="2629885" cy="859338"/>
            </a:xfrm>
          </p:grpSpPr>
          <p:sp>
            <p:nvSpPr>
              <p:cNvPr id="352" name="TextBox 351">
                <a:extLst>
                  <a:ext uri="{FF2B5EF4-FFF2-40B4-BE49-F238E27FC236}">
                    <a16:creationId xmlns:a16="http://schemas.microsoft.com/office/drawing/2014/main" id="{914D6B6F-AF8F-BC92-F657-FE21E582D380}"/>
                  </a:ext>
                </a:extLst>
              </p:cNvPr>
              <p:cNvSpPr txBox="1"/>
              <p:nvPr/>
            </p:nvSpPr>
            <p:spPr>
              <a:xfrm>
                <a:off x="3303398" y="1126871"/>
                <a:ext cx="2629885" cy="859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Project: 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CLARO-XR by</a:t>
                </a:r>
              </a:p>
              <a:p>
                <a:pPr>
                  <a:lnSpc>
                    <a:spcPct val="110000"/>
                  </a:lnSpc>
                </a:pPr>
                <a:endParaRPr lang="en-US" sz="200" noProof="0" dirty="0">
                  <a:solidFill>
                    <a:schemeClr val="bg1"/>
                  </a:solidFill>
                  <a:latin typeface="Avenir Next LT Pro Demi" panose="020B07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110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Solution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: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 </a:t>
                </a:r>
                <a:r>
                  <a:rPr lang="en-US" sz="1100" noProof="0" dirty="0" err="1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eXtended</a:t>
                </a:r>
                <a:r>
                  <a:rPr lang="en-US" sz="110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-Reality tool</a:t>
                </a:r>
                <a:endParaRPr lang="en-US" sz="1100" noProof="0" dirty="0">
                  <a:solidFill>
                    <a:schemeClr val="bg1"/>
                  </a:solidFill>
                  <a:latin typeface="Avenir Next LT Pro" panose="020B05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Status: 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Validated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Quality of results:</a:t>
                </a:r>
              </a:p>
            </p:txBody>
          </p:sp>
          <p:grpSp>
            <p:nvGrpSpPr>
              <p:cNvPr id="353" name="Group 352">
                <a:extLst>
                  <a:ext uri="{FF2B5EF4-FFF2-40B4-BE49-F238E27FC236}">
                    <a16:creationId xmlns:a16="http://schemas.microsoft.com/office/drawing/2014/main" id="{A8C4DBDB-F2A0-DD3F-8F58-AB35144A54A9}"/>
                  </a:ext>
                </a:extLst>
              </p:cNvPr>
              <p:cNvGrpSpPr/>
              <p:nvPr/>
            </p:nvGrpSpPr>
            <p:grpSpPr>
              <a:xfrm>
                <a:off x="4606777" y="1768810"/>
                <a:ext cx="1053747" cy="144000"/>
                <a:chOff x="1615752" y="1728688"/>
                <a:chExt cx="1053747" cy="144000"/>
              </a:xfrm>
            </p:grpSpPr>
            <p:sp>
              <p:nvSpPr>
                <p:cNvPr id="354" name="Star: 5 Points 353">
                  <a:extLst>
                    <a:ext uri="{FF2B5EF4-FFF2-40B4-BE49-F238E27FC236}">
                      <a16:creationId xmlns:a16="http://schemas.microsoft.com/office/drawing/2014/main" id="{0FBAF2FA-A86A-9DBF-8182-18747504A2E8}"/>
                    </a:ext>
                  </a:extLst>
                </p:cNvPr>
                <p:cNvSpPr/>
                <p:nvPr/>
              </p:nvSpPr>
              <p:spPr>
                <a:xfrm>
                  <a:off x="161575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Star: 5 Points 354">
                  <a:extLst>
                    <a:ext uri="{FF2B5EF4-FFF2-40B4-BE49-F238E27FC236}">
                      <a16:creationId xmlns:a16="http://schemas.microsoft.com/office/drawing/2014/main" id="{49354A36-7A02-8239-2979-4B5C2B0C8A0F}"/>
                    </a:ext>
                  </a:extLst>
                </p:cNvPr>
                <p:cNvSpPr/>
                <p:nvPr/>
              </p:nvSpPr>
              <p:spPr>
                <a:xfrm>
                  <a:off x="185599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Star: 5 Points 355">
                  <a:extLst>
                    <a:ext uri="{FF2B5EF4-FFF2-40B4-BE49-F238E27FC236}">
                      <a16:creationId xmlns:a16="http://schemas.microsoft.com/office/drawing/2014/main" id="{37F5135F-A04A-C9D6-4A2F-BDAF5954E3AB}"/>
                    </a:ext>
                  </a:extLst>
                </p:cNvPr>
                <p:cNvSpPr/>
                <p:nvPr/>
              </p:nvSpPr>
              <p:spPr>
                <a:xfrm>
                  <a:off x="2081965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Star: 5 Points 356">
                  <a:extLst>
                    <a:ext uri="{FF2B5EF4-FFF2-40B4-BE49-F238E27FC236}">
                      <a16:creationId xmlns:a16="http://schemas.microsoft.com/office/drawing/2014/main" id="{43028D8E-5816-6CFB-15E6-680D33BB00F7}"/>
                    </a:ext>
                  </a:extLst>
                </p:cNvPr>
                <p:cNvSpPr/>
                <p:nvPr/>
              </p:nvSpPr>
              <p:spPr>
                <a:xfrm>
                  <a:off x="230373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Star: 5 Points 357">
                  <a:extLst>
                    <a:ext uri="{FF2B5EF4-FFF2-40B4-BE49-F238E27FC236}">
                      <a16:creationId xmlns:a16="http://schemas.microsoft.com/office/drawing/2014/main" id="{B741B4F3-A5D2-BD91-2736-35E7C0C4256F}"/>
                    </a:ext>
                  </a:extLst>
                </p:cNvPr>
                <p:cNvSpPr/>
                <p:nvPr/>
              </p:nvSpPr>
              <p:spPr>
                <a:xfrm>
                  <a:off x="2525499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no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pic>
          <p:nvPicPr>
            <p:cNvPr id="329" name="Picture 328">
              <a:extLst>
                <a:ext uri="{FF2B5EF4-FFF2-40B4-BE49-F238E27FC236}">
                  <a16:creationId xmlns:a16="http://schemas.microsoft.com/office/drawing/2014/main" id="{0252EBD3-E6F2-008A-2DB0-5323B8E4D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633" b="18836"/>
            <a:stretch/>
          </p:blipFill>
          <p:spPr>
            <a:xfrm>
              <a:off x="7863044" y="1139800"/>
              <a:ext cx="1203729" cy="247233"/>
            </a:xfrm>
            <a:prstGeom prst="rect">
              <a:avLst/>
            </a:prstGeom>
          </p:spPr>
        </p:pic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368BCC63-4EA0-9D2C-82A0-6D0F92615086}"/>
                </a:ext>
              </a:extLst>
            </p:cNvPr>
            <p:cNvGrpSpPr/>
            <p:nvPr/>
          </p:nvGrpSpPr>
          <p:grpSpPr>
            <a:xfrm>
              <a:off x="9198975" y="1126871"/>
              <a:ext cx="2629885" cy="859338"/>
              <a:chOff x="3303398" y="1126871"/>
              <a:chExt cx="2629885" cy="859338"/>
            </a:xfrm>
          </p:grpSpPr>
          <p:sp>
            <p:nvSpPr>
              <p:cNvPr id="345" name="TextBox 344">
                <a:extLst>
                  <a:ext uri="{FF2B5EF4-FFF2-40B4-BE49-F238E27FC236}">
                    <a16:creationId xmlns:a16="http://schemas.microsoft.com/office/drawing/2014/main" id="{D2098C0D-073D-38A2-E1B0-A43B12FD21B3}"/>
                  </a:ext>
                </a:extLst>
              </p:cNvPr>
              <p:cNvSpPr txBox="1"/>
              <p:nvPr/>
            </p:nvSpPr>
            <p:spPr>
              <a:xfrm>
                <a:off x="3303398" y="1126871"/>
                <a:ext cx="2629885" cy="859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Project: 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ATHINA by</a:t>
                </a:r>
              </a:p>
              <a:p>
                <a:pPr>
                  <a:lnSpc>
                    <a:spcPct val="110000"/>
                  </a:lnSpc>
                </a:pPr>
                <a:endParaRPr lang="en-US" sz="200" noProof="0" dirty="0">
                  <a:solidFill>
                    <a:schemeClr val="bg1"/>
                  </a:solidFill>
                  <a:latin typeface="Avenir Next LT Pro Demi" panose="020B07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110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Solution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: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 Fauna intrusion monitoring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Status: 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Validated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Quality of results:</a:t>
                </a:r>
              </a:p>
            </p:txBody>
          </p:sp>
          <p:grpSp>
            <p:nvGrpSpPr>
              <p:cNvPr id="346" name="Group 345">
                <a:extLst>
                  <a:ext uri="{FF2B5EF4-FFF2-40B4-BE49-F238E27FC236}">
                    <a16:creationId xmlns:a16="http://schemas.microsoft.com/office/drawing/2014/main" id="{1E32482F-2F03-39B4-A9DA-7555F73D2478}"/>
                  </a:ext>
                </a:extLst>
              </p:cNvPr>
              <p:cNvGrpSpPr/>
              <p:nvPr/>
            </p:nvGrpSpPr>
            <p:grpSpPr>
              <a:xfrm>
                <a:off x="4606777" y="1768810"/>
                <a:ext cx="831980" cy="144000"/>
                <a:chOff x="1615752" y="1728688"/>
                <a:chExt cx="831980" cy="144000"/>
              </a:xfrm>
            </p:grpSpPr>
            <p:sp>
              <p:nvSpPr>
                <p:cNvPr id="347" name="Star: 5 Points 346">
                  <a:extLst>
                    <a:ext uri="{FF2B5EF4-FFF2-40B4-BE49-F238E27FC236}">
                      <a16:creationId xmlns:a16="http://schemas.microsoft.com/office/drawing/2014/main" id="{57735A98-DF95-B4C7-072F-F36F08CC127D}"/>
                    </a:ext>
                  </a:extLst>
                </p:cNvPr>
                <p:cNvSpPr/>
                <p:nvPr/>
              </p:nvSpPr>
              <p:spPr>
                <a:xfrm>
                  <a:off x="161575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Star: 5 Points 347">
                  <a:extLst>
                    <a:ext uri="{FF2B5EF4-FFF2-40B4-BE49-F238E27FC236}">
                      <a16:creationId xmlns:a16="http://schemas.microsoft.com/office/drawing/2014/main" id="{D759E3BA-9B9D-B843-5D52-8A6FE3B56C02}"/>
                    </a:ext>
                  </a:extLst>
                </p:cNvPr>
                <p:cNvSpPr/>
                <p:nvPr/>
              </p:nvSpPr>
              <p:spPr>
                <a:xfrm>
                  <a:off x="185599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Star: 5 Points 348">
                  <a:extLst>
                    <a:ext uri="{FF2B5EF4-FFF2-40B4-BE49-F238E27FC236}">
                      <a16:creationId xmlns:a16="http://schemas.microsoft.com/office/drawing/2014/main" id="{3BAA6B2D-E520-C6EC-0581-577902CFAED7}"/>
                    </a:ext>
                  </a:extLst>
                </p:cNvPr>
                <p:cNvSpPr/>
                <p:nvPr/>
              </p:nvSpPr>
              <p:spPr>
                <a:xfrm>
                  <a:off x="2081965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0" name="Star: 5 Points 349">
                  <a:extLst>
                    <a:ext uri="{FF2B5EF4-FFF2-40B4-BE49-F238E27FC236}">
                      <a16:creationId xmlns:a16="http://schemas.microsoft.com/office/drawing/2014/main" id="{4FD2A2AB-8F47-5E41-2EF4-4D72B497FA1F}"/>
                    </a:ext>
                  </a:extLst>
                </p:cNvPr>
                <p:cNvSpPr/>
                <p:nvPr/>
              </p:nvSpPr>
              <p:spPr>
                <a:xfrm>
                  <a:off x="230373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331" name="Picture 330">
              <a:extLst>
                <a:ext uri="{FF2B5EF4-FFF2-40B4-BE49-F238E27FC236}">
                  <a16:creationId xmlns:a16="http://schemas.microsoft.com/office/drawing/2014/main" id="{6229B8C6-0169-790F-28F2-D98C076F9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09861" y="1106525"/>
              <a:ext cx="813035" cy="304750"/>
            </a:xfrm>
            <a:prstGeom prst="rect">
              <a:avLst/>
            </a:prstGeom>
          </p:spPr>
        </p:pic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185452EB-3AE3-95FC-10A1-6A8FDE05C0E1}"/>
                </a:ext>
              </a:extLst>
            </p:cNvPr>
            <p:cNvGrpSpPr/>
            <p:nvPr/>
          </p:nvGrpSpPr>
          <p:grpSpPr>
            <a:xfrm>
              <a:off x="3303398" y="1126871"/>
              <a:ext cx="2629885" cy="859338"/>
              <a:chOff x="3303398" y="1126871"/>
              <a:chExt cx="2629885" cy="859338"/>
            </a:xfrm>
          </p:grpSpPr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3CF99481-4483-B420-E36A-F863DE791CF4}"/>
                  </a:ext>
                </a:extLst>
              </p:cNvPr>
              <p:cNvSpPr txBox="1"/>
              <p:nvPr/>
            </p:nvSpPr>
            <p:spPr>
              <a:xfrm>
                <a:off x="3303398" y="1126871"/>
                <a:ext cx="2629885" cy="859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Project: 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FRUITURE by</a:t>
                </a:r>
              </a:p>
              <a:p>
                <a:pPr>
                  <a:lnSpc>
                    <a:spcPct val="110000"/>
                  </a:lnSpc>
                </a:pPr>
                <a:endParaRPr lang="en-US" sz="200" noProof="0" dirty="0">
                  <a:solidFill>
                    <a:schemeClr val="bg1"/>
                  </a:solidFill>
                  <a:latin typeface="Avenir Next LT Pro Demi" panose="020B07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110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Solution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: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 Crop harvesting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Status: 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Validated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Quality of results:</a:t>
                </a:r>
              </a:p>
            </p:txBody>
          </p:sp>
          <p:grpSp>
            <p:nvGrpSpPr>
              <p:cNvPr id="339" name="Group 338">
                <a:extLst>
                  <a:ext uri="{FF2B5EF4-FFF2-40B4-BE49-F238E27FC236}">
                    <a16:creationId xmlns:a16="http://schemas.microsoft.com/office/drawing/2014/main" id="{02C2A284-44D7-6EAA-2A56-A29EC784881A}"/>
                  </a:ext>
                </a:extLst>
              </p:cNvPr>
              <p:cNvGrpSpPr/>
              <p:nvPr/>
            </p:nvGrpSpPr>
            <p:grpSpPr>
              <a:xfrm>
                <a:off x="4606777" y="1768810"/>
                <a:ext cx="1053747" cy="144000"/>
                <a:chOff x="1615752" y="1728688"/>
                <a:chExt cx="1053747" cy="144000"/>
              </a:xfrm>
            </p:grpSpPr>
            <p:sp>
              <p:nvSpPr>
                <p:cNvPr id="340" name="Star: 5 Points 339">
                  <a:extLst>
                    <a:ext uri="{FF2B5EF4-FFF2-40B4-BE49-F238E27FC236}">
                      <a16:creationId xmlns:a16="http://schemas.microsoft.com/office/drawing/2014/main" id="{330ABF4A-85DE-6685-FB8B-DF8997034D34}"/>
                    </a:ext>
                  </a:extLst>
                </p:cNvPr>
                <p:cNvSpPr/>
                <p:nvPr/>
              </p:nvSpPr>
              <p:spPr>
                <a:xfrm>
                  <a:off x="161575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Star: 5 Points 340">
                  <a:extLst>
                    <a:ext uri="{FF2B5EF4-FFF2-40B4-BE49-F238E27FC236}">
                      <a16:creationId xmlns:a16="http://schemas.microsoft.com/office/drawing/2014/main" id="{4D0E94DA-0D89-3316-32DC-53E7DDA90C8C}"/>
                    </a:ext>
                  </a:extLst>
                </p:cNvPr>
                <p:cNvSpPr/>
                <p:nvPr/>
              </p:nvSpPr>
              <p:spPr>
                <a:xfrm>
                  <a:off x="185599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2" name="Star: 5 Points 341">
                  <a:extLst>
                    <a:ext uri="{FF2B5EF4-FFF2-40B4-BE49-F238E27FC236}">
                      <a16:creationId xmlns:a16="http://schemas.microsoft.com/office/drawing/2014/main" id="{09633409-054B-2AF4-D5A9-E4E964609BCF}"/>
                    </a:ext>
                  </a:extLst>
                </p:cNvPr>
                <p:cNvSpPr/>
                <p:nvPr/>
              </p:nvSpPr>
              <p:spPr>
                <a:xfrm>
                  <a:off x="2081965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Star: 5 Points 342">
                  <a:extLst>
                    <a:ext uri="{FF2B5EF4-FFF2-40B4-BE49-F238E27FC236}">
                      <a16:creationId xmlns:a16="http://schemas.microsoft.com/office/drawing/2014/main" id="{985815AB-22F1-12AC-69CE-631F7F675AAF}"/>
                    </a:ext>
                  </a:extLst>
                </p:cNvPr>
                <p:cNvSpPr/>
                <p:nvPr/>
              </p:nvSpPr>
              <p:spPr>
                <a:xfrm>
                  <a:off x="230373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Star: 5 Points 343">
                  <a:extLst>
                    <a:ext uri="{FF2B5EF4-FFF2-40B4-BE49-F238E27FC236}">
                      <a16:creationId xmlns:a16="http://schemas.microsoft.com/office/drawing/2014/main" id="{A2A912F8-4AA6-7E1E-09E3-78FF6FAE18EC}"/>
                    </a:ext>
                  </a:extLst>
                </p:cNvPr>
                <p:cNvSpPr/>
                <p:nvPr/>
              </p:nvSpPr>
              <p:spPr>
                <a:xfrm>
                  <a:off x="2525499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no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pic>
          <p:nvPicPr>
            <p:cNvPr id="333" name="Picture 332">
              <a:extLst>
                <a:ext uri="{FF2B5EF4-FFF2-40B4-BE49-F238E27FC236}">
                  <a16:creationId xmlns:a16="http://schemas.microsoft.com/office/drawing/2014/main" id="{F6E5E39E-5DD3-C120-1896-853615F85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" r="418"/>
            <a:stretch/>
          </p:blipFill>
          <p:spPr>
            <a:xfrm>
              <a:off x="4831054" y="1097991"/>
              <a:ext cx="852330" cy="317357"/>
            </a:xfrm>
            <a:prstGeom prst="rect">
              <a:avLst/>
            </a:prstGeom>
          </p:spPr>
        </p:pic>
        <p:pic>
          <p:nvPicPr>
            <p:cNvPr id="334" name="Picture 333">
              <a:extLst>
                <a:ext uri="{FF2B5EF4-FFF2-40B4-BE49-F238E27FC236}">
                  <a16:creationId xmlns:a16="http://schemas.microsoft.com/office/drawing/2014/main" id="{9CBB6D59-3A24-9EBC-5395-6923EE4AC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898" t="2578" r="14619" b="17786"/>
            <a:stretch/>
          </p:blipFill>
          <p:spPr>
            <a:xfrm>
              <a:off x="9295276" y="1989997"/>
              <a:ext cx="2616804" cy="1407973"/>
            </a:xfrm>
            <a:prstGeom prst="rect">
              <a:avLst/>
            </a:prstGeom>
          </p:spPr>
        </p:pic>
        <p:pic>
          <p:nvPicPr>
            <p:cNvPr id="335" name="Picture 2" descr="No alternative text description for this image">
              <a:extLst>
                <a:ext uri="{FF2B5EF4-FFF2-40B4-BE49-F238E27FC236}">
                  <a16:creationId xmlns:a16="http://schemas.microsoft.com/office/drawing/2014/main" id="{C12D7C74-AAF1-43AD-E7BD-FBBADBBC61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0" t="39731" r="27009" b="-707"/>
            <a:stretch>
              <a:fillRect/>
            </a:stretch>
          </p:blipFill>
          <p:spPr bwMode="auto">
            <a:xfrm>
              <a:off x="6545689" y="1986210"/>
              <a:ext cx="2068933" cy="142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6" name="Picture 335" descr="A machine in a garden&#10;&#10;AI-generated content may be incorrect.">
              <a:extLst>
                <a:ext uri="{FF2B5EF4-FFF2-40B4-BE49-F238E27FC236}">
                  <a16:creationId xmlns:a16="http://schemas.microsoft.com/office/drawing/2014/main" id="{E4A3AA94-E981-A11E-0E66-9B1D1BF58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87233" y="1989997"/>
              <a:ext cx="2489659" cy="1402625"/>
            </a:xfrm>
            <a:prstGeom prst="rect">
              <a:avLst/>
            </a:prstGeom>
          </p:spPr>
        </p:pic>
        <p:pic>
          <p:nvPicPr>
            <p:cNvPr id="337" name="Picture 336">
              <a:extLst>
                <a:ext uri="{FF2B5EF4-FFF2-40B4-BE49-F238E27FC236}">
                  <a16:creationId xmlns:a16="http://schemas.microsoft.com/office/drawing/2014/main" id="{FCA9975B-2A2D-692C-A529-58AF7BB2D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8776" y="1992430"/>
              <a:ext cx="2474226" cy="1402625"/>
            </a:xfrm>
            <a:prstGeom prst="rect">
              <a:avLst/>
            </a:prstGeom>
          </p:spPr>
        </p:pic>
      </p:grp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F8CA1D8C-58DD-95C3-71BC-E7E8209218F1}"/>
              </a:ext>
            </a:extLst>
          </p:cNvPr>
          <p:cNvGrpSpPr/>
          <p:nvPr/>
        </p:nvGrpSpPr>
        <p:grpSpPr>
          <a:xfrm>
            <a:off x="240240" y="1088319"/>
            <a:ext cx="11766698" cy="2351314"/>
            <a:chOff x="240240" y="3590047"/>
            <a:chExt cx="11766698" cy="2351314"/>
          </a:xfrm>
        </p:grpSpPr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1524E149-FAB7-4FBB-E27C-40E458BC6A84}"/>
                </a:ext>
              </a:extLst>
            </p:cNvPr>
            <p:cNvSpPr/>
            <p:nvPr/>
          </p:nvSpPr>
          <p:spPr>
            <a:xfrm>
              <a:off x="240240" y="3590047"/>
              <a:ext cx="2851298" cy="2351314"/>
            </a:xfrm>
            <a:prstGeom prst="rect">
              <a:avLst/>
            </a:prstGeom>
            <a:solidFill>
              <a:schemeClr val="accent2">
                <a:alpha val="44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30EEE9AE-EF02-4049-EE65-5DCF7BCC8112}"/>
                </a:ext>
              </a:extLst>
            </p:cNvPr>
            <p:cNvSpPr/>
            <p:nvPr/>
          </p:nvSpPr>
          <p:spPr>
            <a:xfrm>
              <a:off x="3206414" y="3590047"/>
              <a:ext cx="2851298" cy="2351314"/>
            </a:xfrm>
            <a:prstGeom prst="rect">
              <a:avLst/>
            </a:prstGeom>
            <a:solidFill>
              <a:schemeClr val="accent2">
                <a:alpha val="44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0DE2FAF2-4FCC-A5B5-8798-DBEEFCCA1E2B}"/>
                </a:ext>
              </a:extLst>
            </p:cNvPr>
            <p:cNvSpPr/>
            <p:nvPr/>
          </p:nvSpPr>
          <p:spPr>
            <a:xfrm>
              <a:off x="6181027" y="3590047"/>
              <a:ext cx="2851298" cy="2351314"/>
            </a:xfrm>
            <a:prstGeom prst="rect">
              <a:avLst/>
            </a:prstGeom>
            <a:solidFill>
              <a:schemeClr val="accent2">
                <a:alpha val="44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80FA3AA7-5A0D-F1B7-DF54-233A3AA5D7CB}"/>
                </a:ext>
              </a:extLst>
            </p:cNvPr>
            <p:cNvSpPr/>
            <p:nvPr/>
          </p:nvSpPr>
          <p:spPr>
            <a:xfrm>
              <a:off x="9155640" y="3590047"/>
              <a:ext cx="2851298" cy="2351314"/>
            </a:xfrm>
            <a:prstGeom prst="rect">
              <a:avLst/>
            </a:prstGeom>
            <a:solidFill>
              <a:schemeClr val="accent2">
                <a:alpha val="44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9A576EFD-9F17-D2EF-8360-1E5626CE8DAA}"/>
                </a:ext>
              </a:extLst>
            </p:cNvPr>
            <p:cNvGrpSpPr/>
            <p:nvPr/>
          </p:nvGrpSpPr>
          <p:grpSpPr>
            <a:xfrm>
              <a:off x="6216999" y="3642861"/>
              <a:ext cx="2629885" cy="859338"/>
              <a:chOff x="3303398" y="1126871"/>
              <a:chExt cx="2629885" cy="859338"/>
            </a:xfrm>
          </p:grpSpPr>
          <p:sp>
            <p:nvSpPr>
              <p:cNvPr id="404" name="TextBox 403">
                <a:extLst>
                  <a:ext uri="{FF2B5EF4-FFF2-40B4-BE49-F238E27FC236}">
                    <a16:creationId xmlns:a16="http://schemas.microsoft.com/office/drawing/2014/main" id="{27FD9611-B33C-D27D-BD7D-DB0EFD856C40}"/>
                  </a:ext>
                </a:extLst>
              </p:cNvPr>
              <p:cNvSpPr txBox="1"/>
              <p:nvPr/>
            </p:nvSpPr>
            <p:spPr>
              <a:xfrm>
                <a:off x="3303398" y="1126871"/>
                <a:ext cx="2629885" cy="859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Project: 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BVLOS-RAISI by</a:t>
                </a:r>
              </a:p>
              <a:p>
                <a:pPr>
                  <a:lnSpc>
                    <a:spcPct val="110000"/>
                  </a:lnSpc>
                </a:pPr>
                <a:endParaRPr lang="en-US" sz="200" noProof="0" dirty="0">
                  <a:solidFill>
                    <a:schemeClr val="bg1"/>
                  </a:solidFill>
                  <a:latin typeface="Avenir Next LT Pro Demi" panose="020B07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110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Solution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: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 BVLOS inspection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Status: 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Validated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Quality of results:</a:t>
                </a:r>
              </a:p>
            </p:txBody>
          </p:sp>
          <p:grpSp>
            <p:nvGrpSpPr>
              <p:cNvPr id="405" name="Group 404">
                <a:extLst>
                  <a:ext uri="{FF2B5EF4-FFF2-40B4-BE49-F238E27FC236}">
                    <a16:creationId xmlns:a16="http://schemas.microsoft.com/office/drawing/2014/main" id="{4B49DB0E-A4DC-17FA-7C33-9A04B760CA1E}"/>
                  </a:ext>
                </a:extLst>
              </p:cNvPr>
              <p:cNvGrpSpPr/>
              <p:nvPr/>
            </p:nvGrpSpPr>
            <p:grpSpPr>
              <a:xfrm>
                <a:off x="4606777" y="1768810"/>
                <a:ext cx="1053747" cy="144000"/>
                <a:chOff x="1615752" y="1728688"/>
                <a:chExt cx="1053747" cy="144000"/>
              </a:xfrm>
            </p:grpSpPr>
            <p:sp>
              <p:nvSpPr>
                <p:cNvPr id="406" name="Star: 5 Points 405">
                  <a:extLst>
                    <a:ext uri="{FF2B5EF4-FFF2-40B4-BE49-F238E27FC236}">
                      <a16:creationId xmlns:a16="http://schemas.microsoft.com/office/drawing/2014/main" id="{ED512F79-F28A-0191-46A2-A3569D168D26}"/>
                    </a:ext>
                  </a:extLst>
                </p:cNvPr>
                <p:cNvSpPr/>
                <p:nvPr/>
              </p:nvSpPr>
              <p:spPr>
                <a:xfrm>
                  <a:off x="161575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7" name="Star: 5 Points 406">
                  <a:extLst>
                    <a:ext uri="{FF2B5EF4-FFF2-40B4-BE49-F238E27FC236}">
                      <a16:creationId xmlns:a16="http://schemas.microsoft.com/office/drawing/2014/main" id="{16AFA2A4-BFAE-D165-DC70-AE35904BC3B3}"/>
                    </a:ext>
                  </a:extLst>
                </p:cNvPr>
                <p:cNvSpPr/>
                <p:nvPr/>
              </p:nvSpPr>
              <p:spPr>
                <a:xfrm>
                  <a:off x="185599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8" name="Star: 5 Points 407">
                  <a:extLst>
                    <a:ext uri="{FF2B5EF4-FFF2-40B4-BE49-F238E27FC236}">
                      <a16:creationId xmlns:a16="http://schemas.microsoft.com/office/drawing/2014/main" id="{C3E4C434-D729-C629-79FA-D4F9C2E5EE49}"/>
                    </a:ext>
                  </a:extLst>
                </p:cNvPr>
                <p:cNvSpPr/>
                <p:nvPr/>
              </p:nvSpPr>
              <p:spPr>
                <a:xfrm>
                  <a:off x="2081965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9" name="Star: 5 Points 408">
                  <a:extLst>
                    <a:ext uri="{FF2B5EF4-FFF2-40B4-BE49-F238E27FC236}">
                      <a16:creationId xmlns:a16="http://schemas.microsoft.com/office/drawing/2014/main" id="{69EC7BBB-12E4-CB7A-027D-5956D5547632}"/>
                    </a:ext>
                  </a:extLst>
                </p:cNvPr>
                <p:cNvSpPr/>
                <p:nvPr/>
              </p:nvSpPr>
              <p:spPr>
                <a:xfrm>
                  <a:off x="230373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" name="Star: 5 Points 409">
                  <a:extLst>
                    <a:ext uri="{FF2B5EF4-FFF2-40B4-BE49-F238E27FC236}">
                      <a16:creationId xmlns:a16="http://schemas.microsoft.com/office/drawing/2014/main" id="{925C3195-EF27-86CC-2376-4B836E490FF4}"/>
                    </a:ext>
                  </a:extLst>
                </p:cNvPr>
                <p:cNvSpPr/>
                <p:nvPr/>
              </p:nvSpPr>
              <p:spPr>
                <a:xfrm>
                  <a:off x="2525499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no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72" name="Group 371">
              <a:extLst>
                <a:ext uri="{FF2B5EF4-FFF2-40B4-BE49-F238E27FC236}">
                  <a16:creationId xmlns:a16="http://schemas.microsoft.com/office/drawing/2014/main" id="{54C2F6AE-BCCD-1DD8-3B3C-4025B1E80E0C}"/>
                </a:ext>
              </a:extLst>
            </p:cNvPr>
            <p:cNvGrpSpPr/>
            <p:nvPr/>
          </p:nvGrpSpPr>
          <p:grpSpPr>
            <a:xfrm>
              <a:off x="310425" y="3642861"/>
              <a:ext cx="2629885" cy="859338"/>
              <a:chOff x="310425" y="1126871"/>
              <a:chExt cx="2629885" cy="859338"/>
            </a:xfrm>
          </p:grpSpPr>
          <p:sp>
            <p:nvSpPr>
              <p:cNvPr id="397" name="TextBox 396">
                <a:extLst>
                  <a:ext uri="{FF2B5EF4-FFF2-40B4-BE49-F238E27FC236}">
                    <a16:creationId xmlns:a16="http://schemas.microsoft.com/office/drawing/2014/main" id="{20699BB1-6210-E502-C723-610C786AC539}"/>
                  </a:ext>
                </a:extLst>
              </p:cNvPr>
              <p:cNvSpPr txBox="1"/>
              <p:nvPr/>
            </p:nvSpPr>
            <p:spPr>
              <a:xfrm>
                <a:off x="310425" y="1126871"/>
                <a:ext cx="2629885" cy="859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Project: 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TERRA by</a:t>
                </a:r>
              </a:p>
              <a:p>
                <a:pPr>
                  <a:lnSpc>
                    <a:spcPct val="110000"/>
                  </a:lnSpc>
                </a:pPr>
                <a:endParaRPr lang="en-US" sz="200" noProof="0" dirty="0">
                  <a:solidFill>
                    <a:schemeClr val="bg1"/>
                  </a:solidFill>
                  <a:latin typeface="Avenir Next LT Pro Demi" panose="020B07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Solution: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 Immersive VR telepresence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Status: 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Validated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Quality of results:</a:t>
                </a:r>
              </a:p>
            </p:txBody>
          </p:sp>
          <p:grpSp>
            <p:nvGrpSpPr>
              <p:cNvPr id="398" name="Group 397">
                <a:extLst>
                  <a:ext uri="{FF2B5EF4-FFF2-40B4-BE49-F238E27FC236}">
                    <a16:creationId xmlns:a16="http://schemas.microsoft.com/office/drawing/2014/main" id="{F69C04D9-8B6B-435A-75E8-0A6074D346B3}"/>
                  </a:ext>
                </a:extLst>
              </p:cNvPr>
              <p:cNvGrpSpPr/>
              <p:nvPr/>
            </p:nvGrpSpPr>
            <p:grpSpPr>
              <a:xfrm>
                <a:off x="1605491" y="1768810"/>
                <a:ext cx="1053747" cy="144000"/>
                <a:chOff x="1615752" y="1728688"/>
                <a:chExt cx="1053747" cy="144000"/>
              </a:xfrm>
            </p:grpSpPr>
            <p:sp>
              <p:nvSpPr>
                <p:cNvPr id="399" name="Star: 5 Points 398">
                  <a:extLst>
                    <a:ext uri="{FF2B5EF4-FFF2-40B4-BE49-F238E27FC236}">
                      <a16:creationId xmlns:a16="http://schemas.microsoft.com/office/drawing/2014/main" id="{0B18BA3D-EAEE-D279-368B-F4C507CBBAE6}"/>
                    </a:ext>
                  </a:extLst>
                </p:cNvPr>
                <p:cNvSpPr/>
                <p:nvPr/>
              </p:nvSpPr>
              <p:spPr>
                <a:xfrm>
                  <a:off x="161575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0" name="Star: 5 Points 399">
                  <a:extLst>
                    <a:ext uri="{FF2B5EF4-FFF2-40B4-BE49-F238E27FC236}">
                      <a16:creationId xmlns:a16="http://schemas.microsoft.com/office/drawing/2014/main" id="{68E14184-5923-C717-C4B4-006ED1EAE15F}"/>
                    </a:ext>
                  </a:extLst>
                </p:cNvPr>
                <p:cNvSpPr/>
                <p:nvPr/>
              </p:nvSpPr>
              <p:spPr>
                <a:xfrm>
                  <a:off x="185599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1" name="Star: 5 Points 400">
                  <a:extLst>
                    <a:ext uri="{FF2B5EF4-FFF2-40B4-BE49-F238E27FC236}">
                      <a16:creationId xmlns:a16="http://schemas.microsoft.com/office/drawing/2014/main" id="{E0A3A476-90E9-47FB-52DB-97CAD8970F63}"/>
                    </a:ext>
                  </a:extLst>
                </p:cNvPr>
                <p:cNvSpPr/>
                <p:nvPr/>
              </p:nvSpPr>
              <p:spPr>
                <a:xfrm>
                  <a:off x="2081965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Star: 5 Points 401">
                  <a:extLst>
                    <a:ext uri="{FF2B5EF4-FFF2-40B4-BE49-F238E27FC236}">
                      <a16:creationId xmlns:a16="http://schemas.microsoft.com/office/drawing/2014/main" id="{EC375A1E-4815-D24A-6762-66E02646FB55}"/>
                    </a:ext>
                  </a:extLst>
                </p:cNvPr>
                <p:cNvSpPr/>
                <p:nvPr/>
              </p:nvSpPr>
              <p:spPr>
                <a:xfrm>
                  <a:off x="230373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3" name="Star: 5 Points 402">
                  <a:extLst>
                    <a:ext uri="{FF2B5EF4-FFF2-40B4-BE49-F238E27FC236}">
                      <a16:creationId xmlns:a16="http://schemas.microsoft.com/office/drawing/2014/main" id="{26357FDB-9749-7EFA-AAA4-D202EC5B60A0}"/>
                    </a:ext>
                  </a:extLst>
                </p:cNvPr>
                <p:cNvSpPr/>
                <p:nvPr/>
              </p:nvSpPr>
              <p:spPr>
                <a:xfrm>
                  <a:off x="2525499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pic>
          <p:nvPicPr>
            <p:cNvPr id="373" name="Graphic 372">
              <a:extLst>
                <a:ext uri="{FF2B5EF4-FFF2-40B4-BE49-F238E27FC236}">
                  <a16:creationId xmlns:a16="http://schemas.microsoft.com/office/drawing/2014/main" id="{A449B9F3-89CA-37DB-9682-1EAE143D7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645828" y="3623490"/>
              <a:ext cx="978150" cy="303564"/>
            </a:xfrm>
            <a:prstGeom prst="rect">
              <a:avLst/>
            </a:prstGeom>
          </p:spPr>
        </p:pic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D93101D7-2DD3-829A-8962-3A5615FEE248}"/>
                </a:ext>
              </a:extLst>
            </p:cNvPr>
            <p:cNvGrpSpPr/>
            <p:nvPr/>
          </p:nvGrpSpPr>
          <p:grpSpPr>
            <a:xfrm>
              <a:off x="3303398" y="3642861"/>
              <a:ext cx="2629885" cy="859338"/>
              <a:chOff x="3303398" y="1126871"/>
              <a:chExt cx="2629885" cy="859338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DEDE4CE2-82CF-2FB3-9BA3-7C6CC4CB012C}"/>
                  </a:ext>
                </a:extLst>
              </p:cNvPr>
              <p:cNvSpPr txBox="1"/>
              <p:nvPr/>
            </p:nvSpPr>
            <p:spPr>
              <a:xfrm>
                <a:off x="3303398" y="1126871"/>
                <a:ext cx="2629885" cy="859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Project: 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ARAVI by</a:t>
                </a:r>
              </a:p>
              <a:p>
                <a:pPr>
                  <a:lnSpc>
                    <a:spcPct val="110000"/>
                  </a:lnSpc>
                </a:pPr>
                <a:endParaRPr lang="en-US" sz="200" noProof="0" dirty="0">
                  <a:solidFill>
                    <a:schemeClr val="bg1"/>
                  </a:solidFill>
                  <a:latin typeface="Avenir Next LT Pro Demi" panose="020B07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110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Solution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: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 Veg. </a:t>
                </a:r>
                <a:r>
                  <a:rPr lang="en-US" sz="1100" noProof="0" dirty="0" err="1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manag</a:t>
                </a:r>
                <a:r>
                  <a:rPr lang="en-US" sz="110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. + Inspection</a:t>
                </a:r>
                <a:endParaRPr lang="en-US" sz="1100" noProof="0" dirty="0">
                  <a:solidFill>
                    <a:schemeClr val="bg1"/>
                  </a:solidFill>
                  <a:latin typeface="Avenir Next LT Pro" panose="020B05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Status: 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Validated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Quality of results:</a:t>
                </a:r>
              </a:p>
            </p:txBody>
          </p:sp>
          <p:grpSp>
            <p:nvGrpSpPr>
              <p:cNvPr id="391" name="Group 390">
                <a:extLst>
                  <a:ext uri="{FF2B5EF4-FFF2-40B4-BE49-F238E27FC236}">
                    <a16:creationId xmlns:a16="http://schemas.microsoft.com/office/drawing/2014/main" id="{C0C3F2E3-889B-27F1-72A0-99FF8D7387A3}"/>
                  </a:ext>
                </a:extLst>
              </p:cNvPr>
              <p:cNvGrpSpPr/>
              <p:nvPr/>
            </p:nvGrpSpPr>
            <p:grpSpPr>
              <a:xfrm>
                <a:off x="4606777" y="1768810"/>
                <a:ext cx="1053747" cy="144000"/>
                <a:chOff x="1615752" y="1728688"/>
                <a:chExt cx="1053747" cy="144000"/>
              </a:xfrm>
            </p:grpSpPr>
            <p:sp>
              <p:nvSpPr>
                <p:cNvPr id="392" name="Star: 5 Points 391">
                  <a:extLst>
                    <a:ext uri="{FF2B5EF4-FFF2-40B4-BE49-F238E27FC236}">
                      <a16:creationId xmlns:a16="http://schemas.microsoft.com/office/drawing/2014/main" id="{CBDDDF07-1776-9379-8BA6-061E8435EA5D}"/>
                    </a:ext>
                  </a:extLst>
                </p:cNvPr>
                <p:cNvSpPr/>
                <p:nvPr/>
              </p:nvSpPr>
              <p:spPr>
                <a:xfrm>
                  <a:off x="161575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Star: 5 Points 392">
                  <a:extLst>
                    <a:ext uri="{FF2B5EF4-FFF2-40B4-BE49-F238E27FC236}">
                      <a16:creationId xmlns:a16="http://schemas.microsoft.com/office/drawing/2014/main" id="{127EA352-FA16-2024-D2D6-6961727DB5BE}"/>
                    </a:ext>
                  </a:extLst>
                </p:cNvPr>
                <p:cNvSpPr/>
                <p:nvPr/>
              </p:nvSpPr>
              <p:spPr>
                <a:xfrm>
                  <a:off x="185599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Star: 5 Points 393">
                  <a:extLst>
                    <a:ext uri="{FF2B5EF4-FFF2-40B4-BE49-F238E27FC236}">
                      <a16:creationId xmlns:a16="http://schemas.microsoft.com/office/drawing/2014/main" id="{206BEF13-B190-B7AB-8318-33DE4C8AEBB2}"/>
                    </a:ext>
                  </a:extLst>
                </p:cNvPr>
                <p:cNvSpPr/>
                <p:nvPr/>
              </p:nvSpPr>
              <p:spPr>
                <a:xfrm>
                  <a:off x="2081965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Star: 5 Points 394">
                  <a:extLst>
                    <a:ext uri="{FF2B5EF4-FFF2-40B4-BE49-F238E27FC236}">
                      <a16:creationId xmlns:a16="http://schemas.microsoft.com/office/drawing/2014/main" id="{2E1D55E0-C313-85E8-E51C-01EE98980439}"/>
                    </a:ext>
                  </a:extLst>
                </p:cNvPr>
                <p:cNvSpPr/>
                <p:nvPr/>
              </p:nvSpPr>
              <p:spPr>
                <a:xfrm>
                  <a:off x="230373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6" name="Star: 5 Points 395">
                  <a:extLst>
                    <a:ext uri="{FF2B5EF4-FFF2-40B4-BE49-F238E27FC236}">
                      <a16:creationId xmlns:a16="http://schemas.microsoft.com/office/drawing/2014/main" id="{69FE6528-D424-3423-D0CB-F1D22CD9DCFF}"/>
                    </a:ext>
                  </a:extLst>
                </p:cNvPr>
                <p:cNvSpPr/>
                <p:nvPr/>
              </p:nvSpPr>
              <p:spPr>
                <a:xfrm>
                  <a:off x="2525499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no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pic>
          <p:nvPicPr>
            <p:cNvPr id="375" name="Picture 374">
              <a:extLst>
                <a:ext uri="{FF2B5EF4-FFF2-40B4-BE49-F238E27FC236}">
                  <a16:creationId xmlns:a16="http://schemas.microsoft.com/office/drawing/2014/main" id="{9A6D23FA-3FBF-1704-615F-43AF13C85C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77"/>
            <a:stretch/>
          </p:blipFill>
          <p:spPr bwMode="auto">
            <a:xfrm>
              <a:off x="4621732" y="3621355"/>
              <a:ext cx="551741" cy="266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6" name="Picture 375">
              <a:extLst>
                <a:ext uri="{FF2B5EF4-FFF2-40B4-BE49-F238E27FC236}">
                  <a16:creationId xmlns:a16="http://schemas.microsoft.com/office/drawing/2014/main" id="{44CBB5A8-B7C2-2A1D-406E-7F6B416B3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29"/>
            <a:stretch/>
          </p:blipFill>
          <p:spPr>
            <a:xfrm>
              <a:off x="7925782" y="3623156"/>
              <a:ext cx="892106" cy="304232"/>
            </a:xfrm>
            <a:prstGeom prst="rect">
              <a:avLst/>
            </a:prstGeom>
          </p:spPr>
        </p:pic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887E8C7C-EEE9-E85D-4084-AA19E266837A}"/>
                </a:ext>
              </a:extLst>
            </p:cNvPr>
            <p:cNvGrpSpPr/>
            <p:nvPr/>
          </p:nvGrpSpPr>
          <p:grpSpPr>
            <a:xfrm>
              <a:off x="9198975" y="3642861"/>
              <a:ext cx="2629885" cy="859338"/>
              <a:chOff x="3303398" y="1126871"/>
              <a:chExt cx="2629885" cy="859338"/>
            </a:xfrm>
          </p:grpSpPr>
          <p:sp>
            <p:nvSpPr>
              <p:cNvPr id="383" name="TextBox 382">
                <a:extLst>
                  <a:ext uri="{FF2B5EF4-FFF2-40B4-BE49-F238E27FC236}">
                    <a16:creationId xmlns:a16="http://schemas.microsoft.com/office/drawing/2014/main" id="{BA6A74EC-1B10-3034-DE77-E05D63FEA8A3}"/>
                  </a:ext>
                </a:extLst>
              </p:cNvPr>
              <p:cNvSpPr txBox="1"/>
              <p:nvPr/>
            </p:nvSpPr>
            <p:spPr>
              <a:xfrm>
                <a:off x="3303398" y="1126871"/>
                <a:ext cx="2629885" cy="859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Project: 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PERCEIVE by</a:t>
                </a:r>
              </a:p>
              <a:p>
                <a:pPr>
                  <a:lnSpc>
                    <a:spcPct val="110000"/>
                  </a:lnSpc>
                </a:pPr>
                <a:endParaRPr lang="en-US" sz="200" noProof="0" dirty="0">
                  <a:solidFill>
                    <a:schemeClr val="bg1"/>
                  </a:solidFill>
                  <a:latin typeface="Avenir Next LT Pro Demi" panose="020B07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110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Solution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: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 3D reconstruction 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Status: </a:t>
                </a:r>
                <a:r>
                  <a:rPr lang="en-US" sz="1100" noProof="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Validated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100" noProof="0" dirty="0">
                    <a:solidFill>
                      <a:schemeClr val="bg1"/>
                    </a:solidFill>
                    <a:latin typeface="Avenir Next LT Pro Demi" panose="020B0704020202020204" pitchFamily="34" charset="0"/>
                  </a:rPr>
                  <a:t>Quality of results:</a:t>
                </a:r>
              </a:p>
            </p:txBody>
          </p:sp>
          <p:grpSp>
            <p:nvGrpSpPr>
              <p:cNvPr id="384" name="Group 383">
                <a:extLst>
                  <a:ext uri="{FF2B5EF4-FFF2-40B4-BE49-F238E27FC236}">
                    <a16:creationId xmlns:a16="http://schemas.microsoft.com/office/drawing/2014/main" id="{A0728F7A-71F4-B4EE-4EEF-96DE40FD21C5}"/>
                  </a:ext>
                </a:extLst>
              </p:cNvPr>
              <p:cNvGrpSpPr/>
              <p:nvPr/>
            </p:nvGrpSpPr>
            <p:grpSpPr>
              <a:xfrm>
                <a:off x="4606777" y="1768810"/>
                <a:ext cx="1053747" cy="144000"/>
                <a:chOff x="1615752" y="1728688"/>
                <a:chExt cx="1053747" cy="144000"/>
              </a:xfrm>
            </p:grpSpPr>
            <p:sp>
              <p:nvSpPr>
                <p:cNvPr id="385" name="Star: 5 Points 384">
                  <a:extLst>
                    <a:ext uri="{FF2B5EF4-FFF2-40B4-BE49-F238E27FC236}">
                      <a16:creationId xmlns:a16="http://schemas.microsoft.com/office/drawing/2014/main" id="{F2046801-97F7-A522-0EB9-02CC49E36AF6}"/>
                    </a:ext>
                  </a:extLst>
                </p:cNvPr>
                <p:cNvSpPr/>
                <p:nvPr/>
              </p:nvSpPr>
              <p:spPr>
                <a:xfrm>
                  <a:off x="161575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Star: 5 Points 385">
                  <a:extLst>
                    <a:ext uri="{FF2B5EF4-FFF2-40B4-BE49-F238E27FC236}">
                      <a16:creationId xmlns:a16="http://schemas.microsoft.com/office/drawing/2014/main" id="{96A9105B-97CD-FAD9-C0E0-AC8F55A897C8}"/>
                    </a:ext>
                  </a:extLst>
                </p:cNvPr>
                <p:cNvSpPr/>
                <p:nvPr/>
              </p:nvSpPr>
              <p:spPr>
                <a:xfrm>
                  <a:off x="185599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Star: 5 Points 386">
                  <a:extLst>
                    <a:ext uri="{FF2B5EF4-FFF2-40B4-BE49-F238E27FC236}">
                      <a16:creationId xmlns:a16="http://schemas.microsoft.com/office/drawing/2014/main" id="{32D7E88B-60BF-206C-CE93-9D6EAC99B841}"/>
                    </a:ext>
                  </a:extLst>
                </p:cNvPr>
                <p:cNvSpPr/>
                <p:nvPr/>
              </p:nvSpPr>
              <p:spPr>
                <a:xfrm>
                  <a:off x="2081965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Star: 5 Points 387">
                  <a:extLst>
                    <a:ext uri="{FF2B5EF4-FFF2-40B4-BE49-F238E27FC236}">
                      <a16:creationId xmlns:a16="http://schemas.microsoft.com/office/drawing/2014/main" id="{82915F24-F837-D006-C4E1-D640BB71EAD4}"/>
                    </a:ext>
                  </a:extLst>
                </p:cNvPr>
                <p:cNvSpPr/>
                <p:nvPr/>
              </p:nvSpPr>
              <p:spPr>
                <a:xfrm>
                  <a:off x="2303732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Star: 5 Points 388">
                  <a:extLst>
                    <a:ext uri="{FF2B5EF4-FFF2-40B4-BE49-F238E27FC236}">
                      <a16:creationId xmlns:a16="http://schemas.microsoft.com/office/drawing/2014/main" id="{F359B7A3-E66E-DBEE-AA54-8D1C7826C3CF}"/>
                    </a:ext>
                  </a:extLst>
                </p:cNvPr>
                <p:cNvSpPr/>
                <p:nvPr/>
              </p:nvSpPr>
              <p:spPr>
                <a:xfrm>
                  <a:off x="2525499" y="1728688"/>
                  <a:ext cx="144000" cy="144000"/>
                </a:xfrm>
                <a:prstGeom prst="star5">
                  <a:avLst>
                    <a:gd name="adj" fmla="val 25224"/>
                    <a:gd name="hf" fmla="val 105146"/>
                    <a:gd name="vf" fmla="val 110557"/>
                  </a:avLst>
                </a:prstGeom>
                <a:no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pic>
          <p:nvPicPr>
            <p:cNvPr id="378" name="Picture 2">
              <a:extLst>
                <a:ext uri="{FF2B5EF4-FFF2-40B4-BE49-F238E27FC236}">
                  <a16:creationId xmlns:a16="http://schemas.microsoft.com/office/drawing/2014/main" id="{77B25739-B334-8FA6-CAC7-9825B1E53B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0473" y="3647852"/>
              <a:ext cx="827626" cy="243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9" name="Picture 378">
              <a:extLst>
                <a:ext uri="{FF2B5EF4-FFF2-40B4-BE49-F238E27FC236}">
                  <a16:creationId xmlns:a16="http://schemas.microsoft.com/office/drawing/2014/main" id="{A9A2A342-78EB-D490-96A7-897AE3C61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0031" y="4509819"/>
              <a:ext cx="2091593" cy="1398557"/>
            </a:xfrm>
            <a:prstGeom prst="rect">
              <a:avLst/>
            </a:prstGeom>
          </p:spPr>
        </p:pic>
        <p:pic>
          <p:nvPicPr>
            <p:cNvPr id="380" name="Picture 379">
              <a:extLst>
                <a:ext uri="{FF2B5EF4-FFF2-40B4-BE49-F238E27FC236}">
                  <a16:creationId xmlns:a16="http://schemas.microsoft.com/office/drawing/2014/main" id="{253F714F-1A3C-6F80-B6CA-AFAE2FFDC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411788" y="4497070"/>
              <a:ext cx="2489658" cy="1402624"/>
            </a:xfrm>
            <a:prstGeom prst="rect">
              <a:avLst/>
            </a:prstGeom>
          </p:spPr>
        </p:pic>
        <p:pic>
          <p:nvPicPr>
            <p:cNvPr id="381" name="Picture 380" descr="A person in a yellow vest on a drone&#10;&#10;AI-generated content may be incorrect.">
              <a:extLst>
                <a:ext uri="{FF2B5EF4-FFF2-40B4-BE49-F238E27FC236}">
                  <a16:creationId xmlns:a16="http://schemas.microsoft.com/office/drawing/2014/main" id="{45B86CD9-9AB0-FE10-FDD5-9F5863B70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 l="13190" t="24870" r="18975" b="21607"/>
            <a:stretch/>
          </p:blipFill>
          <p:spPr>
            <a:xfrm>
              <a:off x="6421556" y="4497070"/>
              <a:ext cx="2370239" cy="1402624"/>
            </a:xfrm>
            <a:prstGeom prst="rect">
              <a:avLst/>
            </a:prstGeom>
          </p:spPr>
        </p:pic>
        <p:pic>
          <p:nvPicPr>
            <p:cNvPr id="382" name="Picture 381" descr="A person standing on a road with a robot on wheels&#10;&#10;AI-generated content may be incorrect.">
              <a:extLst>
                <a:ext uri="{FF2B5EF4-FFF2-40B4-BE49-F238E27FC236}">
                  <a16:creationId xmlns:a16="http://schemas.microsoft.com/office/drawing/2014/main" id="{572D90FA-5263-0E1B-B07F-A7F7659A7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361170" y="4507305"/>
              <a:ext cx="2485017" cy="1400009"/>
            </a:xfrm>
            <a:prstGeom prst="rect">
              <a:avLst/>
            </a:prstGeom>
          </p:spPr>
        </p:pic>
      </p:grpSp>
      <p:sp>
        <p:nvSpPr>
          <p:cNvPr id="411" name="Star: 5 Points 410">
            <a:extLst>
              <a:ext uri="{FF2B5EF4-FFF2-40B4-BE49-F238E27FC236}">
                <a16:creationId xmlns:a16="http://schemas.microsoft.com/office/drawing/2014/main" id="{41B171DF-D9D8-AECD-BE42-52CF00AA65B9}"/>
              </a:ext>
            </a:extLst>
          </p:cNvPr>
          <p:cNvSpPr/>
          <p:nvPr/>
        </p:nvSpPr>
        <p:spPr>
          <a:xfrm>
            <a:off x="11412101" y="4284635"/>
            <a:ext cx="144000" cy="144000"/>
          </a:xfrm>
          <a:prstGeom prst="star5">
            <a:avLst>
              <a:gd name="adj" fmla="val 25224"/>
              <a:gd name="hf" fmla="val 105146"/>
              <a:gd name="vf" fmla="val 110557"/>
            </a:avLst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2" name="Picture 411">
            <a:extLst>
              <a:ext uri="{FF2B5EF4-FFF2-40B4-BE49-F238E27FC236}">
                <a16:creationId xmlns:a16="http://schemas.microsoft.com/office/drawing/2014/main" id="{8EAD5982-BA40-FE7A-4E85-7B7E6508AA66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1" t="1" r="52081" b="-2"/>
          <a:stretch>
            <a:fillRect/>
          </a:stretch>
        </p:blipFill>
        <p:spPr>
          <a:xfrm>
            <a:off x="11395288" y="4268973"/>
            <a:ext cx="87100" cy="170703"/>
          </a:xfrm>
          <a:prstGeom prst="rect">
            <a:avLst/>
          </a:prstGeom>
        </p:spPr>
      </p:pic>
      <p:pic>
        <p:nvPicPr>
          <p:cNvPr id="413" name="Picture 412">
            <a:extLst>
              <a:ext uri="{FF2B5EF4-FFF2-40B4-BE49-F238E27FC236}">
                <a16:creationId xmlns:a16="http://schemas.microsoft.com/office/drawing/2014/main" id="{92366538-D5F5-982B-583E-D3550BBF9F9B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1" t="1" r="52081" b="-2"/>
          <a:stretch>
            <a:fillRect/>
          </a:stretch>
        </p:blipFill>
        <p:spPr>
          <a:xfrm>
            <a:off x="5501695" y="4266592"/>
            <a:ext cx="87100" cy="170703"/>
          </a:xfrm>
          <a:prstGeom prst="rect">
            <a:avLst/>
          </a:prstGeom>
        </p:spPr>
      </p:pic>
      <p:pic>
        <p:nvPicPr>
          <p:cNvPr id="414" name="Picture 413">
            <a:extLst>
              <a:ext uri="{FF2B5EF4-FFF2-40B4-BE49-F238E27FC236}">
                <a16:creationId xmlns:a16="http://schemas.microsoft.com/office/drawing/2014/main" id="{F9BBFE14-5659-D35E-81D8-805E75B5E525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1" t="1" r="52081" b="-2"/>
          <a:stretch>
            <a:fillRect/>
          </a:stretch>
        </p:blipFill>
        <p:spPr>
          <a:xfrm>
            <a:off x="5501695" y="1768810"/>
            <a:ext cx="87100" cy="170703"/>
          </a:xfrm>
          <a:prstGeom prst="rect">
            <a:avLst/>
          </a:prstGeom>
        </p:spPr>
      </p:pic>
      <p:pic>
        <p:nvPicPr>
          <p:cNvPr id="415" name="Picture 414">
            <a:extLst>
              <a:ext uri="{FF2B5EF4-FFF2-40B4-BE49-F238E27FC236}">
                <a16:creationId xmlns:a16="http://schemas.microsoft.com/office/drawing/2014/main" id="{ED4FC7F9-5EF8-EDD0-6388-43CCD81C0DB9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1" t="1" r="52081" b="-2"/>
          <a:stretch>
            <a:fillRect/>
          </a:stretch>
        </p:blipFill>
        <p:spPr>
          <a:xfrm>
            <a:off x="8416596" y="1768810"/>
            <a:ext cx="87100" cy="170703"/>
          </a:xfrm>
          <a:prstGeom prst="rect">
            <a:avLst/>
          </a:prstGeom>
        </p:spPr>
      </p:pic>
      <p:pic>
        <p:nvPicPr>
          <p:cNvPr id="416" name="Picture 415">
            <a:extLst>
              <a:ext uri="{FF2B5EF4-FFF2-40B4-BE49-F238E27FC236}">
                <a16:creationId xmlns:a16="http://schemas.microsoft.com/office/drawing/2014/main" id="{06EE34EC-9398-95EC-EEA7-3B640322C659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1" t="1" r="52081" b="-2"/>
          <a:stretch>
            <a:fillRect/>
          </a:stretch>
        </p:blipFill>
        <p:spPr>
          <a:xfrm>
            <a:off x="11397591" y="1768810"/>
            <a:ext cx="87100" cy="17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2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7EF03D-B6EB-A127-09FC-3D2F497E4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A431C9-7CCB-3F9C-046A-970D4243E124}"/>
              </a:ext>
            </a:extLst>
          </p:cNvPr>
          <p:cNvSpPr/>
          <p:nvPr/>
        </p:nvSpPr>
        <p:spPr>
          <a:xfrm>
            <a:off x="0" y="10633"/>
            <a:ext cx="12192000" cy="6858000"/>
          </a:xfrm>
          <a:prstGeom prst="rect">
            <a:avLst/>
          </a:prstGeom>
          <a:solidFill>
            <a:schemeClr val="accent3">
              <a:lumMod val="50000"/>
              <a:alpha val="62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endParaRPr lang="en-US" noProof="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344C74F-445A-8655-AAC7-E4148AD20C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noProof="0" smtClean="0">
                <a:solidFill>
                  <a:schemeClr val="bg1"/>
                </a:solidFill>
              </a:rPr>
              <a:pPr/>
              <a:t>7</a:t>
            </a:fld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17" name="Immagine 6" descr="Immagine che contiene Carattere, logo, Elementi grafici, simbolo&#10;&#10;Descrizione generata automaticamente">
            <a:extLst>
              <a:ext uri="{FF2B5EF4-FFF2-40B4-BE49-F238E27FC236}">
                <a16:creationId xmlns:a16="http://schemas.microsoft.com/office/drawing/2014/main" id="{AFA2C0A1-4349-C31D-CCBE-998B43B8F8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26" y="5890561"/>
            <a:ext cx="1804126" cy="704974"/>
          </a:xfrm>
          <a:prstGeom prst="rect">
            <a:avLst/>
          </a:prstGeom>
        </p:spPr>
      </p:pic>
      <p:sp>
        <p:nvSpPr>
          <p:cNvPr id="7" name="Titolo 3">
            <a:extLst>
              <a:ext uri="{FF2B5EF4-FFF2-40B4-BE49-F238E27FC236}">
                <a16:creationId xmlns:a16="http://schemas.microsoft.com/office/drawing/2014/main" id="{F5119CB6-A539-8DF6-3005-CB391C3DA972}"/>
              </a:ext>
            </a:extLst>
          </p:cNvPr>
          <p:cNvSpPr txBox="1">
            <a:spLocks/>
          </p:cNvSpPr>
          <p:nvPr/>
        </p:nvSpPr>
        <p:spPr>
          <a:xfrm>
            <a:off x="425301" y="615632"/>
            <a:ext cx="9958219" cy="352487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 b="1" i="0" kern="1200">
                <a:solidFill>
                  <a:schemeClr val="bg1"/>
                </a:solidFill>
                <a:latin typeface="Avenir Next LT Pro Demi" panose="020B0504020202020204" pitchFamily="34" charset="77"/>
                <a:ea typeface="+mj-ea"/>
                <a:cs typeface="Futura Medium" panose="020B0602020204020303" pitchFamily="34" charset="-79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 sz="3600" noProof="0" dirty="0">
                <a:solidFill>
                  <a:schemeClr val="accent1"/>
                </a:solidFill>
              </a:rPr>
              <a:t>Success story #2 – Integrated ecosystem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F06368-947D-9C1D-364A-EF462E37697C}"/>
              </a:ext>
            </a:extLst>
          </p:cNvPr>
          <p:cNvSpPr txBox="1"/>
          <p:nvPr/>
        </p:nvSpPr>
        <p:spPr>
          <a:xfrm>
            <a:off x="200389" y="3837619"/>
            <a:ext cx="54900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noProof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TALOS ecosystem: </a:t>
            </a:r>
            <a:r>
              <a:rPr lang="en-US" sz="2400" u="sng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30+ solutions</a:t>
            </a:r>
            <a:endParaRPr lang="en-US" sz="2400" dirty="0">
              <a:solidFill>
                <a:schemeClr val="bg1"/>
              </a:solidFill>
              <a:latin typeface="Avenir Next LT Pro Demi" panose="020B0704020202020204" pitchFamily="34" charset="0"/>
            </a:endParaRPr>
          </a:p>
          <a:p>
            <a:endParaRPr lang="en-US" sz="1200" b="1" dirty="0">
              <a:solidFill>
                <a:schemeClr val="bg1"/>
              </a:solidFill>
              <a:latin typeface="Avenir Next LT Pro Demi" panose="020B070402020202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12 robotic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&gt;6 digital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12 from Open Call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865FD8-9208-76B5-4262-83CD89E88516}"/>
              </a:ext>
            </a:extLst>
          </p:cNvPr>
          <p:cNvSpPr/>
          <p:nvPr/>
        </p:nvSpPr>
        <p:spPr>
          <a:xfrm>
            <a:off x="158252" y="1238302"/>
            <a:ext cx="5869502" cy="35248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>
                <a:latin typeface="Avenir Next LT Pro" panose="020B0504020202020204" pitchFamily="34" charset="0"/>
              </a:rPr>
              <a:t>Inspection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C61EE-6CAB-E7DA-FF1F-C7C85506E522}"/>
              </a:ext>
            </a:extLst>
          </p:cNvPr>
          <p:cNvSpPr/>
          <p:nvPr/>
        </p:nvSpPr>
        <p:spPr>
          <a:xfrm>
            <a:off x="158252" y="1590789"/>
            <a:ext cx="5869502" cy="1855882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3C2252-DCF4-E35B-947A-C8381EA6A175}"/>
              </a:ext>
            </a:extLst>
          </p:cNvPr>
          <p:cNvSpPr/>
          <p:nvPr/>
        </p:nvSpPr>
        <p:spPr>
          <a:xfrm>
            <a:off x="6188521" y="1238302"/>
            <a:ext cx="5869502" cy="35248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>
                <a:latin typeface="Avenir Next LT Pro" panose="020B0504020202020204" pitchFamily="34" charset="0"/>
              </a:rPr>
              <a:t>Cleaning &amp; Mowing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4CDE8C7-F6B3-21C5-4445-0DFF002D4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560" y="1620897"/>
            <a:ext cx="1069580" cy="8018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77CA69-3AB3-944D-3277-5C1A9F5BF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8631" y="2534204"/>
            <a:ext cx="1438438" cy="8018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9C8D59-56DD-B659-59D9-A4E29B7217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2801" y="2493536"/>
            <a:ext cx="1215138" cy="8018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92C86D-A506-0244-FC50-93F9F9E04F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019" y="2452868"/>
            <a:ext cx="1066720" cy="8831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176C8A-B7D1-5270-0FC3-EBD8B2F6E3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987" y="1655252"/>
            <a:ext cx="768784" cy="7687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77BE19-12C7-540B-743B-3AE6D8A95A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4314" y="2471622"/>
            <a:ext cx="1237412" cy="92702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5A0D59-76EC-F45F-DC01-66323991AC9C}"/>
              </a:ext>
            </a:extLst>
          </p:cNvPr>
          <p:cNvSpPr/>
          <p:nvPr/>
        </p:nvSpPr>
        <p:spPr>
          <a:xfrm>
            <a:off x="6188521" y="1590789"/>
            <a:ext cx="5869502" cy="1855882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A SolarCleano B1 robot operating at the Benban Solar Park in Egypt.">
            <a:extLst>
              <a:ext uri="{FF2B5EF4-FFF2-40B4-BE49-F238E27FC236}">
                <a16:creationId xmlns:a16="http://schemas.microsoft.com/office/drawing/2014/main" id="{50C3D91E-2B9E-F8A6-9D5E-9E4A42B8D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r="17285"/>
          <a:stretch>
            <a:fillRect/>
          </a:stretch>
        </p:blipFill>
        <p:spPr bwMode="auto">
          <a:xfrm>
            <a:off x="6331078" y="1670530"/>
            <a:ext cx="1465805" cy="122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E09CA7-6563-BDE9-0348-A3CFD553E0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17913" y="1675498"/>
            <a:ext cx="2214034" cy="1245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6AACE0-34AE-7768-3489-78AC719ED1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56349" y="1667307"/>
            <a:ext cx="1660524" cy="124539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06E1AA0-6AD0-0CA8-D1EB-3CD9E312ABB0}"/>
              </a:ext>
            </a:extLst>
          </p:cNvPr>
          <p:cNvSpPr/>
          <p:nvPr/>
        </p:nvSpPr>
        <p:spPr>
          <a:xfrm>
            <a:off x="9524999" y="3730526"/>
            <a:ext cx="2533023" cy="35248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>
                <a:latin typeface="Avenir Next LT Pro" panose="020B0504020202020204" pitchFamily="34" charset="0"/>
              </a:rPr>
              <a:t>Crop monitoring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35E40F-6A02-CB1F-D366-8179D38AEA8D}"/>
              </a:ext>
            </a:extLst>
          </p:cNvPr>
          <p:cNvSpPr/>
          <p:nvPr/>
        </p:nvSpPr>
        <p:spPr>
          <a:xfrm>
            <a:off x="9524999" y="4083012"/>
            <a:ext cx="2533023" cy="2159355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05BD664-9040-E68E-81E8-8CB9E6FFCA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44955" y="4180723"/>
            <a:ext cx="1093109" cy="143897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ECA138A-49B2-0D09-5C4C-D0557858027E}"/>
              </a:ext>
            </a:extLst>
          </p:cNvPr>
          <p:cNvSpPr/>
          <p:nvPr/>
        </p:nvSpPr>
        <p:spPr>
          <a:xfrm>
            <a:off x="6145133" y="3730526"/>
            <a:ext cx="3245888" cy="35248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>
                <a:latin typeface="Avenir Next LT Pro" panose="020B0504020202020204" pitchFamily="34" charset="0"/>
              </a:rPr>
              <a:t>Monitoring &amp; Orchestration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98D2758-708F-FB8A-84DB-7F8D9B3461FC}"/>
              </a:ext>
            </a:extLst>
          </p:cNvPr>
          <p:cNvSpPr/>
          <p:nvPr/>
        </p:nvSpPr>
        <p:spPr>
          <a:xfrm>
            <a:off x="6145133" y="4083012"/>
            <a:ext cx="3245888" cy="2159355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5139327-65E2-4CCB-7B6F-89E855EC77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2" b="89955" l="8589" r="89990">
                        <a14:foregroundMark x1="8722" y1="60497" x2="8589" y2="48420"/>
                        <a14:foregroundMark x1="12719" y1="47968" x2="12719" y2="47968"/>
                        <a14:foregroundMark x1="29931" y1="49549" x2="29931" y2="49549"/>
                        <a14:foregroundMark x1="36075" y1="45147" x2="36075" y2="45147"/>
                        <a14:foregroundMark x1="44334" y1="46388" x2="44334" y2="46388"/>
                        <a14:foregroundMark x1="54245" y1="47178" x2="54245" y2="47178"/>
                        <a14:foregroundMark x1="60984" y1="50000" x2="60984" y2="50000"/>
                        <a14:foregroundMark x1="72646" y1="47178" x2="72646" y2="47178"/>
                        <a14:foregroundMark x1="77734" y1="46388" x2="77734" y2="46388"/>
                        <a14:foregroundMark x1="71820" y1="47630" x2="71820" y2="47630"/>
                        <a14:foregroundMark x1="77965" y1="37923" x2="77965" y2="37923"/>
                        <a14:foregroundMark x1="85629" y1="42777" x2="85629" y2="42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4808" y="1714262"/>
            <a:ext cx="2101581" cy="61513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17426AC-5AD2-8E86-3F50-A3F80A21CB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977547" y="3056568"/>
            <a:ext cx="1867749" cy="236826"/>
          </a:xfrm>
          <a:prstGeom prst="rect">
            <a:avLst/>
          </a:prstGeom>
        </p:spPr>
      </p:pic>
      <p:pic>
        <p:nvPicPr>
          <p:cNvPr id="47" name="Immagine 17" descr="Immagine che contiene Carattere, Elementi grafici, schermata, grafica&#10;&#10;Descrizione generata automaticamente">
            <a:extLst>
              <a:ext uri="{FF2B5EF4-FFF2-40B4-BE49-F238E27FC236}">
                <a16:creationId xmlns:a16="http://schemas.microsoft.com/office/drawing/2014/main" id="{4E2CA849-A551-6B10-C501-43B620E96494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23" t="30539" r="7646" b="32390"/>
          <a:stretch>
            <a:fillRect/>
          </a:stretch>
        </p:blipFill>
        <p:spPr>
          <a:xfrm>
            <a:off x="10106153" y="2935134"/>
            <a:ext cx="1660525" cy="40554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22C23A7-12E0-4B98-91E5-A4B4F3FCD1B3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16771" r="15794" b="56301"/>
          <a:stretch>
            <a:fillRect/>
          </a:stretch>
        </p:blipFill>
        <p:spPr>
          <a:xfrm>
            <a:off x="10982960" y="5683723"/>
            <a:ext cx="987443" cy="463248"/>
          </a:xfrm>
          <a:prstGeom prst="rect">
            <a:avLst/>
          </a:prstGeom>
        </p:spPr>
      </p:pic>
      <p:pic>
        <p:nvPicPr>
          <p:cNvPr id="50" name="Immagine 27" descr="Immagine che contiene testo, schermata, Carattere, nero&#10;&#10;Descrizione generata automaticamente">
            <a:extLst>
              <a:ext uri="{FF2B5EF4-FFF2-40B4-BE49-F238E27FC236}">
                <a16:creationId xmlns:a16="http://schemas.microsoft.com/office/drawing/2014/main" id="{03786C54-855F-993B-A90F-88F939217969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1544" y="5552348"/>
            <a:ext cx="1364872" cy="75737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ED11643-AAD1-D646-7B20-BA35639939D1}"/>
              </a:ext>
            </a:extLst>
          </p:cNvPr>
          <p:cNvSpPr txBox="1"/>
          <p:nvPr/>
        </p:nvSpPr>
        <p:spPr>
          <a:xfrm>
            <a:off x="7833998" y="5479737"/>
            <a:ext cx="16231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noProof="0" dirty="0">
                <a:solidFill>
                  <a:schemeClr val="bg1"/>
                </a:solidFill>
                <a:latin typeface="Avenir Next LT Pro" panose="020B0504020202020204" pitchFamily="34" charset="0"/>
              </a:rPr>
              <a:t>TALOS UI Platform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7DDC3DA-DEDC-971A-E9A8-78FB0578809B}"/>
              </a:ext>
            </a:extLst>
          </p:cNvPr>
          <p:cNvSpPr txBox="1"/>
          <p:nvPr/>
        </p:nvSpPr>
        <p:spPr>
          <a:xfrm>
            <a:off x="7798522" y="5092977"/>
            <a:ext cx="16231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noProof="0" dirty="0">
                <a:solidFill>
                  <a:schemeClr val="bg1"/>
                </a:solidFill>
                <a:latin typeface="Avenir Next LT Pro" panose="020B0504020202020204" pitchFamily="34" charset="0"/>
              </a:rPr>
              <a:t>Digital Twins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58108C1-A568-E962-469E-50F659534FF0}"/>
              </a:ext>
            </a:extLst>
          </p:cNvPr>
          <p:cNvSpPr txBox="1"/>
          <p:nvPr/>
        </p:nvSpPr>
        <p:spPr>
          <a:xfrm>
            <a:off x="6574801" y="5859328"/>
            <a:ext cx="23865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noProof="0" dirty="0">
                <a:solidFill>
                  <a:schemeClr val="bg1"/>
                </a:solidFill>
                <a:latin typeface="Avenir Next LT Pro" panose="020B0504020202020204" pitchFamily="34" charset="0"/>
              </a:rPr>
              <a:t>AI recommendation engine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A4452AB-A957-FE43-AC4D-30C38E513028}"/>
              </a:ext>
            </a:extLst>
          </p:cNvPr>
          <p:cNvSpPr txBox="1"/>
          <p:nvPr/>
        </p:nvSpPr>
        <p:spPr>
          <a:xfrm>
            <a:off x="6574889" y="4448114"/>
            <a:ext cx="24921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noProof="0" dirty="0">
                <a:solidFill>
                  <a:schemeClr val="bg1"/>
                </a:solidFill>
                <a:latin typeface="Avenir Next LT Pro" panose="020B0504020202020204" pitchFamily="34" charset="0"/>
              </a:rPr>
              <a:t>AI-based anomaly detection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833C536-52BC-C614-B144-06BFE06DDEE9}"/>
              </a:ext>
            </a:extLst>
          </p:cNvPr>
          <p:cNvSpPr txBox="1"/>
          <p:nvPr/>
        </p:nvSpPr>
        <p:spPr>
          <a:xfrm>
            <a:off x="5789946" y="5489654"/>
            <a:ext cx="226556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noProof="0" dirty="0">
                <a:solidFill>
                  <a:schemeClr val="bg1"/>
                </a:solidFill>
                <a:latin typeface="Avenir Next LT Pro" panose="020B0504020202020204" pitchFamily="34" charset="0"/>
              </a:rPr>
              <a:t>Mission planning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4D25C3B-C2BD-ABF1-F21B-BFC717670D58}"/>
              </a:ext>
            </a:extLst>
          </p:cNvPr>
          <p:cNvSpPr txBox="1"/>
          <p:nvPr/>
        </p:nvSpPr>
        <p:spPr>
          <a:xfrm>
            <a:off x="6635294" y="4149051"/>
            <a:ext cx="226556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noProof="0" dirty="0">
                <a:solidFill>
                  <a:schemeClr val="bg1"/>
                </a:solidFill>
                <a:latin typeface="Avenir Next LT Pro" panose="020B0504020202020204" pitchFamily="34" charset="0"/>
              </a:rPr>
              <a:t>Robot fleet management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850D7AE-B6E0-4625-6689-E88F813C08B4}"/>
              </a:ext>
            </a:extLst>
          </p:cNvPr>
          <p:cNvSpPr txBox="1"/>
          <p:nvPr/>
        </p:nvSpPr>
        <p:spPr>
          <a:xfrm>
            <a:off x="5742088" y="5095442"/>
            <a:ext cx="226556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noProof="0" dirty="0">
                <a:solidFill>
                  <a:schemeClr val="bg1"/>
                </a:solidFill>
                <a:latin typeface="Avenir Next LT Pro" panose="020B0504020202020204" pitchFamily="34" charset="0"/>
              </a:rPr>
              <a:t>Smart charging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C29DFE-C7D7-E01A-D2DF-AE56B72B3B59}"/>
              </a:ext>
            </a:extLst>
          </p:cNvPr>
          <p:cNvSpPr txBox="1"/>
          <p:nvPr/>
        </p:nvSpPr>
        <p:spPr>
          <a:xfrm>
            <a:off x="5760004" y="4760313"/>
            <a:ext cx="226556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noProof="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HiTL</a:t>
            </a:r>
            <a:r>
              <a:rPr lang="en-US" sz="1300" noProof="0" dirty="0">
                <a:solidFill>
                  <a:schemeClr val="bg1"/>
                </a:solidFill>
                <a:latin typeface="Avenir Next LT Pro" panose="020B0504020202020204" pitchFamily="34" charset="0"/>
              </a:rPr>
              <a:t> approach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D9E0E55-31DA-D97C-281A-3C019513A1FC}"/>
              </a:ext>
            </a:extLst>
          </p:cNvPr>
          <p:cNvSpPr txBox="1"/>
          <p:nvPr/>
        </p:nvSpPr>
        <p:spPr>
          <a:xfrm>
            <a:off x="7447068" y="4760313"/>
            <a:ext cx="2265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chemeClr val="bg1"/>
                </a:solidFill>
                <a:latin typeface="Avenir Next LT Pro" panose="020B0504020202020204" pitchFamily="34" charset="0"/>
              </a:rPr>
              <a:t>SCADA integration</a:t>
            </a:r>
          </a:p>
        </p:txBody>
      </p:sp>
    </p:spTree>
    <p:extLst>
      <p:ext uri="{BB962C8B-B14F-4D97-AF65-F5344CB8AC3E}">
        <p14:creationId xmlns:p14="http://schemas.microsoft.com/office/powerpoint/2010/main" val="1108655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191AB-082A-B3FF-0421-ADB9D871D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0794D6-D683-C352-38D1-8CD9C1763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28" y="1627464"/>
            <a:ext cx="8537771" cy="2960132"/>
          </a:xfrm>
        </p:spPr>
        <p:txBody>
          <a:bodyPr>
            <a:normAutofit/>
          </a:bodyPr>
          <a:lstStyle/>
          <a:p>
            <a:r>
              <a:rPr lang="pt-PT" sz="8000" dirty="0">
                <a:solidFill>
                  <a:schemeClr val="bg1"/>
                </a:solidFill>
              </a:rPr>
              <a:t>C</a:t>
            </a:r>
            <a:r>
              <a:rPr lang="en-US" sz="8000" dirty="0">
                <a:solidFill>
                  <a:schemeClr val="bg1"/>
                </a:solidFill>
              </a:rPr>
              <a:t>all to action</a:t>
            </a:r>
            <a:endParaRPr lang="en-US" sz="80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8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0DAE80-1B9E-B677-B41B-774FA6A8C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958277C-FACE-8C0C-42F2-E0A1BA3B477D}"/>
              </a:ext>
            </a:extLst>
          </p:cNvPr>
          <p:cNvSpPr/>
          <p:nvPr/>
        </p:nvSpPr>
        <p:spPr>
          <a:xfrm>
            <a:off x="0" y="10633"/>
            <a:ext cx="12192000" cy="6858000"/>
          </a:xfrm>
          <a:prstGeom prst="rect">
            <a:avLst/>
          </a:prstGeom>
          <a:solidFill>
            <a:schemeClr val="accent3">
              <a:lumMod val="50000"/>
              <a:alpha val="62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endParaRPr lang="en-US" noProof="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36BB3AF-A7B3-725E-88D9-93E3FC4477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noProof="0" smtClean="0">
                <a:solidFill>
                  <a:schemeClr val="bg1"/>
                </a:solidFill>
              </a:rPr>
              <a:pPr/>
              <a:t>9</a:t>
            </a:fld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17" name="Immagine 6" descr="Immagine che contiene Carattere, logo, Elementi grafici, simbolo&#10;&#10;Descrizione generata automaticamente">
            <a:extLst>
              <a:ext uri="{FF2B5EF4-FFF2-40B4-BE49-F238E27FC236}">
                <a16:creationId xmlns:a16="http://schemas.microsoft.com/office/drawing/2014/main" id="{E52BA2FD-E4A9-5ED0-4F6F-01158F5120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26" y="5890561"/>
            <a:ext cx="1804126" cy="704974"/>
          </a:xfrm>
          <a:prstGeom prst="rect">
            <a:avLst/>
          </a:prstGeom>
        </p:spPr>
      </p:pic>
      <p:sp>
        <p:nvSpPr>
          <p:cNvPr id="7" name="Titolo 3">
            <a:extLst>
              <a:ext uri="{FF2B5EF4-FFF2-40B4-BE49-F238E27FC236}">
                <a16:creationId xmlns:a16="http://schemas.microsoft.com/office/drawing/2014/main" id="{1FB9FFAA-03A9-FF11-343E-5C284AE46891}"/>
              </a:ext>
            </a:extLst>
          </p:cNvPr>
          <p:cNvSpPr txBox="1">
            <a:spLocks/>
          </p:cNvSpPr>
          <p:nvPr/>
        </p:nvSpPr>
        <p:spPr>
          <a:xfrm>
            <a:off x="425301" y="615632"/>
            <a:ext cx="9958219" cy="352487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 b="1" i="0" kern="1200">
                <a:solidFill>
                  <a:schemeClr val="bg1"/>
                </a:solidFill>
                <a:latin typeface="Avenir Next LT Pro Demi" panose="020B0504020202020204" pitchFamily="34" charset="77"/>
                <a:ea typeface="+mj-ea"/>
                <a:cs typeface="Futura Medium" panose="020B0602020204020303" pitchFamily="34" charset="-79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 sz="3600" dirty="0">
                <a:solidFill>
                  <a:schemeClr val="accent1"/>
                </a:solidFill>
              </a:rPr>
              <a:t>Call to action</a:t>
            </a:r>
            <a:endParaRPr lang="en-US" sz="3600" noProof="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038C42-D0B4-9896-28D3-B1C209003298}"/>
              </a:ext>
            </a:extLst>
          </p:cNvPr>
          <p:cNvSpPr txBox="1"/>
          <p:nvPr/>
        </p:nvSpPr>
        <p:spPr>
          <a:xfrm>
            <a:off x="425301" y="1203369"/>
            <a:ext cx="10861040" cy="4292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FSTP works </a:t>
            </a: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— a proven best practice that should be expanded in future Work </a:t>
            </a:r>
            <a:r>
              <a:rPr lang="en-US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Programmes</a:t>
            </a: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Outdoor automation is the real frontier </a:t>
            </a: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— PV farms push robotics beyond lab assumptions (connectivity, navigation, robustness)</a:t>
            </a:r>
          </a:p>
          <a:p>
            <a:pPr marL="28575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BVLOS is a bottleneck </a:t>
            </a: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— procedures must evolve to unlock European technology competitiveness</a:t>
            </a:r>
          </a:p>
          <a:p>
            <a:pPr marL="28575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Dual land use can accelerate PV scale‑up </a:t>
            </a: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— but energy‑food‑water trade‑offs demand deeper research</a:t>
            </a:r>
          </a:p>
          <a:p>
            <a:pPr marL="28575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From R&amp;I to uptake </a:t>
            </a:r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— TALOS results are now using CL4 proof‑of‑market mechanisms to create market-ready solutions</a:t>
            </a:r>
          </a:p>
        </p:txBody>
      </p:sp>
    </p:spTree>
    <p:extLst>
      <p:ext uri="{BB962C8B-B14F-4D97-AF65-F5344CB8AC3E}">
        <p14:creationId xmlns:p14="http://schemas.microsoft.com/office/powerpoint/2010/main" val="27327004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LINECOLOR1" val="4075041"/>
  <p:tag name="FILLLINECOLOR2" val="15854308"/>
  <p:tag name="FILLLINECOLOR3" val="14404027"/>
  <p:tag name="FILLLINECOLOR4" val="12031096"/>
  <p:tag name="FILLLINECOLOR5" val="8544325"/>
  <p:tag name="FILLLINECOLOR6" val="5849647"/>
  <p:tag name="FILLLINECOLOR7" val="10065276"/>
  <p:tag name="FILLLINECOLOR8" val="6708770"/>
  <p:tag name="FILLLINECOLOR9" val="5439272"/>
  <p:tag name="FILLLINECOLOR10" val="12255145"/>
  <p:tag name="FILLLINECOLOR11" val="16724589"/>
  <p:tag name="FILLLINECOLOR12" val="16508013"/>
  <p:tag name="FILLLINECOLOR13" val="15921906"/>
  <p:tag name="FILLLINECOLOR14" val="14277081"/>
  <p:tag name="FILLLINECOLOR15" val="12566463"/>
  <p:tag name="FILLLINECOLOR16" val="10921638"/>
  <p:tag name="FILLLINECOLOR17" val="8355711"/>
  <p:tag name="FILLLINECOLOR18" val="5855577"/>
  <p:tag name="FILLLINECOLOR19" val="0"/>
  <p:tag name="FILLLINECOLOR20" val="16777215"/>
  <p:tag name="FILLLINECOLOR22" val="65535"/>
  <p:tag name="FILLLINECOLOR23" val="49407"/>
  <p:tag name="FILLLINECOLOR24" val="255"/>
  <p:tag name="FONTCOLORNUMBER1" val="1"/>
  <p:tag name="FONTCOLORNUMBER2" val="8"/>
  <p:tag name="FONTCOLORNUMBER3" val="11"/>
  <p:tag name="FONTCOLORNUMBER4" val="17"/>
  <p:tag name="FONTCOLORNUMBER5" val="19"/>
  <p:tag name="FONTCOLORNUMBER6" val="20"/>
  <p:tag name="FONTCOLOR1" val="4075041"/>
  <p:tag name="FONTCOLOR2" val="6708770"/>
  <p:tag name="FONTCOLOR3" val="16724589"/>
  <p:tag name="FONTCOLOR4" val="8355711"/>
  <p:tag name="FONTCOLOR5" val="0"/>
  <p:tag name="FONTCOLOR6" val="16777215"/>
</p:tagLst>
</file>

<file path=ppt/theme/theme1.xml><?xml version="1.0" encoding="utf-8"?>
<a:theme xmlns:a="http://schemas.openxmlformats.org/drawingml/2006/main" name="Tema di Office">
  <a:themeElements>
    <a:clrScheme name="TALO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CE220"/>
      </a:accent1>
      <a:accent2>
        <a:srgbClr val="7980D7"/>
      </a:accent2>
      <a:accent3>
        <a:srgbClr val="999999"/>
      </a:accent3>
      <a:accent4>
        <a:srgbClr val="B2B5DC"/>
      </a:accent4>
      <a:accent5>
        <a:srgbClr val="5B44D5"/>
      </a:accent5>
      <a:accent6>
        <a:srgbClr val="7093C9"/>
      </a:accent6>
      <a:hlink>
        <a:srgbClr val="9963C1"/>
      </a:hlink>
      <a:folHlink>
        <a:srgbClr val="464F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31B34F0AEB0B449771625C84D6B4D5" ma:contentTypeVersion="18" ma:contentTypeDescription="Create a new document." ma:contentTypeScope="" ma:versionID="436b8640e067bac4208e93786f32bfd7">
  <xsd:schema xmlns:xsd="http://www.w3.org/2001/XMLSchema" xmlns:xs="http://www.w3.org/2001/XMLSchema" xmlns:p="http://schemas.microsoft.com/office/2006/metadata/properties" xmlns:ns1="http://schemas.microsoft.com/sharepoint/v3" xmlns:ns2="3385ca85-1f36-4779-82b9-c859ad90c359" xmlns:ns3="e505392f-cae6-4df1-a1fb-960f8dd0c129" targetNamespace="http://schemas.microsoft.com/office/2006/metadata/properties" ma:root="true" ma:fieldsID="5b093f3803e6cb6c107c7456eaf84c21" ns1:_="" ns2:_="" ns3:_="">
    <xsd:import namespace="http://schemas.microsoft.com/sharepoint/v3"/>
    <xsd:import namespace="3385ca85-1f36-4779-82b9-c859ad90c359"/>
    <xsd:import namespace="e505392f-cae6-4df1-a1fb-960f8dd0c1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85ca85-1f36-4779-82b9-c859ad90c3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313fef0e-ad1e-4996-aa84-7ac1ebeb22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5392f-cae6-4df1-a1fb-960f8dd0c12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37399ae1-5f12-4a05-899f-ddf018914f33}" ma:internalName="TaxCatchAll" ma:showField="CatchAllData" ma:web="e505392f-cae6-4df1-a1fb-960f8dd0c1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05392f-cae6-4df1-a1fb-960f8dd0c129" xsi:nil="true"/>
    <lcf76f155ced4ddcb4097134ff3c332f xmlns="3385ca85-1f36-4779-82b9-c859ad90c359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  <SharedWithUsers xmlns="e505392f-cae6-4df1-a1fb-960f8dd0c129">
      <UserInfo>
        <DisplayName>DANIEL ALBUQUERQUE</DisplayName>
        <AccountId>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F65A7D-5C19-47A2-80C7-47793F57B5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385ca85-1f36-4779-82b9-c859ad90c359"/>
    <ds:schemaRef ds:uri="e505392f-cae6-4df1-a1fb-960f8dd0c1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0CFB25-0921-4571-98F2-08A12C19D2F4}">
  <ds:schemaRefs>
    <ds:schemaRef ds:uri="e505392f-cae6-4df1-a1fb-960f8dd0c129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3385ca85-1f36-4779-82b9-c859ad90c359"/>
    <ds:schemaRef ds:uri="http://schemas.microsoft.com/sharepoint/v3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03F286F-393B-435A-B366-7471B7E7BB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BASIC</Template>
  <TotalTime>6891</TotalTime>
  <Words>472</Words>
  <Application>Microsoft Office PowerPoint</Application>
  <PresentationFormat>Widescreen</PresentationFormat>
  <Paragraphs>117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Avenir Next LT Pro</vt:lpstr>
      <vt:lpstr>Avenir Next LT Pro Demi</vt:lpstr>
      <vt:lpstr>Avenir Next LT Pro Light</vt:lpstr>
      <vt:lpstr>Calibri</vt:lpstr>
      <vt:lpstr>Futura Medium</vt:lpstr>
      <vt:lpstr>Gill Sans MT</vt:lpstr>
      <vt:lpstr>Montserrat</vt:lpstr>
      <vt:lpstr>Wingdings</vt:lpstr>
      <vt:lpstr>Tema di Office</vt:lpstr>
      <vt:lpstr>roboTics and Artificial intelligence Living labs improving Operations in PV Scenarios</vt:lpstr>
      <vt:lpstr>Introduction</vt:lpstr>
      <vt:lpstr>PowerPoint Presentation</vt:lpstr>
      <vt:lpstr>Success stories</vt:lpstr>
      <vt:lpstr>PowerPoint Presentation</vt:lpstr>
      <vt:lpstr>PowerPoint Presentation</vt:lpstr>
      <vt:lpstr>PowerPoint Presentation</vt:lpstr>
      <vt:lpstr>Call to action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Lorenzo Cannella</dc:creator>
  <cp:lastModifiedBy>DANIEL ALBUQUERQUE</cp:lastModifiedBy>
  <cp:revision>12</cp:revision>
  <dcterms:created xsi:type="dcterms:W3CDTF">2023-08-02T12:35:42Z</dcterms:created>
  <dcterms:modified xsi:type="dcterms:W3CDTF">2026-04-15T23:05:04Z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0x010100D331B34F0AEB0B449771625C84D6B4D5</vt:lpwstr>
  </property>
  <property fmtid="{D5CDD505-2E9C-101B-9397-08002B2CF9AE}" pid="3" name="MediaServiceImageTags">
    <vt:lpwstr/>
  </property>
  <property fmtid="{D5CDD505-2E9C-101B-9397-08002B2CF9AE}" pid="4" name="MSIP_Label_9811530c-902c-4b75-8616-d6c82cd1332a_Enabled">
    <vt:lpwstr>true</vt:lpwstr>
  </property>
  <property fmtid="{D5CDD505-2E9C-101B-9397-08002B2CF9AE}" pid="5" name="MSIP_Label_9811530c-902c-4b75-8616-d6c82cd1332a_SetDate">
    <vt:lpwstr>2024-07-16T08:46:18Z</vt:lpwstr>
  </property>
  <property fmtid="{D5CDD505-2E9C-101B-9397-08002B2CF9AE}" pid="6" name="MSIP_Label_9811530c-902c-4b75-8616-d6c82cd1332a_Method">
    <vt:lpwstr>Standard</vt:lpwstr>
  </property>
  <property fmtid="{D5CDD505-2E9C-101B-9397-08002B2CF9AE}" pid="7" name="MSIP_Label_9811530c-902c-4b75-8616-d6c82cd1332a_Name">
    <vt:lpwstr>9811530c-902c-4b75-8616-d6c82cd1332a</vt:lpwstr>
  </property>
  <property fmtid="{D5CDD505-2E9C-101B-9397-08002B2CF9AE}" pid="8" name="MSIP_Label_9811530c-902c-4b75-8616-d6c82cd1332a_SiteId">
    <vt:lpwstr>bf86fbdb-f8c2-440e-923c-05a60dc2bc9b</vt:lpwstr>
  </property>
  <property fmtid="{D5CDD505-2E9C-101B-9397-08002B2CF9AE}" pid="9" name="MSIP_Label_9811530c-902c-4b75-8616-d6c82cd1332a_ActionId">
    <vt:lpwstr>e7743d7c-57a3-4fcd-ab6e-12e673b8d9b4</vt:lpwstr>
  </property>
  <property fmtid="{D5CDD505-2E9C-101B-9397-08002B2CF9AE}" pid="10" name="MSIP_Label_9811530c-902c-4b75-8616-d6c82cd1332a_ContentBits">
    <vt:lpwstr>0</vt:lpwstr>
  </property>
</Properties>
</file>