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52_339FC042.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FB7F_D1E7E719.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76_7771A209.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7FFFFB7C_1CB9664A.xml" ContentType="application/vnd.ms-powerpoint.comments+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39"/>
  </p:notesMasterIdLst>
  <p:handoutMasterIdLst>
    <p:handoutMasterId r:id="rId40"/>
  </p:handoutMasterIdLst>
  <p:sldIdLst>
    <p:sldId id="296" r:id="rId5"/>
    <p:sldId id="2147482485" r:id="rId6"/>
    <p:sldId id="335" r:id="rId7"/>
    <p:sldId id="338" r:id="rId8"/>
    <p:sldId id="2147482493" r:id="rId9"/>
    <p:sldId id="340" r:id="rId10"/>
    <p:sldId id="342" r:id="rId11"/>
    <p:sldId id="343" r:id="rId12"/>
    <p:sldId id="344" r:id="rId13"/>
    <p:sldId id="2147482490" r:id="rId14"/>
    <p:sldId id="2147482483" r:id="rId15"/>
    <p:sldId id="349" r:id="rId16"/>
    <p:sldId id="350" r:id="rId17"/>
    <p:sldId id="359" r:id="rId18"/>
    <p:sldId id="360" r:id="rId19"/>
    <p:sldId id="2147482494" r:id="rId20"/>
    <p:sldId id="352" r:id="rId21"/>
    <p:sldId id="2147482495" r:id="rId22"/>
    <p:sldId id="353" r:id="rId23"/>
    <p:sldId id="354" r:id="rId24"/>
    <p:sldId id="371" r:id="rId25"/>
    <p:sldId id="372" r:id="rId26"/>
    <p:sldId id="374" r:id="rId27"/>
    <p:sldId id="2147482498" r:id="rId28"/>
    <p:sldId id="361" r:id="rId29"/>
    <p:sldId id="347" r:id="rId30"/>
    <p:sldId id="346" r:id="rId31"/>
    <p:sldId id="2147482480" r:id="rId32"/>
    <p:sldId id="275" r:id="rId33"/>
    <p:sldId id="2147482497" r:id="rId34"/>
    <p:sldId id="368" r:id="rId35"/>
    <p:sldId id="2147482488" r:id="rId36"/>
    <p:sldId id="2147482492" r:id="rId37"/>
    <p:sldId id="37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3DDCD68-53DA-8348-BC7C-5A688F88BCA8}">
          <p14:sldIdLst>
            <p14:sldId id="296"/>
            <p14:sldId id="2147482485"/>
          </p14:sldIdLst>
        </p14:section>
        <p14:section name="Standing on the crossroads" id="{52EE83AB-8397-B846-8C69-7A5BD30C34E8}">
          <p14:sldIdLst>
            <p14:sldId id="335"/>
            <p14:sldId id="338"/>
            <p14:sldId id="2147482493"/>
          </p14:sldIdLst>
        </p14:section>
        <p14:section name="Vision, Mission, Goals" id="{0BE1C809-58C2-234C-BEFD-EBB79922939A}">
          <p14:sldIdLst>
            <p14:sldId id="340"/>
            <p14:sldId id="342"/>
            <p14:sldId id="343"/>
            <p14:sldId id="344"/>
            <p14:sldId id="2147482490"/>
            <p14:sldId id="2147482483"/>
            <p14:sldId id="349"/>
          </p14:sldIdLst>
        </p14:section>
        <p14:section name="Align, Act, Accelerate" id="{04689C4B-8E61-B745-B025-5C0026A18F52}">
          <p14:sldIdLst>
            <p14:sldId id="350"/>
            <p14:sldId id="359"/>
            <p14:sldId id="360"/>
            <p14:sldId id="2147482494"/>
            <p14:sldId id="352"/>
            <p14:sldId id="2147482495"/>
            <p14:sldId id="353"/>
            <p14:sldId id="354"/>
            <p14:sldId id="371"/>
            <p14:sldId id="372"/>
            <p14:sldId id="374"/>
            <p14:sldId id="2147482498"/>
          </p14:sldIdLst>
        </p14:section>
        <p14:section name="ADRA Benefits" id="{DC85C0E3-18D4-624A-9DA8-0B2A9B971849}">
          <p14:sldIdLst>
            <p14:sldId id="361"/>
          </p14:sldIdLst>
        </p14:section>
        <p14:section name="Team &amp; contact" id="{9A6C0D90-B426-0E47-982A-44D949F063D1}">
          <p14:sldIdLst>
            <p14:sldId id="347"/>
            <p14:sldId id="346"/>
            <p14:sldId id="2147482480"/>
            <p14:sldId id="275"/>
            <p14:sldId id="2147482497"/>
            <p14:sldId id="368"/>
            <p14:sldId id="2147482488"/>
            <p14:sldId id="2147482492"/>
            <p14:sldId id="3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DEE72A-2FA2-ECAD-74FF-E7518E1308C4}" name="Gabriel G. Castane" initials="GGC" userId="S::gabriel@adr-association.eu::d230ac65-1dfa-4853-ba0d-8e67a6f5e6a1" providerId="AD"/>
  <p188:author id="{6F64BF68-6FC3-E1C3-52F1-FD2BFB902D81}" name="Amaya Garmendia" initials="AG" userId="S::amaya.garmendia@adr-association.eu::a6f3152b-1fec-4b59-94c4-2ed5d77cb6c0" providerId="AD"/>
  <p188:author id="{8F2AA777-134D-2ACD-E302-3E5348319382}" name="Kim Van Vynckt" initials="KVV" userId="S::kim.vanvynckt@ontoforce.com::0f6f5617-dce1-49a9-bbde-4d62e71afbb6" providerId="AD"/>
  <p188:author id="{BA78DB7A-922D-1C46-BDD3-EEE5E75BD2AB}" name="Ramona Draghici" initials="RD" userId="S::ramona.draghici@adr-association.eu::5e48b74b-aaa5-4f4f-9f17-2d26df7702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6C8FF"/>
    <a:srgbClr val="71CB3E"/>
    <a:srgbClr val="85E345"/>
    <a:srgbClr val="B9EC75"/>
    <a:srgbClr val="04D4CC"/>
    <a:srgbClr val="14B1E7"/>
    <a:srgbClr val="F8F9FA"/>
    <a:srgbClr val="ECECEC"/>
    <a:srgbClr val="8DC63F"/>
    <a:srgbClr val="0E32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A2BBD8-8F62-4093-A48F-6375297986BA}" v="1553" dt="2026-04-15T20:09:41.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33" autoAdjust="0"/>
  </p:normalViewPr>
  <p:slideViewPr>
    <p:cSldViewPr snapToGrid="0">
      <p:cViewPr>
        <p:scale>
          <a:sx n="75" d="100"/>
          <a:sy n="75" d="100"/>
        </p:scale>
        <p:origin x="708" y="-2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152_339FC042.xml><?xml version="1.0" encoding="utf-8"?>
<p188:cmLst xmlns:a="http://schemas.openxmlformats.org/drawingml/2006/main" xmlns:r="http://schemas.openxmlformats.org/officeDocument/2006/relationships" xmlns:p188="http://schemas.microsoft.com/office/powerpoint/2018/8/main">
  <p188:cm id="{F9B98198-30CA-0944-8DF4-02923E47A7D7}" authorId="{58DEE72A-2FA2-ECAD-74FF-E7518E1308C4}" created="2026-04-14T11:35:04.026">
    <pc:sldMkLst xmlns:pc="http://schemas.microsoft.com/office/powerpoint/2013/main/command">
      <pc:docMk/>
      <pc:sldMk cId="866107458" sldId="338"/>
    </pc:sldMkLst>
    <p188:txBody>
      <a:bodyPr/>
      <a:lstStyle/>
      <a:p>
        <a:r>
          <a:rPr lang="en-US"/>
          <a:t>I would rather use this in a different manner. You are focuding on the "now" but not on the future. Clear example, what happened with genai. In a matter of low timeframe it became a core need for many companies, and disruptive technology.
Would be interesting to position adra as the crib for new Tech Trends, while supporting the acceleration of existing ones - like GenAI or LLMs, for example - bridging their needs.</a:t>
        </a:r>
      </a:p>
    </p188:txBody>
  </p188:cm>
</p188:cmLst>
</file>

<file path=ppt/comments/modernComment_176_7771A209.xml><?xml version="1.0" encoding="utf-8"?>
<p188:cmLst xmlns:a="http://schemas.openxmlformats.org/drawingml/2006/main" xmlns:r="http://schemas.openxmlformats.org/officeDocument/2006/relationships" xmlns:p188="http://schemas.microsoft.com/office/powerpoint/2018/8/main">
  <p188:cm id="{205BCF5F-69B4-FC4D-B281-0A01A0116B58}" authorId="{58DEE72A-2FA2-ECAD-74FF-E7518E1308C4}" created="2026-04-14T13:45:24.857">
    <ac:deMkLst xmlns:ac="http://schemas.microsoft.com/office/drawing/2013/main/command">
      <pc:docMk xmlns:pc="http://schemas.microsoft.com/office/powerpoint/2013/main/command"/>
      <pc:sldMk xmlns:pc="http://schemas.microsoft.com/office/powerpoint/2013/main/command" cId="2003935753" sldId="374"/>
      <ac:spMk id="6" creationId="{7A244B35-8755-3D8F-27F1-9D83A07F3CC0}"/>
    </ac:deMkLst>
    <p188:txBody>
      <a:bodyPr/>
      <a:lstStyle/>
      <a:p>
        <a:r>
          <a:rPr lang="en-US"/>
          <a:t>Would be nice to have in the notes 1 or 2 examples of each. I would be interested in knowing these if I am in a large company and I am going to consider joining.</a:t>
        </a:r>
      </a:p>
    </p188:txBody>
  </p188:cm>
</p188:cmLst>
</file>

<file path=ppt/comments/modernComment_7FFFFB7C_1CB9664A.xml><?xml version="1.0" encoding="utf-8"?>
<p188:cmLst xmlns:a="http://schemas.openxmlformats.org/drawingml/2006/main" xmlns:r="http://schemas.openxmlformats.org/officeDocument/2006/relationships" xmlns:p188="http://schemas.microsoft.com/office/powerpoint/2018/8/main">
  <p188:cm id="{0A75321C-699D-4C29-9D04-FF61DDB8B1EA}" authorId="{BA78DB7A-922D-1C46-BDD3-EEE5E75BD2AB}" created="2026-04-14T09:43:43.105">
    <pc:sldMkLst xmlns:pc="http://schemas.microsoft.com/office/powerpoint/2013/main/command">
      <pc:docMk/>
      <pc:sldMk cId="481912394" sldId="2147482492"/>
    </pc:sldMkLst>
    <p188:replyLst>
      <p188:reply id="{6B77B36F-7781-5F44-8A42-D6EAA04A3EDF}" authorId="{58DEE72A-2FA2-ECAD-74FF-E7518E1308C4}" created="2026-04-14T13:44:32.285">
        <p188:txBody>
          <a:bodyPr/>
          <a:lstStyle/>
          <a:p>
            <a:r>
              <a:rPr lang="en-US"/>
              <a:t>I´m like Batman. Better when no-one knows my face :D</a:t>
            </a:r>
          </a:p>
        </p188:txBody>
      </p188:reply>
    </p188:replyLst>
    <p188:txBody>
      <a:bodyPr/>
      <a:lstStyle/>
      <a:p>
        <a:r>
          <a:rPr lang="en-US"/>
          <a:t>Gabriel?</a:t>
        </a:r>
      </a:p>
    </p188:txBody>
  </p188:cm>
</p188:cmLst>
</file>

<file path=ppt/comments/modernComment_7FFFFB7F_D1E7E719.xml><?xml version="1.0" encoding="utf-8"?>
<p188:cmLst xmlns:a="http://schemas.openxmlformats.org/drawingml/2006/main" xmlns:r="http://schemas.openxmlformats.org/officeDocument/2006/relationships" xmlns:p188="http://schemas.microsoft.com/office/powerpoint/2018/8/main">
  <p188:cm id="{16B0D120-85A5-764E-A4A2-1ECF833AA7DA}" authorId="{58DEE72A-2FA2-ECAD-74FF-E7518E1308C4}" created="2026-04-14T13:42:58.074">
    <pc:sldMkLst xmlns:pc="http://schemas.microsoft.com/office/powerpoint/2013/main/command">
      <pc:docMk/>
      <pc:sldMk cId="3521636121" sldId="2147482495"/>
    </pc:sldMkLst>
    <p188:txBody>
      <a:bodyPr/>
      <a:lstStyle/>
      <a:p>
        <a:r>
          <a:rPr lang="en-US"/>
          <a:t>You see. here there are no robots.. and it is aligned to the apply ai pillar and the catalyst...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40B486-B879-7C54-C0E6-E8DA057A6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3B569980-61C0-1419-3F62-0E5FFBE6BB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DCC4D1-C919-BA4A-8067-06ED70B9A2F7}" type="datetimeFigureOut">
              <a:rPr lang="nl-BE" smtClean="0"/>
              <a:t>14/04/2026</a:t>
            </a:fld>
            <a:endParaRPr lang="nl-BE"/>
          </a:p>
        </p:txBody>
      </p:sp>
      <p:sp>
        <p:nvSpPr>
          <p:cNvPr id="4" name="Tijdelijke aanduiding voor voettekst 3">
            <a:extLst>
              <a:ext uri="{FF2B5EF4-FFF2-40B4-BE49-F238E27FC236}">
                <a16:creationId xmlns:a16="http://schemas.microsoft.com/office/drawing/2014/main" id="{D9B56037-F7D6-E1A7-0CAF-715A32BB7D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6407C0BF-C1C6-7314-34B4-A6B828B768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C3D4A5-72E2-FC43-A06A-C6B58994BD56}" type="slidenum">
              <a:rPr lang="nl-BE" smtClean="0"/>
              <a:t>‹#›</a:t>
            </a:fld>
            <a:endParaRPr lang="nl-BE"/>
          </a:p>
        </p:txBody>
      </p:sp>
    </p:spTree>
    <p:extLst>
      <p:ext uri="{BB962C8B-B14F-4D97-AF65-F5344CB8AC3E}">
        <p14:creationId xmlns:p14="http://schemas.microsoft.com/office/powerpoint/2010/main" val="39630195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D9BA0-A25B-7441-8970-215A73A7A647}" type="datetimeFigureOut">
              <a:rPr lang="nl-BE" smtClean="0"/>
              <a:t>14/04/2026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D53C4-608B-A449-99E8-35674D187D85}" type="slidenum">
              <a:rPr lang="nl-BE" smtClean="0"/>
              <a:t>‹#›</a:t>
            </a:fld>
            <a:endParaRPr lang="nl-BE"/>
          </a:p>
        </p:txBody>
      </p:sp>
    </p:spTree>
    <p:extLst>
      <p:ext uri="{BB962C8B-B14F-4D97-AF65-F5344CB8AC3E}">
        <p14:creationId xmlns:p14="http://schemas.microsoft.com/office/powerpoint/2010/main" val="6747417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1D53C4-608B-A449-99E8-35674D187D85}" type="slidenum">
              <a:rPr lang="nl-BE" smtClean="0"/>
              <a:t>1</a:t>
            </a:fld>
            <a:endParaRPr lang="nl-BE"/>
          </a:p>
        </p:txBody>
      </p:sp>
    </p:spTree>
    <p:extLst>
      <p:ext uri="{BB962C8B-B14F-4D97-AF65-F5344CB8AC3E}">
        <p14:creationId xmlns:p14="http://schemas.microsoft.com/office/powerpoint/2010/main" val="255363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ADRF: https://adrforum.eu/</a:t>
            </a:r>
          </a:p>
          <a:p>
            <a:r>
              <a:rPr lang="en-US" dirty="0"/>
              <a:t>Future ready: https://adr-association.eu/events/future-ready-demand-solutions-ai-data-and-robotics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ECS: https://adr-association.eu/events/european-convergence-summit-ecs-2025</a:t>
            </a:r>
            <a:br>
              <a:rPr lang="en-US" dirty="0"/>
            </a:br>
            <a:br>
              <a:rPr lang="en-US" dirty="0"/>
            </a:br>
            <a:r>
              <a:rPr lang="nl-BE" sz="1200" dirty="0" err="1">
                <a:latin typeface="Barlow Medium" pitchFamily="2" charset="77"/>
              </a:rPr>
              <a:t>Together</a:t>
            </a:r>
            <a:r>
              <a:rPr lang="nl-BE" sz="1200" dirty="0">
                <a:latin typeface="Barlow Medium" pitchFamily="2" charset="77"/>
              </a:rPr>
              <a:t>, these events help ADRA </a:t>
            </a:r>
            <a:r>
              <a:rPr lang="nl-BE" sz="1200" dirty="0" err="1">
                <a:latin typeface="Barlow Medium" pitchFamily="2" charset="77"/>
              </a:rPr>
              <a:t>build</a:t>
            </a:r>
            <a:r>
              <a:rPr lang="nl-BE" sz="1200" dirty="0">
                <a:latin typeface="Barlow Medium" pitchFamily="2" charset="77"/>
              </a:rPr>
              <a:t> community, </a:t>
            </a:r>
            <a:r>
              <a:rPr lang="nl-BE" sz="1200" dirty="0" err="1">
                <a:latin typeface="Barlow Medium" pitchFamily="2" charset="77"/>
              </a:rPr>
              <a:t>shape</a:t>
            </a:r>
            <a:r>
              <a:rPr lang="nl-BE" sz="1200" dirty="0">
                <a:latin typeface="Barlow Medium" pitchFamily="2" charset="77"/>
              </a:rPr>
              <a:t> </a:t>
            </a:r>
            <a:r>
              <a:rPr lang="nl-BE" sz="1200" dirty="0" err="1">
                <a:latin typeface="Barlow Medium" pitchFamily="2" charset="77"/>
              </a:rPr>
              <a:t>strategic</a:t>
            </a:r>
            <a:r>
              <a:rPr lang="nl-BE" sz="1200" dirty="0">
                <a:latin typeface="Barlow Medium" pitchFamily="2" charset="77"/>
              </a:rPr>
              <a:t> </a:t>
            </a:r>
            <a:r>
              <a:rPr lang="nl-BE" sz="1200" dirty="0" err="1">
                <a:latin typeface="Barlow Medium" pitchFamily="2" charset="77"/>
              </a:rPr>
              <a:t>discussions</a:t>
            </a:r>
            <a:r>
              <a:rPr lang="nl-BE" sz="1200" dirty="0">
                <a:latin typeface="Barlow Medium" pitchFamily="2" charset="77"/>
              </a:rPr>
              <a:t> </a:t>
            </a:r>
            <a:r>
              <a:rPr lang="nl-BE" sz="1200" dirty="0" err="1">
                <a:latin typeface="Barlow Medium" pitchFamily="2" charset="77"/>
              </a:rPr>
              <a:t>and</a:t>
            </a:r>
            <a:r>
              <a:rPr lang="nl-BE" sz="1200" dirty="0">
                <a:latin typeface="Barlow Medium" pitchFamily="2" charset="77"/>
              </a:rPr>
              <a:t> drive </a:t>
            </a:r>
            <a:r>
              <a:rPr lang="nl-BE" sz="1200" dirty="0" err="1">
                <a:latin typeface="Barlow Medium" pitchFamily="2" charset="77"/>
              </a:rPr>
              <a:t>meaningful</a:t>
            </a:r>
            <a:r>
              <a:rPr lang="nl-BE" sz="1200" dirty="0">
                <a:latin typeface="Barlow Medium" pitchFamily="2" charset="77"/>
              </a:rPr>
              <a:t> </a:t>
            </a:r>
            <a:r>
              <a:rPr lang="nl-BE" sz="1200" dirty="0" err="1">
                <a:latin typeface="Barlow Medium" pitchFamily="2" charset="77"/>
              </a:rPr>
              <a:t>progress</a:t>
            </a:r>
            <a:r>
              <a:rPr lang="nl-BE" sz="1200" dirty="0">
                <a:latin typeface="Barlow Medium" pitchFamily="2" charset="77"/>
              </a:rPr>
              <a:t> in </a:t>
            </a:r>
            <a:r>
              <a:rPr lang="nl-BE" sz="1200" dirty="0" err="1">
                <a:latin typeface="Barlow Medium" pitchFamily="2" charset="77"/>
              </a:rPr>
              <a:t>Europe’s</a:t>
            </a:r>
            <a:r>
              <a:rPr lang="nl-BE" sz="1200" dirty="0">
                <a:latin typeface="Barlow Medium" pitchFamily="2" charset="77"/>
              </a:rPr>
              <a:t> AI, data </a:t>
            </a:r>
            <a:r>
              <a:rPr lang="nl-BE" sz="1200" dirty="0" err="1">
                <a:latin typeface="Barlow Medium" pitchFamily="2" charset="77"/>
              </a:rPr>
              <a:t>and</a:t>
            </a:r>
            <a:r>
              <a:rPr lang="nl-BE" sz="1200" dirty="0">
                <a:latin typeface="Barlow Medium" pitchFamily="2" charset="77"/>
              </a:rPr>
              <a:t> </a:t>
            </a:r>
            <a:r>
              <a:rPr lang="nl-BE" sz="1200" dirty="0" err="1">
                <a:latin typeface="Barlow Medium" pitchFamily="2" charset="77"/>
              </a:rPr>
              <a:t>robotics</a:t>
            </a:r>
            <a:r>
              <a:rPr lang="nl-BE" sz="1200" dirty="0">
                <a:latin typeface="Barlow Medium" pitchFamily="2" charset="77"/>
              </a:rPr>
              <a:t> landscape.</a:t>
            </a:r>
          </a:p>
          <a:p>
            <a:endParaRPr lang="en-BE" dirty="0"/>
          </a:p>
        </p:txBody>
      </p:sp>
      <p:sp>
        <p:nvSpPr>
          <p:cNvPr id="4" name="Slide Number Placeholder 3"/>
          <p:cNvSpPr>
            <a:spLocks noGrp="1"/>
          </p:cNvSpPr>
          <p:nvPr>
            <p:ph type="sldNum" sz="quarter" idx="5"/>
          </p:nvPr>
        </p:nvSpPr>
        <p:spPr/>
        <p:txBody>
          <a:bodyPr/>
          <a:lstStyle/>
          <a:p>
            <a:fld id="{461D53C4-608B-A449-99E8-35674D187D85}" type="slidenum">
              <a:rPr lang="nl-BE" smtClean="0"/>
              <a:t>11</a:t>
            </a:fld>
            <a:endParaRPr lang="nl-BE"/>
          </a:p>
        </p:txBody>
      </p:sp>
    </p:spTree>
    <p:extLst>
      <p:ext uri="{BB962C8B-B14F-4D97-AF65-F5344CB8AC3E}">
        <p14:creationId xmlns:p14="http://schemas.microsoft.com/office/powerpoint/2010/main" val="2015223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88234-4F25-CBDC-73D2-3B03C62DCF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AF3A6B-EEB0-789A-2B0E-7737359E4D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419EE6-2D78-7871-3E33-5E5F1F027DCE}"/>
              </a:ext>
            </a:extLst>
          </p:cNvPr>
          <p:cNvSpPr>
            <a:spLocks noGrp="1"/>
          </p:cNvSpPr>
          <p:nvPr>
            <p:ph type="body" idx="1"/>
          </p:nvPr>
        </p:nvSpPr>
        <p:spPr/>
        <p:txBody>
          <a:bodyPr/>
          <a:lstStyle/>
          <a:p>
            <a:pPr>
              <a:defRPr/>
            </a:pPr>
            <a:endParaRPr lang="en-US"/>
          </a:p>
        </p:txBody>
      </p:sp>
      <p:sp>
        <p:nvSpPr>
          <p:cNvPr id="4" name="Tijdelijke aanduiding voor dianummer 3">
            <a:extLst>
              <a:ext uri="{FF2B5EF4-FFF2-40B4-BE49-F238E27FC236}">
                <a16:creationId xmlns:a16="http://schemas.microsoft.com/office/drawing/2014/main" id="{25D706E6-E12A-CC80-FC0A-CA88E0C81805}"/>
              </a:ext>
            </a:extLst>
          </p:cNvPr>
          <p:cNvSpPr>
            <a:spLocks noGrp="1"/>
          </p:cNvSpPr>
          <p:nvPr>
            <p:ph type="sldNum" sz="quarter" idx="5"/>
          </p:nvPr>
        </p:nvSpPr>
        <p:spPr/>
        <p:txBody>
          <a:bodyPr/>
          <a:lstStyle/>
          <a:p>
            <a:fld id="{461D53C4-608B-A449-99E8-35674D187D85}" type="slidenum">
              <a:rPr lang="nl-BE" smtClean="0"/>
              <a:t>12</a:t>
            </a:fld>
            <a:endParaRPr lang="nl-BE"/>
          </a:p>
        </p:txBody>
      </p:sp>
    </p:spTree>
    <p:extLst>
      <p:ext uri="{BB962C8B-B14F-4D97-AF65-F5344CB8AC3E}">
        <p14:creationId xmlns:p14="http://schemas.microsoft.com/office/powerpoint/2010/main" val="80302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22FC-F9BB-704B-7F30-D6F4C8B881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257603-39CC-BE66-4A9C-9D857096C6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594BAC-E631-95E8-AB94-55F096653DB1}"/>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343708A0-4EA6-5CC3-79FF-3F3F005A1F03}"/>
              </a:ext>
            </a:extLst>
          </p:cNvPr>
          <p:cNvSpPr>
            <a:spLocks noGrp="1"/>
          </p:cNvSpPr>
          <p:nvPr>
            <p:ph type="sldNum" sz="quarter" idx="5"/>
          </p:nvPr>
        </p:nvSpPr>
        <p:spPr/>
        <p:txBody>
          <a:bodyPr/>
          <a:lstStyle/>
          <a:p>
            <a:fld id="{461D53C4-608B-A449-99E8-35674D187D85}" type="slidenum">
              <a:rPr lang="nl-BE" smtClean="0"/>
              <a:t>13</a:t>
            </a:fld>
            <a:endParaRPr lang="nl-BE"/>
          </a:p>
        </p:txBody>
      </p:sp>
    </p:spTree>
    <p:extLst>
      <p:ext uri="{BB962C8B-B14F-4D97-AF65-F5344CB8AC3E}">
        <p14:creationId xmlns:p14="http://schemas.microsoft.com/office/powerpoint/2010/main" val="340681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F0092-EBA8-349C-F26B-BBE592865B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7B2968-BBAA-1572-640C-B746436B08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FA9816-B125-B17B-DD85-CB16D0E18A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But </a:t>
            </a:r>
            <a:r>
              <a:rPr lang="nl-BE" err="1"/>
              <a:t>also</a:t>
            </a:r>
            <a:r>
              <a:rPr lang="nl-BE"/>
              <a:t> </a:t>
            </a:r>
            <a:r>
              <a:rPr lang="nl-BE" err="1"/>
              <a:t>looking</a:t>
            </a:r>
            <a:r>
              <a:rPr lang="nl-BE"/>
              <a:t> </a:t>
            </a:r>
            <a:r>
              <a:rPr lang="nl-BE" err="1"/>
              <a:t>into</a:t>
            </a:r>
            <a:r>
              <a:rPr lang="nl-BE"/>
              <a:t> </a:t>
            </a:r>
            <a:r>
              <a:rPr lang="nl-BE" err="1"/>
              <a:t>our</a:t>
            </a:r>
            <a:r>
              <a:rPr lang="nl-BE"/>
              <a:t> </a:t>
            </a:r>
            <a:r>
              <a:rPr lang="nl-BE" err="1"/>
              <a:t>crystal</a:t>
            </a:r>
            <a:r>
              <a:rPr lang="nl-BE"/>
              <a:t> </a:t>
            </a:r>
            <a:r>
              <a:rPr lang="nl-BE" err="1"/>
              <a:t>balls</a:t>
            </a:r>
            <a:r>
              <a:rPr lang="nl-BE"/>
              <a:t> </a:t>
            </a:r>
            <a:r>
              <a:rPr lang="nl-BE" err="1"/>
              <a:t>to</a:t>
            </a:r>
            <a:r>
              <a:rPr lang="nl-BE"/>
              <a:t> </a:t>
            </a:r>
            <a:r>
              <a:rPr lang="nl-BE" err="1"/>
              <a:t>understand</a:t>
            </a:r>
            <a:r>
              <a:rPr lang="nl-BE"/>
              <a:t> </a:t>
            </a:r>
            <a:r>
              <a:rPr lang="nl-BE" err="1"/>
              <a:t>the</a:t>
            </a:r>
            <a:r>
              <a:rPr lang="nl-BE"/>
              <a:t> State of </a:t>
            </a:r>
            <a:r>
              <a:rPr lang="nl-BE" err="1"/>
              <a:t>the</a:t>
            </a:r>
            <a:r>
              <a:rPr lang="nl-BE"/>
              <a:t> ART.</a:t>
            </a:r>
          </a:p>
        </p:txBody>
      </p:sp>
      <p:sp>
        <p:nvSpPr>
          <p:cNvPr id="4" name="Tijdelijke aanduiding voor dianummer 3">
            <a:extLst>
              <a:ext uri="{FF2B5EF4-FFF2-40B4-BE49-F238E27FC236}">
                <a16:creationId xmlns:a16="http://schemas.microsoft.com/office/drawing/2014/main" id="{642D5E6A-AA72-B613-F23A-2390BFC50290}"/>
              </a:ext>
            </a:extLst>
          </p:cNvPr>
          <p:cNvSpPr>
            <a:spLocks noGrp="1"/>
          </p:cNvSpPr>
          <p:nvPr>
            <p:ph type="sldNum" sz="quarter" idx="5"/>
          </p:nvPr>
        </p:nvSpPr>
        <p:spPr/>
        <p:txBody>
          <a:bodyPr/>
          <a:lstStyle/>
          <a:p>
            <a:fld id="{461D53C4-608B-A449-99E8-35674D187D85}" type="slidenum">
              <a:rPr lang="nl-BE" smtClean="0"/>
              <a:t>14</a:t>
            </a:fld>
            <a:endParaRPr lang="nl-BE"/>
          </a:p>
        </p:txBody>
      </p:sp>
    </p:spTree>
    <p:extLst>
      <p:ext uri="{BB962C8B-B14F-4D97-AF65-F5344CB8AC3E}">
        <p14:creationId xmlns:p14="http://schemas.microsoft.com/office/powerpoint/2010/main" val="132917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8CC8E-6D52-112F-B0CF-FF17EEF262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F58894-C6CB-6A3F-F950-D0F411E95C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30938D-B7F9-2141-C34A-FB26FF44F8FE}"/>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C6C90393-7490-2C4F-6E3A-B84B591087E6}"/>
              </a:ext>
            </a:extLst>
          </p:cNvPr>
          <p:cNvSpPr>
            <a:spLocks noGrp="1"/>
          </p:cNvSpPr>
          <p:nvPr>
            <p:ph type="sldNum" sz="quarter" idx="5"/>
          </p:nvPr>
        </p:nvSpPr>
        <p:spPr/>
        <p:txBody>
          <a:bodyPr/>
          <a:lstStyle/>
          <a:p>
            <a:fld id="{461D53C4-608B-A449-99E8-35674D187D85}" type="slidenum">
              <a:rPr lang="nl-BE" smtClean="0"/>
              <a:t>15</a:t>
            </a:fld>
            <a:endParaRPr lang="nl-BE"/>
          </a:p>
        </p:txBody>
      </p:sp>
    </p:spTree>
    <p:extLst>
      <p:ext uri="{BB962C8B-B14F-4D97-AF65-F5344CB8AC3E}">
        <p14:creationId xmlns:p14="http://schemas.microsoft.com/office/powerpoint/2010/main" val="82569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5D000-2F35-CCED-453D-1B0E84CE67FC}"/>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94AF35BF-43B8-54EE-9DFB-748AD691276E}"/>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BE332D34-D789-5018-E691-E540CAE759E8}"/>
              </a:ext>
            </a:extLst>
          </p:cNvPr>
          <p:cNvSpPr>
            <a:spLocks noGrp="1"/>
          </p:cNvSpPr>
          <p:nvPr>
            <p:ph type="body" idx="1"/>
          </p:nvPr>
        </p:nvSpPr>
        <p:spPr bwMode="auto"/>
        <p:txBody>
          <a:bodyPr/>
          <a:lstStyle/>
          <a:p>
            <a:pPr>
              <a:defRPr/>
            </a:pPr>
            <a:r>
              <a:rPr lang="en-US" sz="1200" dirty="0">
                <a:solidFill>
                  <a:schemeClr val="tx1"/>
                </a:solidFill>
                <a:latin typeface="Aptos"/>
                <a:ea typeface="Arial"/>
                <a:cs typeface="Arial"/>
              </a:rPr>
              <a:t>The Apply AI focus on robotics came from the AI-powered robotics strategy, which was driven by the ADRA topic groups. </a:t>
            </a:r>
          </a:p>
          <a:p>
            <a:pPr>
              <a:defRPr/>
            </a:pPr>
            <a:endParaRPr lang="en-US" sz="1200" dirty="0">
              <a:solidFill>
                <a:schemeClr val="tx1"/>
              </a:solidFill>
              <a:latin typeface="Aptos"/>
              <a:ea typeface="Arial"/>
              <a:cs typeface="Arial"/>
            </a:endParaRPr>
          </a:p>
          <a:p>
            <a:pPr>
              <a:defRPr/>
            </a:pPr>
            <a:r>
              <a:rPr sz="1200" dirty="0">
                <a:solidFill>
                  <a:schemeClr val="tx1"/>
                </a:solidFill>
                <a:latin typeface="Aptos"/>
                <a:ea typeface="Arial"/>
                <a:cs typeface="Arial"/>
              </a:rPr>
              <a:t>For Adra, robotics isn't just another application of AI; it’s the critical engine that moves AI from our screens into the physical world. I’d say our reasoning boils down to </a:t>
            </a:r>
            <a:r>
              <a:rPr lang="en-US" sz="1200" dirty="0">
                <a:solidFill>
                  <a:schemeClr val="tx1"/>
                </a:solidFill>
                <a:latin typeface="Aptos"/>
                <a:ea typeface="Arial"/>
                <a:cs typeface="Arial"/>
              </a:rPr>
              <a:t>four</a:t>
            </a:r>
            <a:r>
              <a:rPr sz="1200" dirty="0">
                <a:solidFill>
                  <a:schemeClr val="tx1"/>
                </a:solidFill>
                <a:latin typeface="Aptos"/>
                <a:ea typeface="Arial"/>
                <a:cs typeface="Arial"/>
              </a:rPr>
              <a:t> key points.</a:t>
            </a:r>
            <a:endParaRPr dirty="0"/>
          </a:p>
          <a:p>
            <a:pPr>
              <a:defRPr/>
            </a:pPr>
            <a:endParaRPr lang="en-US" sz="1200" dirty="0">
              <a:solidFill>
                <a:schemeClr val="tx1"/>
              </a:solidFill>
              <a:latin typeface="Aptos"/>
              <a:ea typeface="Arial"/>
              <a:cs typeface="Arial"/>
            </a:endParaRPr>
          </a:p>
          <a:p>
            <a:pPr>
              <a:defRPr/>
            </a:pPr>
            <a:r>
              <a:rPr sz="1200" dirty="0">
                <a:solidFill>
                  <a:schemeClr val="tx1"/>
                </a:solidFill>
                <a:latin typeface="Aptos"/>
                <a:ea typeface="Arial"/>
                <a:cs typeface="Arial"/>
              </a:rPr>
              <a:t>First, it's about embodiment</a:t>
            </a:r>
            <a:r>
              <a:rPr lang="en-US" sz="1200" dirty="0">
                <a:solidFill>
                  <a:schemeClr val="tx1"/>
                </a:solidFill>
                <a:latin typeface="Aptos"/>
                <a:ea typeface="Arial"/>
                <a:cs typeface="Arial"/>
              </a:rPr>
              <a:t> and creating AI’s that are situationally aware. Both in terms of the cultural context that they are operating in, but also an awareness of the physical space.</a:t>
            </a:r>
            <a:endParaRPr dirty="0"/>
          </a:p>
          <a:p>
            <a:pPr>
              <a:defRPr/>
            </a:pPr>
            <a:endParaRPr lang="en-US" sz="1200" b="0" dirty="0">
              <a:solidFill>
                <a:schemeClr val="tx1"/>
              </a:solidFill>
              <a:latin typeface="Aptos"/>
              <a:ea typeface="Arial"/>
              <a:cs typeface="Arial"/>
            </a:endParaRPr>
          </a:p>
          <a:p>
            <a:pPr>
              <a:defRPr/>
            </a:pPr>
            <a:r>
              <a:rPr lang="en-US" sz="1200" b="0" dirty="0">
                <a:solidFill>
                  <a:schemeClr val="tx1"/>
                </a:solidFill>
                <a:latin typeface="Aptos"/>
                <a:ea typeface="Arial"/>
                <a:cs typeface="Arial"/>
              </a:rPr>
              <a:t>As a result,</a:t>
            </a:r>
            <a:r>
              <a:rPr lang="en-US" sz="1200" b="1" dirty="0">
                <a:solidFill>
                  <a:schemeClr val="tx1"/>
                </a:solidFill>
                <a:latin typeface="Aptos"/>
                <a:ea typeface="Arial"/>
                <a:cs typeface="Arial"/>
              </a:rPr>
              <a:t> w</a:t>
            </a:r>
            <a:r>
              <a:rPr sz="1200" b="1" dirty="0">
                <a:solidFill>
                  <a:schemeClr val="tx1"/>
                </a:solidFill>
                <a:latin typeface="Aptos"/>
                <a:ea typeface="Arial"/>
                <a:cs typeface="Arial"/>
              </a:rPr>
              <a:t>e believe that for an AI to become truly intelligent and robust,</a:t>
            </a:r>
            <a:r>
              <a:rPr sz="1200" dirty="0">
                <a:solidFill>
                  <a:schemeClr val="tx1"/>
                </a:solidFill>
                <a:latin typeface="Aptos"/>
                <a:ea typeface="Arial"/>
                <a:cs typeface="Arial"/>
              </a:rPr>
              <a:t> </a:t>
            </a:r>
            <a:r>
              <a:rPr sz="1200" b="1" dirty="0">
                <a:solidFill>
                  <a:schemeClr val="tx1"/>
                </a:solidFill>
                <a:latin typeface="Aptos"/>
                <a:ea typeface="Arial"/>
                <a:cs typeface="Arial"/>
              </a:rPr>
              <a:t>it needs to encounter physics.</a:t>
            </a:r>
            <a:r>
              <a:rPr sz="1200" dirty="0">
                <a:solidFill>
                  <a:schemeClr val="tx1"/>
                </a:solidFill>
                <a:latin typeface="Aptos"/>
                <a:ea typeface="Arial"/>
                <a:cs typeface="Arial"/>
              </a:rPr>
              <a:t> It has to learn by interacting with the messy, unpredictable real world, not just by </a:t>
            </a:r>
            <a:r>
              <a:rPr sz="1200" dirty="0" err="1">
                <a:solidFill>
                  <a:schemeClr val="tx1"/>
                </a:solidFill>
                <a:latin typeface="Aptos"/>
                <a:ea typeface="Arial"/>
                <a:cs typeface="Arial"/>
              </a:rPr>
              <a:t>analysing</a:t>
            </a:r>
            <a:r>
              <a:rPr sz="1200" dirty="0">
                <a:solidFill>
                  <a:schemeClr val="tx1"/>
                </a:solidFill>
                <a:latin typeface="Aptos"/>
                <a:ea typeface="Arial"/>
                <a:cs typeface="Arial"/>
              </a:rPr>
              <a:t> static datasets from the internet. A robot is forced to perceive, navigate, and react in real-time. That’s how we get AI that can truly generalize and adapt.</a:t>
            </a:r>
            <a:endParaRPr dirty="0"/>
          </a:p>
          <a:p>
            <a:pPr>
              <a:defRPr/>
            </a:pPr>
            <a:r>
              <a:rPr sz="1200" dirty="0">
                <a:solidFill>
                  <a:schemeClr val="tx1"/>
                </a:solidFill>
                <a:latin typeface="Aptos"/>
                <a:ea typeface="Arial"/>
                <a:cs typeface="Arial"/>
              </a:rPr>
              <a:t>Second, this interaction creates incredibly valuable data. </a:t>
            </a:r>
            <a:endParaRPr lang="en-US" sz="1200" dirty="0">
              <a:solidFill>
                <a:schemeClr val="tx1"/>
              </a:solidFill>
              <a:latin typeface="Aptos"/>
              <a:ea typeface="Arial"/>
              <a:cs typeface="Arial"/>
            </a:endParaRPr>
          </a:p>
          <a:p>
            <a:pPr>
              <a:defRPr/>
            </a:pPr>
            <a:endParaRPr lang="en-US" sz="1200" b="1" dirty="0">
              <a:solidFill>
                <a:schemeClr val="tx1"/>
              </a:solidFill>
              <a:latin typeface="Aptos"/>
              <a:ea typeface="Arial"/>
              <a:cs typeface="Arial"/>
            </a:endParaRPr>
          </a:p>
          <a:p>
            <a:pPr>
              <a:defRPr/>
            </a:pPr>
            <a:r>
              <a:rPr sz="1200" b="1" dirty="0">
                <a:solidFill>
                  <a:schemeClr val="tx1"/>
                </a:solidFill>
                <a:latin typeface="Aptos"/>
                <a:ea typeface="Arial"/>
                <a:cs typeface="Arial"/>
              </a:rPr>
              <a:t>The data a robot gathers through its sensors—vision, touch, and so on—is grounded in nature and cause and effect.</a:t>
            </a:r>
            <a:r>
              <a:rPr sz="1200" dirty="0">
                <a:solidFill>
                  <a:schemeClr val="tx1"/>
                </a:solidFill>
                <a:latin typeface="Aptos"/>
                <a:ea typeface="Arial"/>
                <a:cs typeface="Arial"/>
              </a:rPr>
              <a:t> This is fundamentally different and much richer and this real-world data is the fuel we need to train the next generation of powerful, grounded AI models.</a:t>
            </a:r>
            <a:endParaRPr lang="en-US" sz="1200" dirty="0">
              <a:solidFill>
                <a:schemeClr val="tx1"/>
              </a:solidFill>
              <a:latin typeface="Aptos"/>
              <a:ea typeface="Arial"/>
              <a:cs typeface="Arial"/>
            </a:endParaRPr>
          </a:p>
          <a:p>
            <a:pPr>
              <a:defRPr/>
            </a:pPr>
            <a:endParaRPr sz="1200" dirty="0">
              <a:solidFill>
                <a:schemeClr val="tx1"/>
              </a:solidFill>
              <a:latin typeface="Aptos"/>
              <a:ea typeface="Arial"/>
              <a:cs typeface="Arial"/>
            </a:endParaRPr>
          </a:p>
          <a:p>
            <a:pPr>
              <a:defRPr/>
            </a:pPr>
            <a:r>
              <a:rPr sz="1200" b="1" dirty="0">
                <a:solidFill>
                  <a:schemeClr val="tx1"/>
                </a:solidFill>
                <a:latin typeface="Aptos"/>
                <a:ea typeface="Arial"/>
                <a:cs typeface="Arial"/>
              </a:rPr>
              <a:t>Third, it's a 'forcing function' for trust. </a:t>
            </a:r>
            <a:r>
              <a:rPr sz="1200" dirty="0">
                <a:solidFill>
                  <a:schemeClr val="tx1"/>
                </a:solidFill>
                <a:latin typeface="Aptos"/>
                <a:ea typeface="Arial"/>
                <a:cs typeface="Arial"/>
              </a:rPr>
              <a:t>When you have a robot operating in a factory next to a person, or in a hospital, there's no room for error. Safety, reliability, and ethics become non-negotiable engineering problems, not just abstract principles. This focus on building inherently trustworthy systems is central to the European vision for AI and gives us a key strategic advantage.</a:t>
            </a:r>
            <a:endParaRPr lang="en-US" sz="1200" dirty="0">
              <a:solidFill>
                <a:schemeClr val="tx1"/>
              </a:solidFill>
              <a:latin typeface="Aptos"/>
              <a:ea typeface="Arial"/>
              <a:cs typeface="Arial"/>
            </a:endParaRPr>
          </a:p>
          <a:p>
            <a:pPr>
              <a:defRPr/>
            </a:pPr>
            <a:endParaRPr sz="1200" dirty="0">
              <a:solidFill>
                <a:schemeClr val="tx1"/>
              </a:solidFill>
              <a:latin typeface="Aptos"/>
              <a:ea typeface="Arial"/>
              <a:cs typeface="Arial"/>
            </a:endParaRPr>
          </a:p>
          <a:p>
            <a:pPr>
              <a:defRPr/>
            </a:pPr>
            <a:r>
              <a:rPr lang="en-US" sz="1200" dirty="0">
                <a:solidFill>
                  <a:schemeClr val="tx1"/>
                </a:solidFill>
                <a:latin typeface="Aptos"/>
                <a:ea typeface="Arial"/>
                <a:cs typeface="Arial"/>
              </a:rPr>
              <a:t>Finally, </a:t>
            </a:r>
            <a:r>
              <a:rPr sz="1200" dirty="0">
                <a:solidFill>
                  <a:schemeClr val="tx1"/>
                </a:solidFill>
                <a:latin typeface="Aptos"/>
                <a:ea typeface="Arial"/>
                <a:cs typeface="Arial"/>
              </a:rPr>
              <a:t>and perhaps most important</a:t>
            </a:r>
            <a:r>
              <a:rPr lang="en-US" sz="1200" dirty="0">
                <a:solidFill>
                  <a:schemeClr val="tx1"/>
                </a:solidFill>
                <a:latin typeface="Aptos"/>
                <a:ea typeface="Arial"/>
                <a:cs typeface="Arial"/>
              </a:rPr>
              <a:t>ly</a:t>
            </a:r>
            <a:r>
              <a:rPr sz="1200" dirty="0">
                <a:solidFill>
                  <a:schemeClr val="tx1"/>
                </a:solidFill>
                <a:latin typeface="Aptos"/>
                <a:ea typeface="Arial"/>
                <a:cs typeface="Arial"/>
              </a:rPr>
              <a:t>: </a:t>
            </a:r>
            <a:r>
              <a:rPr sz="1200" b="1" dirty="0">
                <a:solidFill>
                  <a:schemeClr val="tx1"/>
                </a:solidFill>
                <a:latin typeface="Aptos"/>
                <a:ea typeface="Arial"/>
                <a:cs typeface="Arial"/>
              </a:rPr>
              <a:t>tangible economic </a:t>
            </a:r>
            <a:r>
              <a:rPr lang="en-US" sz="1200" b="1" dirty="0">
                <a:solidFill>
                  <a:schemeClr val="tx1"/>
                </a:solidFill>
                <a:latin typeface="Aptos"/>
                <a:ea typeface="Arial"/>
                <a:cs typeface="Arial"/>
              </a:rPr>
              <a:t>and societal </a:t>
            </a:r>
            <a:r>
              <a:rPr sz="1200" b="1" dirty="0">
                <a:solidFill>
                  <a:schemeClr val="tx1"/>
                </a:solidFill>
                <a:latin typeface="Aptos"/>
                <a:ea typeface="Arial"/>
                <a:cs typeface="Arial"/>
              </a:rPr>
              <a:t>value.</a:t>
            </a:r>
            <a:r>
              <a:rPr sz="1200" dirty="0">
                <a:solidFill>
                  <a:schemeClr val="tx1"/>
                </a:solidFill>
                <a:latin typeface="Aptos"/>
                <a:ea typeface="Arial"/>
                <a:cs typeface="Arial"/>
              </a:rPr>
              <a:t> This entire approach is designed to bridge the gap between Europe's world-class research and real-world market adoption. </a:t>
            </a:r>
            <a:endParaRPr lang="en-US" sz="1200" dirty="0">
              <a:solidFill>
                <a:schemeClr val="tx1"/>
              </a:solidFill>
              <a:latin typeface="Aptos"/>
              <a:ea typeface="Arial"/>
              <a:cs typeface="Arial"/>
            </a:endParaRPr>
          </a:p>
          <a:p>
            <a:pPr>
              <a:defRPr/>
            </a:pPr>
            <a:endParaRPr lang="en-US" sz="1200" dirty="0">
              <a:solidFill>
                <a:schemeClr val="tx1"/>
              </a:solidFill>
              <a:latin typeface="Aptos"/>
              <a:ea typeface="Arial"/>
              <a:cs typeface="Arial"/>
            </a:endParaRPr>
          </a:p>
          <a:p>
            <a:r>
              <a:rPr lang="en-US" b="1" dirty="0"/>
              <a:t>For </a:t>
            </a:r>
            <a:r>
              <a:rPr lang="en-BE" b="1" dirty="0"/>
              <a:t>an AI to become truly robust</a:t>
            </a:r>
            <a:r>
              <a:rPr lang="en-US" b="1" dirty="0"/>
              <a:t> </a:t>
            </a:r>
            <a:r>
              <a:rPr lang="en-BE" b="1" dirty="0"/>
              <a:t>it needs to encounter physics</a:t>
            </a:r>
            <a:r>
              <a:rPr lang="en-US" b="1" dirty="0"/>
              <a:t> </a:t>
            </a:r>
          </a:p>
          <a:p>
            <a:r>
              <a:rPr lang="en-BE" b="1" dirty="0"/>
              <a:t>The data a robot gathers is grounded in nature and cause and effect.</a:t>
            </a:r>
            <a:r>
              <a:rPr lang="en-BE" dirty="0"/>
              <a:t> </a:t>
            </a:r>
            <a:endParaRPr lang="en-US" dirty="0"/>
          </a:p>
          <a:p>
            <a:r>
              <a:rPr lang="en-US" b="1" dirty="0"/>
              <a:t>The physical world is a </a:t>
            </a:r>
            <a:r>
              <a:rPr lang="en-BE" b="1" dirty="0"/>
              <a:t>'forcing function' for trust. </a:t>
            </a:r>
            <a:endParaRPr lang="en-US" b="1" dirty="0"/>
          </a:p>
          <a:p>
            <a:r>
              <a:rPr lang="en-US" b="1" dirty="0"/>
              <a:t>Ensuring t</a:t>
            </a:r>
            <a:r>
              <a:rPr lang="en-BE" b="1" dirty="0" err="1"/>
              <a:t>angible</a:t>
            </a:r>
            <a:r>
              <a:rPr lang="en-BE" b="1" dirty="0"/>
              <a:t> economic</a:t>
            </a:r>
            <a:r>
              <a:rPr lang="en-US" b="1" dirty="0"/>
              <a:t> and societal value</a:t>
            </a:r>
            <a:r>
              <a:rPr lang="en-BE" b="1" dirty="0"/>
              <a:t>.</a:t>
            </a:r>
            <a:r>
              <a:rPr lang="en-BE" dirty="0"/>
              <a:t> </a:t>
            </a:r>
          </a:p>
          <a:p>
            <a:pPr>
              <a:defRPr/>
            </a:pPr>
            <a:endParaRPr dirty="0"/>
          </a:p>
        </p:txBody>
      </p:sp>
      <p:sp>
        <p:nvSpPr>
          <p:cNvPr id="4" name="Slide Number Placeholder 3">
            <a:extLst>
              <a:ext uri="{FF2B5EF4-FFF2-40B4-BE49-F238E27FC236}">
                <a16:creationId xmlns:a16="http://schemas.microsoft.com/office/drawing/2014/main" id="{4046BEE2-86A9-8AD2-CABC-6AECB20F8FAB}"/>
              </a:ext>
            </a:extLst>
          </p:cNvPr>
          <p:cNvSpPr>
            <a:spLocks noGrp="1"/>
          </p:cNvSpPr>
          <p:nvPr>
            <p:ph type="sldNum" sz="quarter" idx="5"/>
          </p:nvPr>
        </p:nvSpPr>
        <p:spPr bwMode="auto"/>
        <p:txBody>
          <a:bodyPr/>
          <a:lstStyle/>
          <a:p>
            <a:pPr>
              <a:defRPr/>
            </a:pPr>
            <a:fld id="{876D3795-6740-4E8D-9A38-DA0609A9010A}" type="slidenum">
              <a:rPr/>
              <a:t>16</a:t>
            </a:fld>
            <a:endParaRPr/>
          </a:p>
        </p:txBody>
      </p:sp>
    </p:spTree>
    <p:extLst>
      <p:ext uri="{BB962C8B-B14F-4D97-AF65-F5344CB8AC3E}">
        <p14:creationId xmlns:p14="http://schemas.microsoft.com/office/powerpoint/2010/main" val="807722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425EB-0131-EC79-BCF5-605723CC96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473051-7EA3-2604-5B4B-821A2A9B255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9619F9E-45DD-8C62-F170-412F8EAC5BAB}"/>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9934CB8E-A1CB-4984-18D9-2AC908512223}"/>
              </a:ext>
            </a:extLst>
          </p:cNvPr>
          <p:cNvSpPr>
            <a:spLocks noGrp="1"/>
          </p:cNvSpPr>
          <p:nvPr>
            <p:ph type="sldNum" sz="quarter" idx="5"/>
          </p:nvPr>
        </p:nvSpPr>
        <p:spPr/>
        <p:txBody>
          <a:bodyPr/>
          <a:lstStyle/>
          <a:p>
            <a:fld id="{461D53C4-608B-A449-99E8-35674D187D85}" type="slidenum">
              <a:rPr lang="nl-BE" smtClean="0"/>
              <a:t>17</a:t>
            </a:fld>
            <a:endParaRPr lang="nl-BE"/>
          </a:p>
        </p:txBody>
      </p:sp>
    </p:spTree>
    <p:extLst>
      <p:ext uri="{BB962C8B-B14F-4D97-AF65-F5344CB8AC3E}">
        <p14:creationId xmlns:p14="http://schemas.microsoft.com/office/powerpoint/2010/main" val="1478900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AC711-09FB-AE99-9FEB-EA1531ABFF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B0027D-E344-712D-366F-10789F8FA0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A690E6-1353-FFFE-02D8-858403BB621E}"/>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8B6FE1AC-CFC2-106E-D482-537D644B2566}"/>
              </a:ext>
            </a:extLst>
          </p:cNvPr>
          <p:cNvSpPr>
            <a:spLocks noGrp="1"/>
          </p:cNvSpPr>
          <p:nvPr>
            <p:ph type="sldNum" sz="quarter" idx="5"/>
          </p:nvPr>
        </p:nvSpPr>
        <p:spPr/>
        <p:txBody>
          <a:bodyPr/>
          <a:lstStyle/>
          <a:p>
            <a:fld id="{461D53C4-608B-A449-99E8-35674D187D85}" type="slidenum">
              <a:rPr lang="nl-BE" smtClean="0"/>
              <a:t>18</a:t>
            </a:fld>
            <a:endParaRPr lang="nl-BE"/>
          </a:p>
        </p:txBody>
      </p:sp>
    </p:spTree>
    <p:extLst>
      <p:ext uri="{BB962C8B-B14F-4D97-AF65-F5344CB8AC3E}">
        <p14:creationId xmlns:p14="http://schemas.microsoft.com/office/powerpoint/2010/main" val="2228666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C4EE-6636-2660-15EF-5E1DFFC621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1AB37E-8360-8C9D-CB76-B4633218A6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9546C0-7694-5B0E-14DB-BE112AA745E2}"/>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9A97705F-BA87-B26B-BEEF-5C8FF7AA7824}"/>
              </a:ext>
            </a:extLst>
          </p:cNvPr>
          <p:cNvSpPr>
            <a:spLocks noGrp="1"/>
          </p:cNvSpPr>
          <p:nvPr>
            <p:ph type="sldNum" sz="quarter" idx="5"/>
          </p:nvPr>
        </p:nvSpPr>
        <p:spPr/>
        <p:txBody>
          <a:bodyPr/>
          <a:lstStyle/>
          <a:p>
            <a:fld id="{461D53C4-608B-A449-99E8-35674D187D85}" type="slidenum">
              <a:rPr lang="nl-BE" smtClean="0"/>
              <a:t>19</a:t>
            </a:fld>
            <a:endParaRPr lang="nl-BE"/>
          </a:p>
        </p:txBody>
      </p:sp>
    </p:spTree>
    <p:extLst>
      <p:ext uri="{BB962C8B-B14F-4D97-AF65-F5344CB8AC3E}">
        <p14:creationId xmlns:p14="http://schemas.microsoft.com/office/powerpoint/2010/main" val="3191936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449C-8BAA-2BB0-AAE1-B61453E33D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B3FDAE-FF4E-6407-889C-440139C0CB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630AD7-5635-74FD-6AAC-B901C2586072}"/>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71D335A3-7A94-C4E4-A7FC-22F76B8761F5}"/>
              </a:ext>
            </a:extLst>
          </p:cNvPr>
          <p:cNvSpPr>
            <a:spLocks noGrp="1"/>
          </p:cNvSpPr>
          <p:nvPr>
            <p:ph type="sldNum" sz="quarter" idx="5"/>
          </p:nvPr>
        </p:nvSpPr>
        <p:spPr/>
        <p:txBody>
          <a:bodyPr/>
          <a:lstStyle/>
          <a:p>
            <a:fld id="{461D53C4-608B-A449-99E8-35674D187D85}" type="slidenum">
              <a:rPr lang="nl-BE" smtClean="0"/>
              <a:t>20</a:t>
            </a:fld>
            <a:endParaRPr lang="nl-BE"/>
          </a:p>
        </p:txBody>
      </p:sp>
    </p:spTree>
    <p:extLst>
      <p:ext uri="{BB962C8B-B14F-4D97-AF65-F5344CB8AC3E}">
        <p14:creationId xmlns:p14="http://schemas.microsoft.com/office/powerpoint/2010/main" val="37628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D228-6611-62EC-B339-4B28BF834E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7FD956-8226-2382-645B-C20DE87D436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802D22-C5C9-4204-340B-8758F9DB55EE}"/>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4CF3C35F-4F73-96CB-2A70-01D8EE7F49DA}"/>
              </a:ext>
            </a:extLst>
          </p:cNvPr>
          <p:cNvSpPr>
            <a:spLocks noGrp="1"/>
          </p:cNvSpPr>
          <p:nvPr>
            <p:ph type="sldNum" sz="quarter" idx="5"/>
          </p:nvPr>
        </p:nvSpPr>
        <p:spPr/>
        <p:txBody>
          <a:bodyPr/>
          <a:lstStyle/>
          <a:p>
            <a:fld id="{461D53C4-608B-A449-99E8-35674D187D85}" type="slidenum">
              <a:rPr lang="nl-BE" smtClean="0"/>
              <a:t>2</a:t>
            </a:fld>
            <a:endParaRPr lang="nl-BE"/>
          </a:p>
        </p:txBody>
      </p:sp>
    </p:spTree>
    <p:extLst>
      <p:ext uri="{BB962C8B-B14F-4D97-AF65-F5344CB8AC3E}">
        <p14:creationId xmlns:p14="http://schemas.microsoft.com/office/powerpoint/2010/main" val="2168949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1A08F-75AE-E315-8533-C038EB40D51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24EBEE-A153-3957-A9B4-DA4BCDD0D38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6DE68D-6F8D-95E9-C987-43092DA1AE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a:extLst>
              <a:ext uri="{FF2B5EF4-FFF2-40B4-BE49-F238E27FC236}">
                <a16:creationId xmlns:a16="http://schemas.microsoft.com/office/drawing/2014/main" id="{5545ED2C-BE84-06C1-6285-B4E09E9279ED}"/>
              </a:ext>
            </a:extLst>
          </p:cNvPr>
          <p:cNvSpPr>
            <a:spLocks noGrp="1"/>
          </p:cNvSpPr>
          <p:nvPr>
            <p:ph type="sldNum" sz="quarter" idx="5"/>
          </p:nvPr>
        </p:nvSpPr>
        <p:spPr/>
        <p:txBody>
          <a:bodyPr/>
          <a:lstStyle/>
          <a:p>
            <a:fld id="{461D53C4-608B-A449-99E8-35674D187D85}" type="slidenum">
              <a:rPr lang="nl-BE" smtClean="0"/>
              <a:t>21</a:t>
            </a:fld>
            <a:endParaRPr lang="nl-BE"/>
          </a:p>
        </p:txBody>
      </p:sp>
    </p:spTree>
    <p:extLst>
      <p:ext uri="{BB962C8B-B14F-4D97-AF65-F5344CB8AC3E}">
        <p14:creationId xmlns:p14="http://schemas.microsoft.com/office/powerpoint/2010/main" val="267441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06275-4F5B-E563-9134-F698392E89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0CA016-EA62-5B29-9CCF-0317627005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50AE20-937E-4BB2-DED6-761ACB682D86}"/>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A4821FAD-5010-7C74-B017-FAC2F239DA8F}"/>
              </a:ext>
            </a:extLst>
          </p:cNvPr>
          <p:cNvSpPr>
            <a:spLocks noGrp="1"/>
          </p:cNvSpPr>
          <p:nvPr>
            <p:ph type="sldNum" sz="quarter" idx="5"/>
          </p:nvPr>
        </p:nvSpPr>
        <p:spPr/>
        <p:txBody>
          <a:bodyPr/>
          <a:lstStyle/>
          <a:p>
            <a:fld id="{461D53C4-608B-A449-99E8-35674D187D85}" type="slidenum">
              <a:rPr lang="nl-BE" smtClean="0"/>
              <a:t>22</a:t>
            </a:fld>
            <a:endParaRPr lang="nl-BE"/>
          </a:p>
        </p:txBody>
      </p:sp>
    </p:spTree>
    <p:extLst>
      <p:ext uri="{BB962C8B-B14F-4D97-AF65-F5344CB8AC3E}">
        <p14:creationId xmlns:p14="http://schemas.microsoft.com/office/powerpoint/2010/main" val="1874192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306E-C12E-E05D-E1A9-221E7451E3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26570B-01C1-3E9F-1DF4-CB8EAF88DF2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E1BE8C-B5F1-6C0B-F029-2DA71C6D33E6}"/>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4D039D4F-2AA2-75B5-8D11-0BEEFA2937E8}"/>
              </a:ext>
            </a:extLst>
          </p:cNvPr>
          <p:cNvSpPr>
            <a:spLocks noGrp="1"/>
          </p:cNvSpPr>
          <p:nvPr>
            <p:ph type="sldNum" sz="quarter" idx="5"/>
          </p:nvPr>
        </p:nvSpPr>
        <p:spPr/>
        <p:txBody>
          <a:bodyPr/>
          <a:lstStyle/>
          <a:p>
            <a:fld id="{461D53C4-608B-A449-99E8-35674D187D85}" type="slidenum">
              <a:rPr lang="nl-BE" smtClean="0"/>
              <a:t>23</a:t>
            </a:fld>
            <a:endParaRPr lang="nl-BE"/>
          </a:p>
        </p:txBody>
      </p:sp>
    </p:spTree>
    <p:extLst>
      <p:ext uri="{BB962C8B-B14F-4D97-AF65-F5344CB8AC3E}">
        <p14:creationId xmlns:p14="http://schemas.microsoft.com/office/powerpoint/2010/main" val="3117918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E618F-A028-CC59-2EF4-E6C8DA29F9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D5E7E4-E172-D341-4596-64B9072DD3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F457E2-76AC-FA8F-41A2-7A9ADC0B124B}"/>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B7DE1D96-B4CB-0E09-CDF0-47B18305E33D}"/>
              </a:ext>
            </a:extLst>
          </p:cNvPr>
          <p:cNvSpPr>
            <a:spLocks noGrp="1"/>
          </p:cNvSpPr>
          <p:nvPr>
            <p:ph type="sldNum" sz="quarter" idx="5"/>
          </p:nvPr>
        </p:nvSpPr>
        <p:spPr/>
        <p:txBody>
          <a:bodyPr/>
          <a:lstStyle/>
          <a:p>
            <a:fld id="{461D53C4-608B-A449-99E8-35674D187D85}" type="slidenum">
              <a:rPr lang="nl-BE" smtClean="0"/>
              <a:t>24</a:t>
            </a:fld>
            <a:endParaRPr lang="nl-BE"/>
          </a:p>
        </p:txBody>
      </p:sp>
    </p:spTree>
    <p:extLst>
      <p:ext uri="{BB962C8B-B14F-4D97-AF65-F5344CB8AC3E}">
        <p14:creationId xmlns:p14="http://schemas.microsoft.com/office/powerpoint/2010/main" val="98976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1B937-5F5C-EEA0-F76F-2CCABC2717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17140A-E5E3-AE4A-9D58-885A40A0E38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96C634-9D86-E932-7D02-39DEB7B4D225}"/>
              </a:ext>
            </a:extLst>
          </p:cNvPr>
          <p:cNvSpPr>
            <a:spLocks noGrp="1"/>
          </p:cNvSpPr>
          <p:nvPr>
            <p:ph type="body" idx="1"/>
          </p:nvPr>
        </p:nvSpPr>
        <p:spPr/>
        <p:txBody>
          <a:bodyPr/>
          <a:lstStyle/>
          <a:p>
            <a:pPr marL="90805" marR="374650">
              <a:lnSpc>
                <a:spcPct val="100000"/>
              </a:lnSpc>
              <a:spcBef>
                <a:spcPts val="270"/>
              </a:spcBef>
            </a:pPr>
            <a:endParaRPr lang="en-US" sz="1200">
              <a:latin typeface="Calibri"/>
              <a:cs typeface="Calibri"/>
            </a:endParaRPr>
          </a:p>
        </p:txBody>
      </p:sp>
      <p:sp>
        <p:nvSpPr>
          <p:cNvPr id="4" name="Tijdelijke aanduiding voor dianummer 3">
            <a:extLst>
              <a:ext uri="{FF2B5EF4-FFF2-40B4-BE49-F238E27FC236}">
                <a16:creationId xmlns:a16="http://schemas.microsoft.com/office/drawing/2014/main" id="{6C2FF8B3-5796-2157-1376-9BEF4C11A2B6}"/>
              </a:ext>
            </a:extLst>
          </p:cNvPr>
          <p:cNvSpPr>
            <a:spLocks noGrp="1"/>
          </p:cNvSpPr>
          <p:nvPr>
            <p:ph type="sldNum" sz="quarter" idx="5"/>
          </p:nvPr>
        </p:nvSpPr>
        <p:spPr/>
        <p:txBody>
          <a:bodyPr/>
          <a:lstStyle/>
          <a:p>
            <a:fld id="{461D53C4-608B-A449-99E8-35674D187D85}" type="slidenum">
              <a:rPr lang="nl-BE" smtClean="0"/>
              <a:t>25</a:t>
            </a:fld>
            <a:endParaRPr lang="nl-BE"/>
          </a:p>
        </p:txBody>
      </p:sp>
    </p:spTree>
    <p:extLst>
      <p:ext uri="{BB962C8B-B14F-4D97-AF65-F5344CB8AC3E}">
        <p14:creationId xmlns:p14="http://schemas.microsoft.com/office/powerpoint/2010/main" val="86727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28F20-234D-F5C3-CEC5-F2178A8ECC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666858-BE1B-DCEB-1AD9-E53F6656A3A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BB4E70-69C1-4CAC-4495-7AA32D0BC73C}"/>
              </a:ext>
            </a:extLst>
          </p:cNvPr>
          <p:cNvSpPr>
            <a:spLocks noGrp="1"/>
          </p:cNvSpPr>
          <p:nvPr>
            <p:ph type="body" idx="1"/>
          </p:nvPr>
        </p:nvSpPr>
        <p:spPr/>
        <p:txBody>
          <a:bodyPr/>
          <a:lstStyle/>
          <a:p>
            <a:r>
              <a:rPr lang="nl-BE"/>
              <a:t>I </a:t>
            </a:r>
            <a:r>
              <a:rPr lang="nl-BE" err="1"/>
              <a:t>would</a:t>
            </a:r>
            <a:r>
              <a:rPr lang="nl-BE"/>
              <a:t> </a:t>
            </a:r>
            <a:r>
              <a:rPr lang="nl-BE" err="1"/>
              <a:t>merge</a:t>
            </a:r>
            <a:r>
              <a:rPr lang="nl-BE"/>
              <a:t> </a:t>
            </a:r>
            <a:r>
              <a:rPr lang="nl-BE" err="1"/>
              <a:t>this</a:t>
            </a:r>
            <a:r>
              <a:rPr lang="nl-BE"/>
              <a:t> </a:t>
            </a:r>
            <a:r>
              <a:rPr lang="nl-BE" err="1"/>
              <a:t>and</a:t>
            </a:r>
            <a:r>
              <a:rPr lang="nl-BE"/>
              <a:t> </a:t>
            </a:r>
            <a:r>
              <a:rPr lang="nl-BE" err="1"/>
              <a:t>the</a:t>
            </a:r>
            <a:r>
              <a:rPr lang="nl-BE"/>
              <a:t> next </a:t>
            </a:r>
            <a:r>
              <a:rPr lang="nl-BE" err="1"/>
              <a:t>one</a:t>
            </a:r>
            <a:r>
              <a:rPr lang="nl-BE"/>
              <a:t>. </a:t>
            </a:r>
            <a:r>
              <a:rPr lang="nl-BE" err="1"/>
              <a:t>I’m</a:t>
            </a:r>
            <a:r>
              <a:rPr lang="nl-BE"/>
              <a:t> </a:t>
            </a:r>
            <a:r>
              <a:rPr lang="nl-BE" err="1"/>
              <a:t>not</a:t>
            </a:r>
            <a:r>
              <a:rPr lang="nl-BE"/>
              <a:t> </a:t>
            </a:r>
            <a:r>
              <a:rPr lang="nl-BE" err="1"/>
              <a:t>sure</a:t>
            </a:r>
            <a:r>
              <a:rPr lang="nl-BE"/>
              <a:t> </a:t>
            </a:r>
            <a:r>
              <a:rPr lang="nl-BE" err="1"/>
              <a:t>the</a:t>
            </a:r>
            <a:r>
              <a:rPr lang="nl-BE"/>
              <a:t> </a:t>
            </a:r>
            <a:r>
              <a:rPr lang="nl-BE" err="1"/>
              <a:t>number</a:t>
            </a:r>
            <a:r>
              <a:rPr lang="nl-BE"/>
              <a:t> </a:t>
            </a:r>
            <a:r>
              <a:rPr lang="nl-BE" err="1"/>
              <a:t>gives</a:t>
            </a:r>
            <a:r>
              <a:rPr lang="nl-BE"/>
              <a:t> </a:t>
            </a:r>
            <a:r>
              <a:rPr lang="nl-BE" err="1"/>
              <a:t>anything</a:t>
            </a:r>
            <a:r>
              <a:rPr lang="nl-BE"/>
              <a:t> without </a:t>
            </a:r>
            <a:r>
              <a:rPr lang="nl-BE" err="1"/>
              <a:t>the</a:t>
            </a:r>
            <a:r>
              <a:rPr lang="nl-BE"/>
              <a:t> context of </a:t>
            </a:r>
            <a:r>
              <a:rPr lang="nl-BE" err="1"/>
              <a:t>where</a:t>
            </a:r>
            <a:r>
              <a:rPr lang="nl-BE"/>
              <a:t> </a:t>
            </a:r>
            <a:r>
              <a:rPr lang="nl-BE" err="1"/>
              <a:t>they</a:t>
            </a:r>
            <a:r>
              <a:rPr lang="nl-BE"/>
              <a:t> are </a:t>
            </a:r>
            <a:r>
              <a:rPr lang="nl-BE" err="1"/>
              <a:t>underpinned</a:t>
            </a:r>
            <a:r>
              <a:rPr lang="nl-BE"/>
              <a:t>. </a:t>
            </a:r>
          </a:p>
        </p:txBody>
      </p:sp>
      <p:sp>
        <p:nvSpPr>
          <p:cNvPr id="4" name="Tijdelijke aanduiding voor dianummer 3">
            <a:extLst>
              <a:ext uri="{FF2B5EF4-FFF2-40B4-BE49-F238E27FC236}">
                <a16:creationId xmlns:a16="http://schemas.microsoft.com/office/drawing/2014/main" id="{1C8B22E2-8698-06FF-A325-5AE46AB89EF0}"/>
              </a:ext>
            </a:extLst>
          </p:cNvPr>
          <p:cNvSpPr>
            <a:spLocks noGrp="1"/>
          </p:cNvSpPr>
          <p:nvPr>
            <p:ph type="sldNum" sz="quarter" idx="5"/>
          </p:nvPr>
        </p:nvSpPr>
        <p:spPr/>
        <p:txBody>
          <a:bodyPr/>
          <a:lstStyle/>
          <a:p>
            <a:fld id="{461D53C4-608B-A449-99E8-35674D187D85}" type="slidenum">
              <a:rPr lang="nl-BE" smtClean="0"/>
              <a:t>26</a:t>
            </a:fld>
            <a:endParaRPr lang="nl-BE"/>
          </a:p>
        </p:txBody>
      </p:sp>
    </p:spTree>
    <p:extLst>
      <p:ext uri="{BB962C8B-B14F-4D97-AF65-F5344CB8AC3E}">
        <p14:creationId xmlns:p14="http://schemas.microsoft.com/office/powerpoint/2010/main" val="131311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39090-23B6-F49E-7B7E-34E52989F51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79422F-22A5-8B6A-B543-7A8A1386E0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D83454-E74D-2B12-DC14-3D59C7A046B6}"/>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1DD44C5E-C3A7-5AC2-95E7-8CA6757B984A}"/>
              </a:ext>
            </a:extLst>
          </p:cNvPr>
          <p:cNvSpPr>
            <a:spLocks noGrp="1"/>
          </p:cNvSpPr>
          <p:nvPr>
            <p:ph type="sldNum" sz="quarter" idx="5"/>
          </p:nvPr>
        </p:nvSpPr>
        <p:spPr/>
        <p:txBody>
          <a:bodyPr/>
          <a:lstStyle/>
          <a:p>
            <a:fld id="{461D53C4-608B-A449-99E8-35674D187D85}" type="slidenum">
              <a:rPr lang="nl-BE" smtClean="0"/>
              <a:t>27</a:t>
            </a:fld>
            <a:endParaRPr lang="nl-BE"/>
          </a:p>
        </p:txBody>
      </p:sp>
    </p:spTree>
    <p:extLst>
      <p:ext uri="{BB962C8B-B14F-4D97-AF65-F5344CB8AC3E}">
        <p14:creationId xmlns:p14="http://schemas.microsoft.com/office/powerpoint/2010/main" val="2881501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825C893-3FA9-CE5B-C110-98C8A857890A}" type="slidenum">
              <a:rPr/>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dirty="0"/>
              <a:t>Accelerating quick wins for smart grids (GENAI4EU)</a:t>
            </a:r>
          </a:p>
          <a:p>
            <a:pPr>
              <a:defRPr/>
            </a:pPr>
            <a:r>
              <a:rPr lang="en-US" dirty="0"/>
              <a:t>Digital Twin TG (Technology Roadmap)</a:t>
            </a:r>
          </a:p>
          <a:p>
            <a:pPr>
              <a:defRPr/>
            </a:pPr>
            <a:r>
              <a:rPr lang="en-US" dirty="0"/>
              <a:t>Mobility and Smart Urban Places TG (</a:t>
            </a:r>
            <a:r>
              <a:rPr lang="en-US" dirty="0" err="1"/>
              <a:t>Roadmapping</a:t>
            </a:r>
            <a:r>
              <a:rPr lang="en-US" dirty="0"/>
              <a:t> activities)</a:t>
            </a:r>
          </a:p>
          <a:p>
            <a:pPr>
              <a:defRPr/>
            </a:pPr>
            <a:r>
              <a:rPr lang="en-US" dirty="0"/>
              <a:t>GenAI4Robotics TG (AI-powered robots)</a:t>
            </a:r>
          </a:p>
          <a:p>
            <a:pPr>
              <a:defRPr/>
            </a:pPr>
            <a:r>
              <a:rPr lang="en-US" dirty="0"/>
              <a:t>Policy TG (Engaged with EP/UN)</a:t>
            </a:r>
          </a:p>
          <a:p>
            <a:pPr>
              <a:defRPr/>
            </a:pPr>
            <a:r>
              <a:rPr lang="en-US" dirty="0"/>
              <a:t>Standardization (Joined JTC21 &amp; Engagement Strategy) </a:t>
            </a:r>
          </a:p>
          <a:p>
            <a:pPr>
              <a:defRPr/>
            </a:pPr>
            <a:r>
              <a:rPr lang="en-US" dirty="0" err="1"/>
              <a:t>Defence</a:t>
            </a:r>
            <a:r>
              <a:rPr lang="en-US" dirty="0"/>
              <a:t> TG (KO ADRF)</a:t>
            </a:r>
          </a:p>
          <a:p>
            <a:pPr>
              <a:defRPr/>
            </a:pPr>
            <a:r>
              <a:rPr lang="en-US" dirty="0"/>
              <a:t>AI BOOST (Mobility, Manufacturing and SRIDA TF contributed to challenges topics)</a:t>
            </a:r>
          </a:p>
          <a:p>
            <a:pPr>
              <a:defRPr/>
            </a:pPr>
            <a:endParaRPr lang="en-US" dirty="0"/>
          </a:p>
          <a:p>
            <a:pPr>
              <a:defRPr/>
            </a:pPr>
            <a:r>
              <a:rPr lang="en-US" i="1" dirty="0"/>
              <a:t>Hybrid Warfare (</a:t>
            </a:r>
            <a:r>
              <a:rPr lang="en-US" i="1" dirty="0" err="1"/>
              <a:t>Defence</a:t>
            </a:r>
            <a:r>
              <a:rPr lang="en-US" i="1" dirty="0"/>
              <a:t> TG) </a:t>
            </a:r>
          </a:p>
          <a:p>
            <a:pPr>
              <a:defRPr/>
            </a:pPr>
            <a:r>
              <a:rPr lang="en-US" i="1" dirty="0"/>
              <a:t>An overview of the AI Act </a:t>
            </a:r>
          </a:p>
          <a:p>
            <a:pPr>
              <a:defRPr/>
            </a:pPr>
            <a:endParaRPr lang="en-US" dirty="0"/>
          </a:p>
          <a:p>
            <a:pPr>
              <a:defRPr/>
            </a:pPr>
            <a:endParaRPr lang="en-US" dirty="0"/>
          </a:p>
          <a:p>
            <a:pPr>
              <a:defRPr/>
            </a:pPr>
            <a:endParaRPr lang="en-US" dirty="0"/>
          </a:p>
          <a:p>
            <a:pPr>
              <a:defRPr/>
            </a:pPr>
            <a:endParaRPr b="1" dirty="0"/>
          </a:p>
        </p:txBody>
      </p:sp>
      <p:sp>
        <p:nvSpPr>
          <p:cNvPr id="4" name="Slide Number Placeholder 3"/>
          <p:cNvSpPr>
            <a:spLocks noGrp="1"/>
          </p:cNvSpPr>
          <p:nvPr>
            <p:ph type="sldNum" sz="quarter" idx="10"/>
          </p:nvPr>
        </p:nvSpPr>
        <p:spPr bwMode="auto"/>
        <p:txBody>
          <a:bodyPr/>
          <a:lstStyle/>
          <a:p>
            <a:pPr>
              <a:defRPr/>
            </a:pPr>
            <a:fld id="{E0D0F938-CAEE-F358-88F9-51C642A0A3A0}" type="slidenum">
              <a:rPr/>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078F4-6141-A299-8B2D-DA40E8E0FF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A96E22-6BAF-AD86-A196-A9DFC8FF34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816C0A-E985-194B-649A-4DEA3BC5C9BA}"/>
              </a:ext>
            </a:extLst>
          </p:cNvPr>
          <p:cNvSpPr>
            <a:spLocks noGrp="1"/>
          </p:cNvSpPr>
          <p:nvPr>
            <p:ph type="body" idx="1"/>
          </p:nvPr>
        </p:nvSpPr>
        <p:spPr/>
        <p:txBody>
          <a:bodyPr/>
          <a:lstStyle/>
          <a:p>
            <a:pPr marL="90805" marR="374650">
              <a:lnSpc>
                <a:spcPct val="100000"/>
              </a:lnSpc>
              <a:spcBef>
                <a:spcPts val="270"/>
              </a:spcBef>
            </a:pPr>
            <a:endParaRPr lang="en-US" sz="1200">
              <a:latin typeface="Calibri"/>
              <a:cs typeface="Calibri"/>
            </a:endParaRPr>
          </a:p>
        </p:txBody>
      </p:sp>
      <p:sp>
        <p:nvSpPr>
          <p:cNvPr id="4" name="Tijdelijke aanduiding voor dianummer 3">
            <a:extLst>
              <a:ext uri="{FF2B5EF4-FFF2-40B4-BE49-F238E27FC236}">
                <a16:creationId xmlns:a16="http://schemas.microsoft.com/office/drawing/2014/main" id="{7C115370-7C3D-03A8-3042-D5172CE61131}"/>
              </a:ext>
            </a:extLst>
          </p:cNvPr>
          <p:cNvSpPr>
            <a:spLocks noGrp="1"/>
          </p:cNvSpPr>
          <p:nvPr>
            <p:ph type="sldNum" sz="quarter" idx="5"/>
          </p:nvPr>
        </p:nvSpPr>
        <p:spPr/>
        <p:txBody>
          <a:bodyPr/>
          <a:lstStyle/>
          <a:p>
            <a:fld id="{461D53C4-608B-A449-99E8-35674D187D85}" type="slidenum">
              <a:rPr lang="nl-BE" smtClean="0"/>
              <a:t>30</a:t>
            </a:fld>
            <a:endParaRPr lang="nl-BE"/>
          </a:p>
        </p:txBody>
      </p:sp>
    </p:spTree>
    <p:extLst>
      <p:ext uri="{BB962C8B-B14F-4D97-AF65-F5344CB8AC3E}">
        <p14:creationId xmlns:p14="http://schemas.microsoft.com/office/powerpoint/2010/main" val="254131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0985F-EB04-FFFE-F48D-0BC5A962C4B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787EC2-CEEA-1B03-C719-1E78A3E17D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96A457-9311-253F-B2DC-CA519569E71F}"/>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ED64A701-64BD-0BDA-FAF8-84654052CA3F}"/>
              </a:ext>
            </a:extLst>
          </p:cNvPr>
          <p:cNvSpPr>
            <a:spLocks noGrp="1"/>
          </p:cNvSpPr>
          <p:nvPr>
            <p:ph type="sldNum" sz="quarter" idx="5"/>
          </p:nvPr>
        </p:nvSpPr>
        <p:spPr/>
        <p:txBody>
          <a:bodyPr/>
          <a:lstStyle/>
          <a:p>
            <a:fld id="{461D53C4-608B-A449-99E8-35674D187D85}" type="slidenum">
              <a:rPr lang="nl-BE" smtClean="0"/>
              <a:t>3</a:t>
            </a:fld>
            <a:endParaRPr lang="nl-BE"/>
          </a:p>
        </p:txBody>
      </p:sp>
    </p:spTree>
    <p:extLst>
      <p:ext uri="{BB962C8B-B14F-4D97-AF65-F5344CB8AC3E}">
        <p14:creationId xmlns:p14="http://schemas.microsoft.com/office/powerpoint/2010/main" val="3107001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D301E-2B9E-DDC4-A0D6-18BCD84C08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6ABEC2-CF37-F4C7-6F14-98E6C20A57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26ABAB-9B2C-8A5F-289C-3A63FE1B59F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63E275F8-7432-7EBF-C5D9-EA6F0F112FCA}"/>
              </a:ext>
            </a:extLst>
          </p:cNvPr>
          <p:cNvSpPr>
            <a:spLocks noGrp="1"/>
          </p:cNvSpPr>
          <p:nvPr>
            <p:ph type="sldNum" sz="quarter" idx="5"/>
          </p:nvPr>
        </p:nvSpPr>
        <p:spPr/>
        <p:txBody>
          <a:bodyPr/>
          <a:lstStyle/>
          <a:p>
            <a:fld id="{461D53C4-608B-A449-99E8-35674D187D85}" type="slidenum">
              <a:rPr lang="nl-BE" smtClean="0"/>
              <a:t>31</a:t>
            </a:fld>
            <a:endParaRPr lang="nl-BE"/>
          </a:p>
        </p:txBody>
      </p:sp>
    </p:spTree>
    <p:extLst>
      <p:ext uri="{BB962C8B-B14F-4D97-AF65-F5344CB8AC3E}">
        <p14:creationId xmlns:p14="http://schemas.microsoft.com/office/powerpoint/2010/main" val="3174391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2D4C-3D8B-32B9-029B-8B2C70A3EE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BA8141C-3898-2E9E-3F52-2EDABFA5B7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0F486D-5FD0-7509-E9C6-C05436F8FF50}"/>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3722F03E-B565-B08F-7ECD-7792ADC8388F}"/>
              </a:ext>
            </a:extLst>
          </p:cNvPr>
          <p:cNvSpPr>
            <a:spLocks noGrp="1"/>
          </p:cNvSpPr>
          <p:nvPr>
            <p:ph type="sldNum" sz="quarter" idx="5"/>
          </p:nvPr>
        </p:nvSpPr>
        <p:spPr/>
        <p:txBody>
          <a:bodyPr/>
          <a:lstStyle/>
          <a:p>
            <a:fld id="{461D53C4-608B-A449-99E8-35674D187D85}" type="slidenum">
              <a:rPr lang="nl-BE" smtClean="0"/>
              <a:t>32</a:t>
            </a:fld>
            <a:endParaRPr lang="nl-BE"/>
          </a:p>
        </p:txBody>
      </p:sp>
    </p:spTree>
    <p:extLst>
      <p:ext uri="{BB962C8B-B14F-4D97-AF65-F5344CB8AC3E}">
        <p14:creationId xmlns:p14="http://schemas.microsoft.com/office/powerpoint/2010/main" val="75862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2A5D9-A312-75D4-5C11-721447F3A3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3470C6-F12B-8090-DBEA-EAC8F0DBB5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1E9309E-1404-0456-C725-BB7629C99E22}"/>
              </a:ext>
            </a:extLst>
          </p:cNvPr>
          <p:cNvSpPr>
            <a:spLocks noGrp="1"/>
          </p:cNvSpPr>
          <p:nvPr>
            <p:ph type="body" idx="1"/>
          </p:nvPr>
        </p:nvSpPr>
        <p:spPr/>
        <p:txBody>
          <a:bodyPr/>
          <a:lstStyle/>
          <a:p>
            <a:r>
              <a:rPr lang="nl-BE" err="1"/>
              <a:t>Include</a:t>
            </a:r>
            <a:r>
              <a:rPr lang="nl-BE"/>
              <a:t> </a:t>
            </a:r>
            <a:r>
              <a:rPr lang="nl-BE" err="1"/>
              <a:t>everyone</a:t>
            </a:r>
            <a:r>
              <a:rPr lang="nl-BE"/>
              <a:t> in </a:t>
            </a:r>
            <a:r>
              <a:rPr lang="nl-BE" err="1"/>
              <a:t>the</a:t>
            </a:r>
            <a:r>
              <a:rPr lang="nl-BE"/>
              <a:t> team. </a:t>
            </a:r>
          </a:p>
        </p:txBody>
      </p:sp>
      <p:sp>
        <p:nvSpPr>
          <p:cNvPr id="4" name="Tijdelijke aanduiding voor dianummer 3">
            <a:extLst>
              <a:ext uri="{FF2B5EF4-FFF2-40B4-BE49-F238E27FC236}">
                <a16:creationId xmlns:a16="http://schemas.microsoft.com/office/drawing/2014/main" id="{2C61FBB3-E1DE-620C-1098-03347A057559}"/>
              </a:ext>
            </a:extLst>
          </p:cNvPr>
          <p:cNvSpPr>
            <a:spLocks noGrp="1"/>
          </p:cNvSpPr>
          <p:nvPr>
            <p:ph type="sldNum" sz="quarter" idx="5"/>
          </p:nvPr>
        </p:nvSpPr>
        <p:spPr/>
        <p:txBody>
          <a:bodyPr/>
          <a:lstStyle/>
          <a:p>
            <a:fld id="{461D53C4-608B-A449-99E8-35674D187D85}" type="slidenum">
              <a:rPr lang="nl-BE" smtClean="0"/>
              <a:t>33</a:t>
            </a:fld>
            <a:endParaRPr lang="nl-BE"/>
          </a:p>
        </p:txBody>
      </p:sp>
    </p:spTree>
    <p:extLst>
      <p:ext uri="{BB962C8B-B14F-4D97-AF65-F5344CB8AC3E}">
        <p14:creationId xmlns:p14="http://schemas.microsoft.com/office/powerpoint/2010/main" val="1270154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E726A-EBA7-B418-5608-A938ABFCAD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3075F1-6DDB-CC63-B387-28A8C575D8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BC2361-B5E5-CBDA-96F6-6560610F718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CA59B59-2BB1-A9A3-6E83-AD8D4D68E601}"/>
              </a:ext>
            </a:extLst>
          </p:cNvPr>
          <p:cNvSpPr>
            <a:spLocks noGrp="1"/>
          </p:cNvSpPr>
          <p:nvPr>
            <p:ph type="sldNum" sz="quarter" idx="5"/>
          </p:nvPr>
        </p:nvSpPr>
        <p:spPr/>
        <p:txBody>
          <a:bodyPr/>
          <a:lstStyle/>
          <a:p>
            <a:fld id="{461D53C4-608B-A449-99E8-35674D187D85}" type="slidenum">
              <a:rPr lang="nl-BE" smtClean="0"/>
              <a:t>34</a:t>
            </a:fld>
            <a:endParaRPr lang="nl-BE"/>
          </a:p>
        </p:txBody>
      </p:sp>
    </p:spTree>
    <p:extLst>
      <p:ext uri="{BB962C8B-B14F-4D97-AF65-F5344CB8AC3E}">
        <p14:creationId xmlns:p14="http://schemas.microsoft.com/office/powerpoint/2010/main" val="121067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FE240-8F20-8F00-65C4-8EBF4F56C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623EB-3CB6-23D2-632F-077B7A8C9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53012-336C-E5FF-C075-C393E9594C5D}"/>
              </a:ext>
            </a:extLst>
          </p:cNvPr>
          <p:cNvSpPr>
            <a:spLocks noGrp="1"/>
          </p:cNvSpPr>
          <p:nvPr>
            <p:ph type="body" idx="1"/>
          </p:nvPr>
        </p:nvSpPr>
        <p:spPr/>
        <p:txBody>
          <a:bodyPr/>
          <a:lstStyle/>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While the world is slowly figuring out the potential uses and misuses of large language models, new breakthrough are already appearing on the horizon. </a:t>
            </a:r>
          </a:p>
          <a:p>
            <a:pPr>
              <a:lnSpc>
                <a:spcPct val="115000"/>
              </a:lnSpc>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Companies are investing billions in developing new interfaces for foundation models. </a:t>
            </a:r>
          </a:p>
          <a:p>
            <a:pPr>
              <a:lnSpc>
                <a:spcPct val="115000"/>
              </a:lnSpc>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The images on the left shows NVIDIA’s Isaac gym, reinforcement learning for robots and the image on the right, show a robot learning to manipulate objects using the GPT4 large language model and reinforcement learning. </a:t>
            </a:r>
            <a:endParaRPr lang="en-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endParaRPr lang="en-B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2B63B4E-783B-E952-DB3C-4AD5316D2F7C}"/>
              </a:ext>
            </a:extLst>
          </p:cNvPr>
          <p:cNvSpPr>
            <a:spLocks noGrp="1"/>
          </p:cNvSpPr>
          <p:nvPr>
            <p:ph type="sldNum" sz="quarter" idx="5"/>
          </p:nvPr>
        </p:nvSpPr>
        <p:spPr/>
        <p:txBody>
          <a:bodyPr/>
          <a:lstStyle/>
          <a:p>
            <a:fld id="{461D53C4-608B-A449-99E8-35674D187D85}" type="slidenum">
              <a:rPr lang="nl-BE" smtClean="0"/>
              <a:t>4</a:t>
            </a:fld>
            <a:endParaRPr lang="nl-BE"/>
          </a:p>
        </p:txBody>
      </p:sp>
    </p:spTree>
    <p:extLst>
      <p:ext uri="{BB962C8B-B14F-4D97-AF65-F5344CB8AC3E}">
        <p14:creationId xmlns:p14="http://schemas.microsoft.com/office/powerpoint/2010/main" val="307810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B3171-5799-C092-862D-8549A11C1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D2893-809A-EBC9-1FDE-E79AB3923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2F922-C276-90C3-FAF8-D341A3EDF42F}"/>
              </a:ext>
            </a:extLst>
          </p:cNvPr>
          <p:cNvSpPr>
            <a:spLocks noGrp="1"/>
          </p:cNvSpPr>
          <p:nvPr>
            <p:ph type="body" idx="1"/>
          </p:nvPr>
        </p:nvSpPr>
        <p:spPr/>
        <p:txBody>
          <a:bodyPr/>
          <a:lstStyle/>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While the world is slowly figuring out the potential uses and misuses of large language models, new breakthrough are already appearing on the horizon. </a:t>
            </a: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endParaRPr lang="en-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OpenAI, NVIDIA are investing billions in developing new interfaces for foundation models. The images on the left shows NVIDIA’s Isaac gym, reinforcement learning for robots and the image on the right, show a robot learning to manipulate objects using the GPT4 large language model and reinforcement learning. </a:t>
            </a:r>
            <a:endParaRPr lang="en-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endParaRPr lang="en-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200" b="1" kern="100" dirty="0">
                <a:effectLst/>
                <a:latin typeface="Calibri" panose="020F0502020204030204" pitchFamily="34" charset="0"/>
                <a:ea typeface="Calibri" panose="020F0502020204030204" pitchFamily="34" charset="0"/>
                <a:cs typeface="Calibri" panose="020F0502020204030204" pitchFamily="34" charset="0"/>
              </a:rPr>
              <a:t>Important because: </a:t>
            </a:r>
          </a:p>
          <a:p>
            <a:pPr>
              <a:lnSpc>
                <a:spcPct val="115000"/>
              </a:lnSpc>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1. Technology trends across AI, Data, Robotics technologies are converging, meaning new applications are emerging all the time. </a:t>
            </a:r>
            <a:endParaRPr lang="en-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200" kern="100" dirty="0">
                <a:effectLst/>
                <a:latin typeface="Calibri" panose="020F0502020204030204" pitchFamily="34" charset="0"/>
                <a:ea typeface="Calibri" panose="020F0502020204030204" pitchFamily="34" charset="0"/>
                <a:cs typeface="Calibri" panose="020F0502020204030204" pitchFamily="34" charset="0"/>
              </a:rPr>
              <a:t>2. Research from companies such as OpenAI and NVIDIA are demonstrating innovations across the technology stack. Challenging existing paradigms and players in both robotics and AI.</a:t>
            </a:r>
            <a:endParaRPr lang="en-B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485D3ED-33C5-2F70-C07C-ADB55A60F13C}"/>
              </a:ext>
            </a:extLst>
          </p:cNvPr>
          <p:cNvSpPr>
            <a:spLocks noGrp="1"/>
          </p:cNvSpPr>
          <p:nvPr>
            <p:ph type="sldNum" sz="quarter" idx="5"/>
          </p:nvPr>
        </p:nvSpPr>
        <p:spPr/>
        <p:txBody>
          <a:bodyPr/>
          <a:lstStyle/>
          <a:p>
            <a:fld id="{461D53C4-608B-A449-99E8-35674D187D85}" type="slidenum">
              <a:rPr lang="nl-BE" smtClean="0"/>
              <a:t>5</a:t>
            </a:fld>
            <a:endParaRPr lang="nl-BE"/>
          </a:p>
        </p:txBody>
      </p:sp>
    </p:spTree>
    <p:extLst>
      <p:ext uri="{BB962C8B-B14F-4D97-AF65-F5344CB8AC3E}">
        <p14:creationId xmlns:p14="http://schemas.microsoft.com/office/powerpoint/2010/main" val="192229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69E56-B512-5FBA-A6D4-EDF6FC7E78E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C998C8-AC44-ECC8-9B6D-9D552852D0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A23544-5FAE-2B8F-3ACD-DBC8105CBE28}"/>
              </a:ext>
            </a:extLst>
          </p:cNvPr>
          <p:cNvSpPr>
            <a:spLocks noGrp="1"/>
          </p:cNvSpPr>
          <p:nvPr>
            <p:ph type="body" idx="1"/>
          </p:nvPr>
        </p:nvSpPr>
        <p:spPr/>
        <p:txBody>
          <a:bodyPr/>
          <a:lstStyle/>
          <a:p>
            <a:pPr>
              <a:defRPr/>
            </a:pPr>
            <a:r>
              <a:rPr lang="en-US" dirty="0">
                <a:highlight>
                  <a:srgbClr val="FFFF00"/>
                </a:highlight>
              </a:rPr>
              <a:t>Adra has been build as a single </a:t>
            </a:r>
            <a:r>
              <a:rPr lang="en-US" dirty="0" err="1">
                <a:highlight>
                  <a:srgbClr val="FFFF00"/>
                </a:highlight>
              </a:rPr>
              <a:t>poitn</a:t>
            </a:r>
            <a:r>
              <a:rPr lang="en-US" dirty="0">
                <a:highlight>
                  <a:srgbClr val="FFFF00"/>
                </a:highlight>
              </a:rPr>
              <a:t> of contact for the European commission. </a:t>
            </a:r>
          </a:p>
          <a:p>
            <a:pPr>
              <a:defRPr/>
            </a:pPr>
            <a:r>
              <a:rPr lang="en-US" dirty="0">
                <a:highlight>
                  <a:srgbClr val="FFFF00"/>
                </a:highlight>
              </a:rPr>
              <a:t>State: union or intersections. AI, Data, Robotics (AND/OR) go to Adra. Default, go to for any questions. </a:t>
            </a:r>
          </a:p>
          <a:p>
            <a:pPr>
              <a:defRPr/>
            </a:pPr>
            <a:endParaRPr lang="en-US" dirty="0"/>
          </a:p>
          <a:p>
            <a:pPr>
              <a:defRPr/>
            </a:pPr>
            <a:r>
              <a:rPr lang="en-US" dirty="0"/>
              <a:t>EC needs advisors. Effective messaging.</a:t>
            </a:r>
          </a:p>
          <a:p>
            <a:pPr>
              <a:defRPr/>
            </a:pPr>
            <a:r>
              <a:rPr lang="en-US" dirty="0"/>
              <a:t>Clean up the machinery (effective instruments, bureaucracy)  </a:t>
            </a:r>
          </a:p>
          <a:p>
            <a:pPr>
              <a:defRPr/>
            </a:pPr>
            <a:endParaRPr lang="en-US" dirty="0"/>
          </a:p>
          <a:p>
            <a:pPr>
              <a:defRPr/>
            </a:pPr>
            <a:r>
              <a:rPr lang="en-US" dirty="0"/>
              <a:t>Very important vision of bringing the three domains together. </a:t>
            </a:r>
            <a:r>
              <a:rPr lang="en-US" dirty="0" err="1"/>
              <a:t>SOmethig</a:t>
            </a:r>
            <a:r>
              <a:rPr lang="en-US" dirty="0"/>
              <a:t> brilliant. Bold - state the union. Very explicit in engendering interest from the MS.</a:t>
            </a:r>
          </a:p>
          <a:p>
            <a:pPr>
              <a:defRPr/>
            </a:pPr>
            <a:r>
              <a:rPr lang="en-US" dirty="0" err="1"/>
              <a:t>WHy</a:t>
            </a:r>
            <a:r>
              <a:rPr lang="en-US" dirty="0"/>
              <a:t> it is even more important today. (Mentioning Draghi’s report) – mentioned in second part. What we are </a:t>
            </a:r>
            <a:r>
              <a:rPr lang="en-US" dirty="0" err="1"/>
              <a:t>doign</a:t>
            </a:r>
            <a:r>
              <a:rPr lang="en-US" dirty="0"/>
              <a:t> next. </a:t>
            </a:r>
          </a:p>
          <a:p>
            <a:pPr>
              <a:defRPr/>
            </a:pPr>
            <a:r>
              <a:rPr lang="en-US" dirty="0" err="1"/>
              <a:t>SHow</a:t>
            </a:r>
            <a:r>
              <a:rPr lang="en-US" dirty="0"/>
              <a:t> graphically the community. Multi-stakeholder communities (research, industry, gov). Associated countries etc. </a:t>
            </a:r>
          </a:p>
          <a:p>
            <a:pPr>
              <a:defRPr/>
            </a:pPr>
            <a:r>
              <a:rPr lang="en-US" dirty="0" err="1"/>
              <a:t>Challege</a:t>
            </a:r>
            <a:r>
              <a:rPr lang="en-US" dirty="0"/>
              <a:t> how the framework </a:t>
            </a:r>
            <a:r>
              <a:rPr lang="en-US" dirty="0" err="1"/>
              <a:t>programmes</a:t>
            </a:r>
            <a:r>
              <a:rPr lang="en-US" dirty="0"/>
              <a:t> are managed – be bold.</a:t>
            </a:r>
          </a:p>
          <a:p>
            <a:pPr>
              <a:defRPr/>
            </a:pPr>
            <a:endParaRPr lang="en-US" dirty="0"/>
          </a:p>
          <a:p>
            <a:pPr>
              <a:defRPr/>
            </a:pPr>
            <a:r>
              <a:rPr lang="en-US" dirty="0"/>
              <a:t>10-15 ADR </a:t>
            </a:r>
            <a:r>
              <a:rPr lang="en-US" dirty="0" err="1"/>
              <a:t>organisations</a:t>
            </a:r>
            <a:r>
              <a:rPr lang="en-US" dirty="0"/>
              <a:t> around Adra that as a focal point we can support communication and simplify the landscape. </a:t>
            </a:r>
          </a:p>
          <a:p>
            <a:pPr>
              <a:defRPr/>
            </a:pPr>
            <a:endParaRPr lang="en-US" dirty="0"/>
          </a:p>
          <a:p>
            <a:pPr>
              <a:defRPr/>
            </a:pPr>
            <a:r>
              <a:rPr lang="en-US" dirty="0"/>
              <a:t>Explain what type of support we need and when we need it. Stimulate a desire to assist and help. CALL TO ACTION (What is in it for the MS?). This is about speed. Soon and </a:t>
            </a:r>
            <a:r>
              <a:rPr lang="en-US" dirty="0" err="1"/>
              <a:t>decisevly</a:t>
            </a:r>
            <a:r>
              <a:rPr lang="en-US" dirty="0"/>
              <a:t>, we will be acted upon. </a:t>
            </a:r>
            <a:r>
              <a:rPr lang="en-US" dirty="0" err="1"/>
              <a:t>SOlutions</a:t>
            </a:r>
            <a:r>
              <a:rPr lang="en-US" dirty="0"/>
              <a:t> orientated. </a:t>
            </a:r>
          </a:p>
          <a:p>
            <a:pPr>
              <a:defRPr/>
            </a:pPr>
            <a:endParaRPr lang="en-US" dirty="0"/>
          </a:p>
          <a:p>
            <a:pPr>
              <a:defRPr/>
            </a:pPr>
            <a:r>
              <a:rPr lang="en-US" dirty="0"/>
              <a:t>Part of something bigger. Support their national interests, their national champions. </a:t>
            </a:r>
          </a:p>
          <a:p>
            <a:pPr>
              <a:defRPr/>
            </a:pPr>
            <a:endParaRPr lang="en-US" dirty="0"/>
          </a:p>
          <a:p>
            <a:pPr>
              <a:defRPr/>
            </a:pPr>
            <a:r>
              <a:rPr lang="en-US" dirty="0"/>
              <a:t>Vertical/Horizontal. We help to filter insights coming up. Help them be the voice to express their interests. </a:t>
            </a:r>
          </a:p>
          <a:p>
            <a:pPr>
              <a:defRPr/>
            </a:pPr>
            <a:r>
              <a:rPr lang="en-US" dirty="0"/>
              <a:t>Horizontally as a community. </a:t>
            </a:r>
          </a:p>
          <a:p>
            <a:pPr>
              <a:defRPr/>
            </a:pPr>
            <a:endParaRPr lang="en-US" dirty="0"/>
          </a:p>
          <a:p>
            <a:pPr>
              <a:defRPr/>
            </a:pPr>
            <a:r>
              <a:rPr lang="en-US" dirty="0"/>
              <a:t>Review the MoU and be clearer on what has been agreed. Delivered on our </a:t>
            </a:r>
            <a:r>
              <a:rPr lang="en-US" dirty="0" err="1"/>
              <a:t>committements</a:t>
            </a:r>
            <a:r>
              <a:rPr lang="en-US" dirty="0"/>
              <a:t> int he following ways...</a:t>
            </a:r>
            <a:r>
              <a:rPr lang="en-US" dirty="0" err="1"/>
              <a:t>WHat</a:t>
            </a:r>
            <a:r>
              <a:rPr lang="en-US" dirty="0"/>
              <a:t> we did and what we will do. </a:t>
            </a:r>
          </a:p>
        </p:txBody>
      </p:sp>
      <p:sp>
        <p:nvSpPr>
          <p:cNvPr id="4" name="Tijdelijke aanduiding voor dianummer 3">
            <a:extLst>
              <a:ext uri="{FF2B5EF4-FFF2-40B4-BE49-F238E27FC236}">
                <a16:creationId xmlns:a16="http://schemas.microsoft.com/office/drawing/2014/main" id="{20A999CB-B40C-8A56-FB7E-0C60A194073D}"/>
              </a:ext>
            </a:extLst>
          </p:cNvPr>
          <p:cNvSpPr>
            <a:spLocks noGrp="1"/>
          </p:cNvSpPr>
          <p:nvPr>
            <p:ph type="sldNum" sz="quarter" idx="5"/>
          </p:nvPr>
        </p:nvSpPr>
        <p:spPr/>
        <p:txBody>
          <a:bodyPr/>
          <a:lstStyle/>
          <a:p>
            <a:fld id="{461D53C4-608B-A449-99E8-35674D187D85}" type="slidenum">
              <a:rPr lang="nl-BE" smtClean="0"/>
              <a:t>6</a:t>
            </a:fld>
            <a:endParaRPr lang="nl-BE"/>
          </a:p>
        </p:txBody>
      </p:sp>
    </p:spTree>
    <p:extLst>
      <p:ext uri="{BB962C8B-B14F-4D97-AF65-F5344CB8AC3E}">
        <p14:creationId xmlns:p14="http://schemas.microsoft.com/office/powerpoint/2010/main" val="357352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A40A7-54A3-9814-AAC9-B8CFEF056A2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C72125F-5CFF-D71C-8D79-69BDFF3B50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B501529-AF13-EE87-C447-32387214A6E6}"/>
              </a:ext>
            </a:extLst>
          </p:cNvPr>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Pct val="80000"/>
              <a:buFontTx/>
              <a:buBlip>
                <a:blip r:embed="rId3"/>
              </a:buBlip>
              <a:tabLst/>
              <a:defRPr/>
            </a:pPr>
            <a:r>
              <a:rPr lang="en-US" sz="1200" kern="1200" dirty="0">
                <a:solidFill>
                  <a:schemeClr val="tx1"/>
                </a:solidFill>
                <a:effectLst/>
                <a:latin typeface="+mn-lt"/>
                <a:ea typeface="+mn-ea"/>
                <a:cs typeface="+mn-cs"/>
              </a:rPr>
              <a:t>By forming a high-speed pipeline from lab to market, we empower European researchers and developers to build world-leading ventures. As a strategic partner to both industry and the European Commission, ADRA directly support groundbreaking research and de-risk investment in disruptive technologies to secure Europe’s position in the global ADR race.</a:t>
            </a:r>
            <a:endParaRPr lang="en-BE" sz="1200" kern="1200" dirty="0">
              <a:solidFill>
                <a:schemeClr val="tx1"/>
              </a:solidFill>
              <a:effectLst/>
              <a:latin typeface="+mn-lt"/>
              <a:ea typeface="+mn-ea"/>
              <a:cs typeface="+mn-cs"/>
            </a:endParaRPr>
          </a:p>
          <a:p>
            <a:pPr marL="228600" indent="-228600">
              <a:lnSpc>
                <a:spcPct val="90000"/>
              </a:lnSpc>
              <a:spcBef>
                <a:spcPts val="1000"/>
              </a:spcBef>
              <a:buSzPct val="80000"/>
              <a:buBlip>
                <a:blip r:embed="rId3"/>
              </a:buBlip>
              <a:defRPr/>
            </a:pPr>
            <a:endParaRPr lang="en-US" sz="1200" dirty="0"/>
          </a:p>
          <a:p>
            <a:pPr marL="228600" indent="-228600">
              <a:lnSpc>
                <a:spcPct val="90000"/>
              </a:lnSpc>
              <a:spcBef>
                <a:spcPts val="1000"/>
              </a:spcBef>
              <a:buSzPct val="80000"/>
              <a:buBlip>
                <a:blip r:embed="rId3"/>
              </a:buBlip>
              <a:defRPr/>
            </a:pPr>
            <a:r>
              <a:rPr lang="en-US" sz="1200" dirty="0"/>
              <a:t>The European Union’s leadership in Artificial Intelligence, Data and Robotics innovation is </a:t>
            </a:r>
            <a:r>
              <a:rPr lang="en-US" sz="1200" b="1" dirty="0"/>
              <a:t>pivotal for driving economic growth, digital sovereignty, and global competitiveness. </a:t>
            </a:r>
            <a:endParaRPr lang="en-US" sz="1200" dirty="0"/>
          </a:p>
          <a:p>
            <a:pPr marL="228600" indent="-228600">
              <a:lnSpc>
                <a:spcPct val="90000"/>
              </a:lnSpc>
              <a:spcBef>
                <a:spcPts val="1000"/>
              </a:spcBef>
              <a:buSzPct val="80000"/>
              <a:buBlip>
                <a:blip r:embed="rId3"/>
              </a:buBlip>
              <a:defRPr/>
            </a:pPr>
            <a:r>
              <a:rPr lang="en-US" sz="1200" dirty="0"/>
              <a:t>Adra want a vision for Europe in which the continent can </a:t>
            </a:r>
            <a:r>
              <a:rPr lang="en-US" sz="1200" b="1" dirty="0"/>
              <a:t>lead in development and deployment  of technology</a:t>
            </a:r>
            <a:r>
              <a:rPr lang="en-US" sz="1200" dirty="0"/>
              <a:t>, where there is a seamless interaction between Human and technology. Where the interaction is </a:t>
            </a:r>
            <a:r>
              <a:rPr lang="en-US" sz="1200" b="1" dirty="0"/>
              <a:t>safe and trusted.</a:t>
            </a:r>
            <a:endParaRPr lang="en-US" sz="1200" dirty="0"/>
          </a:p>
          <a:p>
            <a:pPr marL="228600" indent="-228600">
              <a:lnSpc>
                <a:spcPct val="90000"/>
              </a:lnSpc>
              <a:spcBef>
                <a:spcPts val="1000"/>
              </a:spcBef>
              <a:buSzPct val="80000"/>
              <a:buBlip>
                <a:blip r:embed="rId3"/>
              </a:buBlip>
              <a:defRPr/>
            </a:pPr>
            <a:r>
              <a:rPr lang="en-US" sz="1200" dirty="0"/>
              <a:t>This is a powerful vision, which require </a:t>
            </a:r>
            <a:r>
              <a:rPr lang="en-US" sz="1200" b="1" dirty="0"/>
              <a:t>deep technology changes</a:t>
            </a:r>
            <a:r>
              <a:rPr lang="en-US" sz="1200" dirty="0"/>
              <a:t> and the </a:t>
            </a:r>
            <a:r>
              <a:rPr lang="en-US" sz="1200" b="1" dirty="0"/>
              <a:t>emergence of new, currently unavailable value chains in Europe</a:t>
            </a:r>
            <a:r>
              <a:rPr lang="en-US" sz="1200" dirty="0"/>
              <a:t> and to do this. </a:t>
            </a:r>
          </a:p>
          <a:p>
            <a:pPr marL="228600" indent="-228600">
              <a:lnSpc>
                <a:spcPct val="90000"/>
              </a:lnSpc>
              <a:spcBef>
                <a:spcPts val="1000"/>
              </a:spcBef>
              <a:buSzPct val="80000"/>
              <a:buBlip>
                <a:blip r:embed="rId3"/>
              </a:buBlip>
              <a:defRPr/>
            </a:pPr>
            <a:endParaRPr lang="en-US" sz="1200" dirty="0"/>
          </a:p>
          <a:p>
            <a:pPr>
              <a:lnSpc>
                <a:spcPct val="90000"/>
              </a:lnSpc>
              <a:spcBef>
                <a:spcPts val="1000"/>
              </a:spcBef>
              <a:buSzPct val="80000"/>
              <a:defRPr/>
            </a:pPr>
            <a:r>
              <a:rPr lang="en-US" sz="1200" b="1" dirty="0"/>
              <a:t>To achieve this vision, the unification of ADR must be blended and create convergence across software and hardware.</a:t>
            </a:r>
          </a:p>
          <a:p>
            <a:endParaRPr lang="nl-BE" dirty="0"/>
          </a:p>
        </p:txBody>
      </p:sp>
      <p:sp>
        <p:nvSpPr>
          <p:cNvPr id="4" name="Tijdelijke aanduiding voor dianummer 3">
            <a:extLst>
              <a:ext uri="{FF2B5EF4-FFF2-40B4-BE49-F238E27FC236}">
                <a16:creationId xmlns:a16="http://schemas.microsoft.com/office/drawing/2014/main" id="{384F0F9A-DC46-CCE6-CEB9-52D440C858EC}"/>
              </a:ext>
            </a:extLst>
          </p:cNvPr>
          <p:cNvSpPr>
            <a:spLocks noGrp="1"/>
          </p:cNvSpPr>
          <p:nvPr>
            <p:ph type="sldNum" sz="quarter" idx="5"/>
          </p:nvPr>
        </p:nvSpPr>
        <p:spPr/>
        <p:txBody>
          <a:bodyPr/>
          <a:lstStyle/>
          <a:p>
            <a:fld id="{461D53C4-608B-A449-99E8-35674D187D85}" type="slidenum">
              <a:rPr lang="nl-BE" smtClean="0"/>
              <a:t>7</a:t>
            </a:fld>
            <a:endParaRPr lang="nl-BE"/>
          </a:p>
        </p:txBody>
      </p:sp>
    </p:spTree>
    <p:extLst>
      <p:ext uri="{BB962C8B-B14F-4D97-AF65-F5344CB8AC3E}">
        <p14:creationId xmlns:p14="http://schemas.microsoft.com/office/powerpoint/2010/main" val="150657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200" b="0" i="0" u="none" strike="noStrike" cap="none" spc="0" dirty="0">
                <a:solidFill>
                  <a:schemeClr val="tx1"/>
                </a:solidFill>
                <a:latin typeface="+mn-lt"/>
                <a:ea typeface="Times New Roman"/>
                <a:cs typeface="Calibri"/>
              </a:rPr>
              <a:t>In order to solve these challenges, alignment between public &amp; private sector is required and might be a third-way, in the context of these global challenges. </a:t>
            </a:r>
            <a:endParaRPr lang="sv-SE" sz="1200" dirty="0"/>
          </a:p>
          <a:p>
            <a:pPr>
              <a:defRPr/>
            </a:pPr>
            <a:endParaRPr lang="sv-SE" sz="1200" dirty="0"/>
          </a:p>
          <a:p>
            <a:pPr>
              <a:defRPr/>
            </a:pPr>
            <a:r>
              <a:rPr lang="sv-SE" sz="1200" dirty="0"/>
              <a:t>Adra was founded </a:t>
            </a:r>
            <a:r>
              <a:rPr lang="sv-SE" dirty="0"/>
              <a:t> to be the private side of the public-private partnership with the Commision (now the AI office) </a:t>
            </a:r>
            <a:r>
              <a:rPr lang="sv-SE" sz="1200" dirty="0"/>
              <a:t>by 5 associations, BDVA, eu robotics , and 3 AI associations Claire, ellis and EurAI. All associations are granted seats in the governance board. </a:t>
            </a:r>
            <a:endParaRPr lang="sv-FI" sz="1200" dirty="0"/>
          </a:p>
          <a:p>
            <a:pPr marL="0" marR="0" lvl="0" indent="0" algn="l" defTabSz="91440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eaLnBrk="1" fontAlgn="auto" latinLnBrk="0" hangingPunct="1">
              <a:lnSpc>
                <a:spcPct val="100000"/>
              </a:lnSpc>
              <a:spcBef>
                <a:spcPts val="0"/>
              </a:spcBef>
              <a:spcAft>
                <a:spcPts val="0"/>
              </a:spcAft>
              <a:buClrTx/>
              <a:buSzTx/>
              <a:buFontTx/>
              <a:buNone/>
              <a:tabLst/>
              <a:defRPr/>
            </a:pPr>
            <a:r>
              <a:rPr lang="en-US" dirty="0"/>
              <a:t>The European Commission have committed to  </a:t>
            </a:r>
            <a:r>
              <a:rPr lang="sv-SE" dirty="0"/>
              <a:t>invest 1,3 Billion euros into research in this sector through its Horizon Europ</a:t>
            </a:r>
            <a:r>
              <a:rPr lang="en-US" dirty="0"/>
              <a:t>e</a:t>
            </a:r>
            <a:r>
              <a:rPr lang="sv-SE" dirty="0"/>
              <a:t> program. This means the EU launches around 200 hundred projects in this sector. Almost 100 are already running.   The private side commits to match this with an equal sum</a:t>
            </a:r>
            <a:r>
              <a:rPr lang="en-US" dirty="0"/>
              <a:t> of investment</a:t>
            </a:r>
            <a:r>
              <a:rPr lang="sv-SE" dirty="0"/>
              <a:t>. </a:t>
            </a:r>
          </a:p>
        </p:txBody>
      </p:sp>
      <p:sp>
        <p:nvSpPr>
          <p:cNvPr id="4" name="Slide Number Placeholder 3"/>
          <p:cNvSpPr>
            <a:spLocks noGrp="1"/>
          </p:cNvSpPr>
          <p:nvPr>
            <p:ph type="sldNum" sz="quarter" idx="5"/>
          </p:nvPr>
        </p:nvSpPr>
        <p:spPr/>
        <p:txBody>
          <a:bodyPr/>
          <a:lstStyle/>
          <a:p>
            <a:fld id="{461D53C4-608B-A449-99E8-35674D187D85}" type="slidenum">
              <a:rPr lang="nl-BE" smtClean="0"/>
              <a:t>8</a:t>
            </a:fld>
            <a:endParaRPr lang="nl-BE"/>
          </a:p>
        </p:txBody>
      </p:sp>
    </p:spTree>
    <p:extLst>
      <p:ext uri="{BB962C8B-B14F-4D97-AF65-F5344CB8AC3E}">
        <p14:creationId xmlns:p14="http://schemas.microsoft.com/office/powerpoint/2010/main" val="36592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461D53C4-608B-A449-99E8-35674D187D85}" type="slidenum">
              <a:rPr lang="nl-BE" smtClean="0"/>
              <a:t>9</a:t>
            </a:fld>
            <a:endParaRPr lang="nl-BE"/>
          </a:p>
        </p:txBody>
      </p:sp>
    </p:spTree>
    <p:extLst>
      <p:ext uri="{BB962C8B-B14F-4D97-AF65-F5344CB8AC3E}">
        <p14:creationId xmlns:p14="http://schemas.microsoft.com/office/powerpoint/2010/main" val="2225895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A">
    <p:bg>
      <p:bgPr>
        <a:solidFill>
          <a:schemeClr val="tx1"/>
        </a:solidFill>
        <a:effectLst/>
      </p:bgPr>
    </p:bg>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98B4AFDF-E45E-DAC8-7CAF-857091541BC1}"/>
              </a:ext>
            </a:extLst>
          </p:cNvPr>
          <p:cNvPicPr>
            <a:picLocks noGrp="1" noRot="1" noChangeAspect="1" noMove="1" noResize="1" noEditPoints="1" noAdjustHandles="1" noChangeArrowheads="1" noChangeShapeType="1" noCrop="1"/>
          </p:cNvPicPr>
          <p:nvPr userDrawn="1"/>
        </p:nvPicPr>
        <p:blipFill>
          <a:blip r:embed="rId2"/>
          <a:srcRect t="5225" b="5225"/>
          <a:stretch/>
        </p:blipFill>
        <p:spPr>
          <a:xfrm>
            <a:off x="0" y="17116"/>
            <a:ext cx="12192000" cy="6823770"/>
          </a:xfrm>
          <a:prstGeom prst="rect">
            <a:avLst/>
          </a:prstGeom>
        </p:spPr>
      </p:pic>
      <p:sp>
        <p:nvSpPr>
          <p:cNvPr id="11" name="Picture Placeholder 2">
            <a:extLst>
              <a:ext uri="{FF2B5EF4-FFF2-40B4-BE49-F238E27FC236}">
                <a16:creationId xmlns:a16="http://schemas.microsoft.com/office/drawing/2014/main" id="{0D4B88B9-4D55-6C39-3431-2C063D7ECF60}"/>
              </a:ext>
            </a:extLst>
          </p:cNvPr>
          <p:cNvSpPr>
            <a:spLocks noGrp="1" noChangeAspect="1"/>
          </p:cNvSpPr>
          <p:nvPr>
            <p:ph type="pic" idx="13"/>
          </p:nvPr>
        </p:nvSpPr>
        <p:spPr>
          <a:xfrm>
            <a:off x="0" y="1"/>
            <a:ext cx="12192000" cy="6857999"/>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Rechthoek 20">
            <a:extLst>
              <a:ext uri="{FF2B5EF4-FFF2-40B4-BE49-F238E27FC236}">
                <a16:creationId xmlns:a16="http://schemas.microsoft.com/office/drawing/2014/main" id="{50336651-8FD2-D526-BC66-10A6A606C47D}"/>
              </a:ext>
            </a:extLst>
          </p:cNvPr>
          <p:cNvSpPr/>
          <p:nvPr userDrawn="1"/>
        </p:nvSpPr>
        <p:spPr>
          <a:xfrm>
            <a:off x="0" y="8559"/>
            <a:ext cx="12192000" cy="6840883"/>
          </a:xfrm>
          <a:prstGeom prst="rect">
            <a:avLst/>
          </a:prstGeom>
          <a:solidFill>
            <a:srgbClr val="0E3257">
              <a:alpha val="661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D5EF39D-C97C-2E39-B125-637ED9564FC2}"/>
              </a:ext>
            </a:extLst>
          </p:cNvPr>
          <p:cNvSpPr>
            <a:spLocks noGrp="1"/>
          </p:cNvSpPr>
          <p:nvPr>
            <p:ph type="title" hasCustomPrompt="1"/>
          </p:nvPr>
        </p:nvSpPr>
        <p:spPr>
          <a:xfrm>
            <a:off x="834886" y="365126"/>
            <a:ext cx="4971003" cy="2448688"/>
          </a:xfrm>
        </p:spPr>
        <p:txBody>
          <a:bodyPr/>
          <a:lstStyle>
            <a:lvl1pPr>
              <a:defRPr sz="6600">
                <a:gradFill>
                  <a:gsLst>
                    <a:gs pos="29000">
                      <a:srgbClr val="14B1E7"/>
                    </a:gs>
                    <a:gs pos="100000">
                      <a:srgbClr val="8DC63F"/>
                    </a:gs>
                  </a:gsLst>
                  <a:lin ang="0" scaled="1"/>
                </a:gradFill>
              </a:defRPr>
            </a:lvl1pPr>
          </a:lstStyle>
          <a:p>
            <a:r>
              <a:rPr lang="nl-NL" err="1"/>
              <a:t>This</a:t>
            </a:r>
            <a:r>
              <a:rPr lang="nl-NL"/>
              <a:t> is </a:t>
            </a:r>
            <a:br>
              <a:rPr lang="nl-NL"/>
            </a:br>
            <a:r>
              <a:rPr lang="nl-NL"/>
              <a:t>a </a:t>
            </a:r>
            <a:r>
              <a:rPr lang="nl-NL" err="1"/>
              <a:t>title</a:t>
            </a:r>
            <a:r>
              <a:rPr lang="nl-NL"/>
              <a:t> page</a:t>
            </a:r>
            <a:endParaRPr lang="nl-BE"/>
          </a:p>
        </p:txBody>
      </p:sp>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sp>
        <p:nvSpPr>
          <p:cNvPr id="10" name="Subtitle 2">
            <a:extLst>
              <a:ext uri="{FF2B5EF4-FFF2-40B4-BE49-F238E27FC236}">
                <a16:creationId xmlns:a16="http://schemas.microsoft.com/office/drawing/2014/main" id="{D337B056-8E98-1709-F628-254E80975958}"/>
              </a:ext>
            </a:extLst>
          </p:cNvPr>
          <p:cNvSpPr>
            <a:spLocks noGrp="1"/>
          </p:cNvSpPr>
          <p:nvPr>
            <p:ph type="subTitle" idx="1" hasCustomPrompt="1"/>
          </p:nvPr>
        </p:nvSpPr>
        <p:spPr>
          <a:xfrm>
            <a:off x="833119" y="3084724"/>
            <a:ext cx="4971003" cy="104660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err="1"/>
              <a:t>This</a:t>
            </a:r>
            <a:r>
              <a:rPr lang="nl-NL"/>
              <a:t> is </a:t>
            </a:r>
            <a:r>
              <a:rPr lang="nl-NL" err="1"/>
              <a:t>the</a:t>
            </a:r>
            <a:r>
              <a:rPr lang="nl-NL"/>
              <a:t> </a:t>
            </a:r>
            <a:r>
              <a:rPr lang="nl-NL" err="1"/>
              <a:t>subtitle</a:t>
            </a:r>
            <a:r>
              <a:rPr lang="nl-NL"/>
              <a:t> or speaker name or …</a:t>
            </a:r>
            <a:endParaRPr lang="en-US"/>
          </a:p>
        </p:txBody>
      </p:sp>
      <p:sp>
        <p:nvSpPr>
          <p:cNvPr id="18" name="Tijdelijke aanduiding voor tekst 17">
            <a:extLst>
              <a:ext uri="{FF2B5EF4-FFF2-40B4-BE49-F238E27FC236}">
                <a16:creationId xmlns:a16="http://schemas.microsoft.com/office/drawing/2014/main" id="{6673E5D6-113B-E7E6-B8E7-35A50E06DF18}"/>
              </a:ext>
            </a:extLst>
          </p:cNvPr>
          <p:cNvSpPr>
            <a:spLocks noGrp="1"/>
          </p:cNvSpPr>
          <p:nvPr>
            <p:ph type="body" sz="quarter" idx="14" hasCustomPrompt="1"/>
          </p:nvPr>
        </p:nvSpPr>
        <p:spPr>
          <a:xfrm>
            <a:off x="833119" y="5880366"/>
            <a:ext cx="4971002" cy="393434"/>
          </a:xfrm>
        </p:spPr>
        <p:txBody>
          <a:bodyPr/>
          <a:lstStyle>
            <a:lvl1pPr>
              <a:buNone/>
              <a:defRPr sz="2000">
                <a:solidFill>
                  <a:schemeClr val="bg1"/>
                </a:solidFill>
              </a:defRPr>
            </a:lvl1pPr>
            <a:lvl2pPr>
              <a:buNone/>
              <a:defRPr/>
            </a:lvl2pPr>
            <a:lvl3pPr>
              <a:buNone/>
              <a:defRPr/>
            </a:lvl3pPr>
            <a:lvl4pPr>
              <a:buNone/>
              <a:defRPr/>
            </a:lvl4pPr>
            <a:lvl5pPr>
              <a:buNone/>
              <a:defRPr/>
            </a:lvl5pPr>
          </a:lstStyle>
          <a:p>
            <a:pPr lvl="0"/>
            <a:r>
              <a:rPr lang="nl-NL"/>
              <a:t>Type </a:t>
            </a:r>
            <a:r>
              <a:rPr lang="nl-NL" err="1"/>
              <a:t>here</a:t>
            </a:r>
            <a:r>
              <a:rPr lang="nl-NL"/>
              <a:t> </a:t>
            </a:r>
            <a:r>
              <a:rPr lang="nl-NL" err="1"/>
              <a:t>the</a:t>
            </a:r>
            <a:r>
              <a:rPr lang="nl-NL"/>
              <a:t> date or extra info</a:t>
            </a:r>
            <a:endParaRPr lang="nl-BE"/>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3"/>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Tree>
    <p:extLst>
      <p:ext uri="{BB962C8B-B14F-4D97-AF65-F5344CB8AC3E}">
        <p14:creationId xmlns:p14="http://schemas.microsoft.com/office/powerpoint/2010/main" val="1738724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bs Text or media slide">
    <p:bg>
      <p:bgRef idx="1001">
        <a:schemeClr val="bg1"/>
      </p:bgRef>
    </p:bg>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C8AB0E05-A6E6-D352-4857-C60E51A85E31}"/>
              </a:ext>
            </a:extLst>
          </p:cNvPr>
          <p:cNvSpPr/>
          <p:nvPr userDrawn="1"/>
        </p:nvSpPr>
        <p:spPr>
          <a:xfrm flipH="1">
            <a:off x="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6" name="Rechte verbindingslijn 25">
            <a:extLst>
              <a:ext uri="{FF2B5EF4-FFF2-40B4-BE49-F238E27FC236}">
                <a16:creationId xmlns:a16="http://schemas.microsoft.com/office/drawing/2014/main" id="{A19CE249-DCC8-F225-F940-42DDDEE94BA4}"/>
              </a:ext>
            </a:extLst>
          </p:cNvPr>
          <p:cNvCxnSpPr>
            <a:cxnSpLocks/>
          </p:cNvCxnSpPr>
          <p:nvPr userDrawn="1"/>
        </p:nvCxnSpPr>
        <p:spPr>
          <a:xfrm flipH="1">
            <a:off x="923433" y="6139957"/>
            <a:ext cx="10883857" cy="0"/>
          </a:xfrm>
          <a:prstGeom prst="line">
            <a:avLst/>
          </a:prstGeom>
          <a:ln w="9525">
            <a:solidFill>
              <a:srgbClr val="8DC63F"/>
            </a:solidFill>
          </a:ln>
        </p:spPr>
        <p:style>
          <a:lnRef idx="2">
            <a:schemeClr val="accent1"/>
          </a:lnRef>
          <a:fillRef idx="0">
            <a:schemeClr val="accent1"/>
          </a:fillRef>
          <a:effectRef idx="1">
            <a:schemeClr val="accent1"/>
          </a:effectRef>
          <a:fontRef idx="minor">
            <a:schemeClr val="tx1"/>
          </a:fontRef>
        </p:style>
      </p:cxnSp>
      <p:sp>
        <p:nvSpPr>
          <p:cNvPr id="32" name="Title 1">
            <a:extLst>
              <a:ext uri="{FF2B5EF4-FFF2-40B4-BE49-F238E27FC236}">
                <a16:creationId xmlns:a16="http://schemas.microsoft.com/office/drawing/2014/main" id="{8859575C-DD2C-AE6C-E840-F836D0F285AB}"/>
              </a:ext>
            </a:extLst>
          </p:cNvPr>
          <p:cNvSpPr>
            <a:spLocks noGrp="1"/>
          </p:cNvSpPr>
          <p:nvPr>
            <p:ph type="title" hasCustomPrompt="1"/>
          </p:nvPr>
        </p:nvSpPr>
        <p:spPr>
          <a:xfrm>
            <a:off x="834886" y="365126"/>
            <a:ext cx="10388739" cy="1181842"/>
          </a:xfrm>
        </p:spPr>
        <p:txBody>
          <a:bodyPr/>
          <a:lstStyle>
            <a:lvl1pPr>
              <a:defRPr>
                <a:solidFill>
                  <a:schemeClr val="bg1"/>
                </a:solidFill>
              </a:defRPr>
            </a:lvl1pPr>
          </a:lstStyle>
          <a:p>
            <a:r>
              <a:rPr lang="nl-NL" err="1"/>
              <a:t>This</a:t>
            </a:r>
            <a:r>
              <a:rPr lang="nl-NL"/>
              <a:t> is a </a:t>
            </a:r>
            <a:r>
              <a:rPr lang="nl-NL" err="1"/>
              <a:t>title</a:t>
            </a:r>
            <a:endParaRPr lang="en-US"/>
          </a:p>
        </p:txBody>
      </p:sp>
      <p:sp>
        <p:nvSpPr>
          <p:cNvPr id="34" name="Slide Number Placeholder 5">
            <a:extLst>
              <a:ext uri="{FF2B5EF4-FFF2-40B4-BE49-F238E27FC236}">
                <a16:creationId xmlns:a16="http://schemas.microsoft.com/office/drawing/2014/main" id="{CF0CE135-4E68-6A0B-25DD-53E9A1D098F6}"/>
              </a:ext>
            </a:extLst>
          </p:cNvPr>
          <p:cNvSpPr>
            <a:spLocks noGrp="1"/>
          </p:cNvSpPr>
          <p:nvPr>
            <p:ph type="sldNum" sz="quarter" idx="4"/>
          </p:nvPr>
        </p:nvSpPr>
        <p:spPr>
          <a:xfrm>
            <a:off x="10586720" y="6273800"/>
            <a:ext cx="557530" cy="365125"/>
          </a:xfrm>
          <a:prstGeom prst="rect">
            <a:avLst/>
          </a:prstGeom>
        </p:spPr>
        <p:txBody>
          <a:bodyPr vert="horz" lIns="91440" tIns="45720" rIns="91440" bIns="45720" rtlCol="0" anchor="ctr"/>
          <a:lstStyle>
            <a:lvl1pPr algn="r">
              <a:defRPr sz="1200">
                <a:solidFill>
                  <a:schemeClr val="tx1"/>
                </a:solidFill>
                <a:latin typeface="Barlow" pitchFamily="2" charset="77"/>
              </a:defRPr>
            </a:lvl1pPr>
          </a:lstStyle>
          <a:p>
            <a:fld id="{2AB69369-AED2-3745-B81F-A3E46FAA53CC}" type="slidenum">
              <a:rPr lang="nl-BE" smtClean="0"/>
              <a:pPr/>
              <a:t>‹#›</a:t>
            </a:fld>
            <a:endParaRPr lang="nl-BE"/>
          </a:p>
        </p:txBody>
      </p:sp>
      <p:sp>
        <p:nvSpPr>
          <p:cNvPr id="35" name="Tijdelijke aanduiding voor inhoud 24">
            <a:extLst>
              <a:ext uri="{FF2B5EF4-FFF2-40B4-BE49-F238E27FC236}">
                <a16:creationId xmlns:a16="http://schemas.microsoft.com/office/drawing/2014/main" id="{053E3963-ACB8-8ABA-0908-A0802E7F8ED7}"/>
              </a:ext>
            </a:extLst>
          </p:cNvPr>
          <p:cNvSpPr>
            <a:spLocks noGrp="1"/>
          </p:cNvSpPr>
          <p:nvPr>
            <p:ph sz="quarter" idx="15" hasCustomPrompt="1"/>
          </p:nvPr>
        </p:nvSpPr>
        <p:spPr>
          <a:xfrm>
            <a:off x="6486695" y="2028826"/>
            <a:ext cx="4870473" cy="3718826"/>
          </a:xfrm>
        </p:spPr>
        <p:txBody>
          <a:bodyPr wrap="square"/>
          <a:lstStyle>
            <a:lvl1pPr marL="0" indent="0">
              <a:spcBef>
                <a:spcPts val="0"/>
              </a:spcBef>
              <a:buNone/>
              <a:defRPr/>
            </a:lvl1pPr>
          </a:lstStyle>
          <a:p>
            <a:pPr lvl="0"/>
            <a:r>
              <a:rPr lang="nl-NL"/>
              <a:t>Nemo </a:t>
            </a:r>
            <a:r>
              <a:rPr lang="nl-NL" err="1"/>
              <a:t>enim</a:t>
            </a:r>
            <a:r>
              <a:rPr lang="nl-NL"/>
              <a:t> </a:t>
            </a:r>
            <a:r>
              <a:rPr lang="nl-NL" err="1"/>
              <a:t>ipsam</a:t>
            </a:r>
            <a:r>
              <a:rPr lang="nl-NL"/>
              <a:t> </a:t>
            </a:r>
            <a:r>
              <a:rPr lang="nl-NL" err="1"/>
              <a:t>voluptatem</a:t>
            </a:r>
            <a:r>
              <a:rPr lang="nl-NL"/>
              <a:t> </a:t>
            </a:r>
            <a:r>
              <a:rPr lang="nl-NL" err="1"/>
              <a:t>quia</a:t>
            </a:r>
            <a:r>
              <a:rPr lang="nl-NL"/>
              <a:t> </a:t>
            </a:r>
            <a:r>
              <a:rPr lang="nl-NL" err="1"/>
              <a:t>voluptas</a:t>
            </a:r>
            <a:r>
              <a:rPr lang="nl-NL"/>
              <a:t> </a:t>
            </a:r>
            <a:r>
              <a:rPr lang="nl-NL" err="1"/>
              <a:t>sit</a:t>
            </a:r>
            <a:r>
              <a:rPr lang="nl-NL"/>
              <a:t> </a:t>
            </a:r>
            <a:r>
              <a:rPr lang="nl-NL" err="1"/>
              <a:t>aspernatur</a:t>
            </a:r>
            <a:r>
              <a:rPr lang="nl-NL"/>
              <a:t> </a:t>
            </a:r>
            <a:r>
              <a:rPr lang="nl-NL" err="1"/>
              <a:t>aut</a:t>
            </a:r>
            <a:r>
              <a:rPr lang="nl-NL"/>
              <a:t> </a:t>
            </a:r>
            <a:r>
              <a:rPr lang="nl-NL" err="1"/>
              <a:t>odit</a:t>
            </a:r>
            <a:r>
              <a:rPr lang="nl-NL"/>
              <a:t> </a:t>
            </a:r>
            <a:r>
              <a:rPr lang="nl-NL" err="1"/>
              <a:t>aut</a:t>
            </a:r>
            <a:r>
              <a:rPr lang="nl-NL"/>
              <a:t> </a:t>
            </a:r>
            <a:r>
              <a:rPr lang="nl-NL" err="1"/>
              <a:t>fugit</a:t>
            </a:r>
            <a:r>
              <a:rPr lang="nl-NL"/>
              <a:t>, </a:t>
            </a:r>
            <a:r>
              <a:rPr lang="nl-NL" err="1"/>
              <a:t>sed</a:t>
            </a:r>
            <a:r>
              <a:rPr lang="nl-NL"/>
              <a:t> </a:t>
            </a:r>
            <a:r>
              <a:rPr lang="nl-NL" err="1"/>
              <a:t>quia</a:t>
            </a:r>
            <a:r>
              <a:rPr lang="nl-NL"/>
              <a:t> </a:t>
            </a:r>
            <a:r>
              <a:rPr lang="nl-NL" err="1"/>
              <a:t>consequuntur</a:t>
            </a:r>
            <a:r>
              <a:rPr lang="nl-NL"/>
              <a:t> </a:t>
            </a:r>
            <a:r>
              <a:rPr lang="nl-NL" err="1"/>
              <a:t>magni</a:t>
            </a:r>
            <a:r>
              <a:rPr lang="nl-NL"/>
              <a:t> </a:t>
            </a:r>
            <a:r>
              <a:rPr lang="nl-NL" err="1"/>
              <a:t>dolores</a:t>
            </a:r>
            <a:r>
              <a:rPr lang="nl-NL"/>
              <a:t> </a:t>
            </a:r>
            <a:r>
              <a:rPr lang="nl-NL" err="1"/>
              <a:t>eos</a:t>
            </a:r>
            <a:r>
              <a:rPr lang="nl-NL"/>
              <a:t> </a:t>
            </a:r>
            <a:r>
              <a:rPr lang="nl-NL" err="1"/>
              <a:t>qui</a:t>
            </a:r>
            <a:r>
              <a:rPr lang="nl-NL"/>
              <a:t> </a:t>
            </a:r>
            <a:r>
              <a:rPr lang="nl-NL" err="1"/>
              <a:t>ratione</a:t>
            </a:r>
            <a:r>
              <a:rPr lang="nl-NL"/>
              <a:t> </a:t>
            </a:r>
            <a:r>
              <a:rPr lang="nl-NL" err="1"/>
              <a:t>voluptatem</a:t>
            </a:r>
            <a:r>
              <a:rPr lang="nl-NL"/>
              <a:t> </a:t>
            </a:r>
            <a:r>
              <a:rPr lang="nl-NL" err="1"/>
              <a:t>sequi</a:t>
            </a:r>
            <a:r>
              <a:rPr lang="nl-NL"/>
              <a:t> </a:t>
            </a:r>
            <a:r>
              <a:rPr lang="nl-NL" err="1"/>
              <a:t>nesciunt</a:t>
            </a:r>
            <a:r>
              <a:rPr lang="nl-NL"/>
              <a:t>. </a:t>
            </a:r>
            <a:r>
              <a:rPr lang="nl-NL" err="1"/>
              <a:t>Neque</a:t>
            </a:r>
            <a:r>
              <a:rPr lang="nl-NL"/>
              <a:t> </a:t>
            </a:r>
            <a:r>
              <a:rPr lang="nl-NL" err="1"/>
              <a:t>porro</a:t>
            </a:r>
            <a:r>
              <a:rPr lang="nl-NL"/>
              <a:t> </a:t>
            </a:r>
            <a:r>
              <a:rPr lang="nl-NL" err="1"/>
              <a:t>quisquam</a:t>
            </a:r>
            <a:r>
              <a:rPr lang="nl-NL"/>
              <a:t> </a:t>
            </a:r>
            <a:r>
              <a:rPr lang="nl-NL" err="1"/>
              <a:t>est</a:t>
            </a:r>
            <a:r>
              <a:rPr lang="nl-NL"/>
              <a:t>, </a:t>
            </a:r>
            <a:r>
              <a:rPr lang="nl-NL" err="1"/>
              <a:t>qui</a:t>
            </a:r>
            <a:r>
              <a:rPr lang="nl-NL"/>
              <a:t> </a:t>
            </a:r>
            <a:r>
              <a:rPr lang="nl-NL" err="1"/>
              <a:t>dolorem</a:t>
            </a:r>
            <a:r>
              <a:rPr lang="nl-NL"/>
              <a:t> </a:t>
            </a:r>
            <a:r>
              <a:rPr lang="nl-NL" err="1"/>
              <a:t>ipsum</a:t>
            </a:r>
            <a:r>
              <a:rPr lang="nl-NL"/>
              <a:t> </a:t>
            </a:r>
            <a:r>
              <a:rPr lang="nl-NL" err="1"/>
              <a:t>quia</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a:t>
            </a:r>
            <a:r>
              <a:rPr lang="nl-NL"/>
              <a:t> </a:t>
            </a:r>
            <a:r>
              <a:rPr lang="nl-NL" err="1"/>
              <a:t>velit</a:t>
            </a:r>
            <a:r>
              <a:rPr lang="nl-NL"/>
              <a:t>, </a:t>
            </a:r>
            <a:r>
              <a:rPr lang="nl-NL" err="1"/>
              <a:t>sed</a:t>
            </a:r>
            <a:r>
              <a:rPr lang="nl-NL"/>
              <a:t> </a:t>
            </a:r>
            <a:r>
              <a:rPr lang="nl-NL" err="1"/>
              <a:t>quia</a:t>
            </a:r>
            <a:r>
              <a:rPr lang="nl-NL"/>
              <a:t> non </a:t>
            </a:r>
            <a:r>
              <a:rPr lang="nl-NL" err="1"/>
              <a:t>numquam</a:t>
            </a:r>
            <a:r>
              <a:rPr lang="nl-NL"/>
              <a:t> </a:t>
            </a:r>
            <a:r>
              <a:rPr lang="nl-NL" err="1"/>
              <a:t>eius</a:t>
            </a:r>
            <a:r>
              <a:rPr lang="nl-NL"/>
              <a:t> modi tempora </a:t>
            </a:r>
            <a:r>
              <a:rPr lang="nl-NL" err="1"/>
              <a:t>incidunt</a:t>
            </a:r>
            <a:r>
              <a:rPr lang="nl-NL"/>
              <a:t> ut </a:t>
            </a:r>
            <a:r>
              <a:rPr lang="nl-NL" err="1"/>
              <a:t>labore</a:t>
            </a:r>
            <a:r>
              <a:rPr lang="nl-NL"/>
              <a:t> et </a:t>
            </a:r>
            <a:r>
              <a:rPr lang="nl-NL" err="1"/>
              <a:t>dolore</a:t>
            </a:r>
            <a:r>
              <a:rPr lang="nl-NL"/>
              <a:t> </a:t>
            </a:r>
            <a:r>
              <a:rPr lang="nl-NL" err="1"/>
              <a:t>magnam</a:t>
            </a:r>
            <a:r>
              <a:rPr lang="nl-NL"/>
              <a:t> </a:t>
            </a:r>
            <a:r>
              <a:rPr lang="nl-NL" err="1"/>
              <a:t>aliquam</a:t>
            </a:r>
            <a:r>
              <a:rPr lang="nl-NL"/>
              <a:t> </a:t>
            </a:r>
            <a:r>
              <a:rPr lang="nl-NL" err="1"/>
              <a:t>quaerat</a:t>
            </a:r>
            <a:r>
              <a:rPr lang="nl-NL"/>
              <a:t> </a:t>
            </a:r>
            <a:r>
              <a:rPr lang="nl-NL" err="1"/>
              <a:t>voluptatem</a:t>
            </a:r>
            <a:r>
              <a:rPr lang="nl-NL"/>
              <a:t>.</a:t>
            </a:r>
            <a:endParaRPr lang="nl-BE"/>
          </a:p>
        </p:txBody>
      </p:sp>
      <p:sp>
        <p:nvSpPr>
          <p:cNvPr id="37" name="Tijdelijke aanduiding voor inhoud 24">
            <a:extLst>
              <a:ext uri="{FF2B5EF4-FFF2-40B4-BE49-F238E27FC236}">
                <a16:creationId xmlns:a16="http://schemas.microsoft.com/office/drawing/2014/main" id="{D3E2FD0F-E30D-B10D-612E-978FB0F197E8}"/>
              </a:ext>
            </a:extLst>
          </p:cNvPr>
          <p:cNvSpPr>
            <a:spLocks noGrp="1"/>
          </p:cNvSpPr>
          <p:nvPr>
            <p:ph sz="quarter" idx="16" hasCustomPrompt="1"/>
          </p:nvPr>
        </p:nvSpPr>
        <p:spPr>
          <a:xfrm>
            <a:off x="858627" y="2028826"/>
            <a:ext cx="4870473" cy="3718826"/>
          </a:xfrm>
        </p:spPr>
        <p:txBody>
          <a:bodyPr wrap="square"/>
          <a:lstStyle>
            <a:lvl1pPr marL="0" indent="0">
              <a:spcBef>
                <a:spcPts val="0"/>
              </a:spcBef>
              <a:buNone/>
              <a:defRPr>
                <a:solidFill>
                  <a:schemeClr val="bg1"/>
                </a:solidFill>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 Ut </a:t>
            </a:r>
            <a:r>
              <a:rPr lang="nl-NL" err="1"/>
              <a:t>enim</a:t>
            </a:r>
            <a:r>
              <a:rPr lang="nl-NL"/>
              <a:t> ad </a:t>
            </a:r>
            <a:r>
              <a:rPr lang="nl-NL" err="1"/>
              <a:t>minim</a:t>
            </a:r>
            <a:r>
              <a:rPr lang="nl-NL"/>
              <a:t> </a:t>
            </a:r>
            <a:r>
              <a:rPr lang="nl-NL" err="1"/>
              <a:t>veniam</a:t>
            </a:r>
            <a:r>
              <a:rPr lang="nl-NL"/>
              <a:t>, </a:t>
            </a:r>
            <a:r>
              <a:rPr lang="nl-NL" err="1"/>
              <a:t>quis</a:t>
            </a:r>
            <a:r>
              <a:rPr lang="nl-NL"/>
              <a:t> </a:t>
            </a:r>
            <a:r>
              <a:rPr lang="nl-NL" err="1"/>
              <a:t>nostrud</a:t>
            </a:r>
            <a:r>
              <a:rPr lang="nl-NL"/>
              <a:t> </a:t>
            </a:r>
            <a:r>
              <a:rPr lang="nl-NL" err="1"/>
              <a:t>exercitation</a:t>
            </a:r>
            <a:r>
              <a:rPr lang="nl-NL"/>
              <a:t> </a:t>
            </a:r>
            <a:r>
              <a:rPr lang="nl-NL" err="1"/>
              <a:t>ullamco</a:t>
            </a:r>
            <a:r>
              <a:rPr lang="nl-NL"/>
              <a:t> </a:t>
            </a:r>
            <a:r>
              <a:rPr lang="nl-NL" err="1"/>
              <a:t>laboris</a:t>
            </a:r>
            <a:r>
              <a:rPr lang="nl-NL"/>
              <a:t> </a:t>
            </a:r>
            <a:r>
              <a:rPr lang="nl-NL" err="1"/>
              <a:t>nisi</a:t>
            </a:r>
            <a:r>
              <a:rPr lang="nl-NL"/>
              <a:t> ut </a:t>
            </a:r>
            <a:r>
              <a:rPr lang="nl-NL" err="1"/>
              <a:t>aliquip</a:t>
            </a:r>
            <a:r>
              <a:rPr lang="nl-NL"/>
              <a:t> ex </a:t>
            </a:r>
            <a:r>
              <a:rPr lang="nl-NL" err="1"/>
              <a:t>ea</a:t>
            </a:r>
            <a:r>
              <a:rPr lang="nl-NL"/>
              <a:t> commodo </a:t>
            </a:r>
            <a:r>
              <a:rPr lang="nl-NL" err="1"/>
              <a:t>consequat</a:t>
            </a:r>
            <a:r>
              <a:rPr lang="nl-NL"/>
              <a:t>. </a:t>
            </a:r>
          </a:p>
          <a:p>
            <a:pPr lvl="0"/>
            <a:endParaRPr lang="nl-NL"/>
          </a:p>
          <a:p>
            <a:pPr lvl="0"/>
            <a:r>
              <a:rPr lang="nl-NL"/>
              <a:t>Duis </a:t>
            </a:r>
            <a:r>
              <a:rPr lang="nl-NL" err="1"/>
              <a:t>aute</a:t>
            </a:r>
            <a:r>
              <a:rPr lang="nl-NL"/>
              <a:t> </a:t>
            </a:r>
            <a:r>
              <a:rPr lang="nl-NL" err="1"/>
              <a:t>irure</a:t>
            </a:r>
            <a:r>
              <a:rPr lang="nl-NL"/>
              <a:t> </a:t>
            </a:r>
            <a:r>
              <a:rPr lang="nl-NL" err="1"/>
              <a:t>dolor</a:t>
            </a:r>
            <a:r>
              <a:rPr lang="nl-NL"/>
              <a:t> in </a:t>
            </a:r>
            <a:r>
              <a:rPr lang="nl-NL" err="1"/>
              <a:t>reprehenderit</a:t>
            </a:r>
            <a:r>
              <a:rPr lang="nl-NL"/>
              <a:t> in </a:t>
            </a:r>
            <a:r>
              <a:rPr lang="nl-NL" err="1"/>
              <a:t>voluptate</a:t>
            </a:r>
            <a:r>
              <a:rPr lang="nl-NL"/>
              <a:t> </a:t>
            </a:r>
            <a:r>
              <a:rPr lang="nl-NL" err="1"/>
              <a:t>velit</a:t>
            </a:r>
            <a:r>
              <a:rPr lang="nl-NL"/>
              <a:t> </a:t>
            </a:r>
            <a:r>
              <a:rPr lang="nl-NL" err="1"/>
              <a:t>esse</a:t>
            </a:r>
            <a:r>
              <a:rPr lang="nl-NL"/>
              <a:t> </a:t>
            </a:r>
            <a:r>
              <a:rPr lang="nl-NL" err="1"/>
              <a:t>cillum</a:t>
            </a:r>
            <a:r>
              <a:rPr lang="nl-NL"/>
              <a:t> </a:t>
            </a:r>
            <a:r>
              <a:rPr lang="nl-NL" err="1"/>
              <a:t>dolore</a:t>
            </a:r>
            <a:r>
              <a:rPr lang="nl-NL"/>
              <a:t> </a:t>
            </a:r>
            <a:r>
              <a:rPr lang="nl-NL" err="1"/>
              <a:t>eu</a:t>
            </a:r>
            <a:r>
              <a:rPr lang="nl-NL"/>
              <a:t> </a:t>
            </a:r>
            <a:r>
              <a:rPr lang="nl-NL" err="1"/>
              <a:t>fugiat</a:t>
            </a:r>
            <a:r>
              <a:rPr lang="nl-NL"/>
              <a:t> </a:t>
            </a:r>
            <a:r>
              <a:rPr lang="nl-NL" err="1"/>
              <a:t>nulla</a:t>
            </a:r>
            <a:r>
              <a:rPr lang="nl-NL"/>
              <a:t> </a:t>
            </a:r>
            <a:r>
              <a:rPr lang="nl-NL" err="1"/>
              <a:t>pariatur</a:t>
            </a:r>
            <a:r>
              <a:rPr lang="nl-NL"/>
              <a:t>. </a:t>
            </a:r>
            <a:r>
              <a:rPr lang="nl-NL" err="1"/>
              <a:t>Excepteur</a:t>
            </a:r>
            <a:r>
              <a:rPr lang="nl-NL"/>
              <a:t> sint </a:t>
            </a:r>
            <a:r>
              <a:rPr lang="nl-NL" err="1"/>
              <a:t>occaecat</a:t>
            </a:r>
            <a:r>
              <a:rPr lang="nl-NL"/>
              <a:t> </a:t>
            </a:r>
            <a:r>
              <a:rPr lang="nl-NL" err="1"/>
              <a:t>cupidatat</a:t>
            </a:r>
            <a:r>
              <a:rPr lang="nl-NL"/>
              <a:t> non </a:t>
            </a:r>
            <a:r>
              <a:rPr lang="nl-NL" err="1"/>
              <a:t>proident</a:t>
            </a:r>
            <a:r>
              <a:rPr lang="nl-NL"/>
              <a:t>, </a:t>
            </a:r>
            <a:r>
              <a:rPr lang="nl-NL" err="1"/>
              <a:t>sunt</a:t>
            </a:r>
            <a:r>
              <a:rPr lang="nl-NL"/>
              <a:t> in culpa </a:t>
            </a:r>
            <a:r>
              <a:rPr lang="nl-NL" err="1"/>
              <a:t>qui</a:t>
            </a:r>
            <a:r>
              <a:rPr lang="nl-NL"/>
              <a:t> officia </a:t>
            </a:r>
            <a:r>
              <a:rPr lang="nl-NL" err="1"/>
              <a:t>deserunt</a:t>
            </a:r>
            <a:r>
              <a:rPr lang="nl-NL"/>
              <a:t> </a:t>
            </a:r>
            <a:r>
              <a:rPr lang="nl-NL" err="1"/>
              <a:t>mollit</a:t>
            </a:r>
            <a:r>
              <a:rPr lang="nl-NL"/>
              <a:t> </a:t>
            </a:r>
            <a:r>
              <a:rPr lang="nl-NL" err="1"/>
              <a:t>anim</a:t>
            </a:r>
            <a:r>
              <a:rPr lang="nl-NL"/>
              <a:t> </a:t>
            </a:r>
            <a:r>
              <a:rPr lang="nl-NL" err="1"/>
              <a:t>id</a:t>
            </a:r>
            <a:r>
              <a:rPr lang="nl-NL"/>
              <a:t> </a:t>
            </a:r>
            <a:r>
              <a:rPr lang="nl-NL" err="1"/>
              <a:t>est</a:t>
            </a:r>
            <a:r>
              <a:rPr lang="nl-NL"/>
              <a:t> </a:t>
            </a:r>
            <a:r>
              <a:rPr lang="nl-NL" err="1"/>
              <a:t>laborum</a:t>
            </a:r>
            <a:r>
              <a:rPr lang="nl-NL"/>
              <a:t>.</a:t>
            </a:r>
            <a:endParaRPr lang="nl-BE"/>
          </a:p>
        </p:txBody>
      </p:sp>
    </p:spTree>
    <p:extLst>
      <p:ext uri="{BB962C8B-B14F-4D97-AF65-F5344CB8AC3E}">
        <p14:creationId xmlns:p14="http://schemas.microsoft.com/office/powerpoint/2010/main" val="52522199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llars slide A">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22EE2B98-6B93-6E64-A842-3D9F736A955D}"/>
              </a:ext>
            </a:extLst>
          </p:cNvPr>
          <p:cNvSpPr>
            <a:spLocks noGrp="1"/>
          </p:cNvSpPr>
          <p:nvPr>
            <p:ph type="sldNum" sz="quarter" idx="4"/>
          </p:nvPr>
        </p:nvSpPr>
        <p:spPr>
          <a:xfrm>
            <a:off x="10586720" y="6273800"/>
            <a:ext cx="557530" cy="365125"/>
          </a:xfrm>
          <a:prstGeom prst="rect">
            <a:avLst/>
          </a:prstGeom>
        </p:spPr>
        <p:txBody>
          <a:bodyPr vert="horz" lIns="91440" tIns="45720" rIns="91440" bIns="45720" rtlCol="0" anchor="ctr"/>
          <a:lstStyle>
            <a:lvl1pPr algn="r">
              <a:defRPr sz="1200">
                <a:solidFill>
                  <a:schemeClr val="tx1"/>
                </a:solidFill>
                <a:latin typeface="Barlow" pitchFamily="2" charset="77"/>
              </a:defRPr>
            </a:lvl1pPr>
          </a:lstStyle>
          <a:p>
            <a:fld id="{2AB69369-AED2-3745-B81F-A3E46FAA53CC}" type="slidenum">
              <a:rPr lang="nl-BE" smtClean="0"/>
              <a:pPr/>
              <a:t>‹#›</a:t>
            </a:fld>
            <a:endParaRPr lang="nl-BE"/>
          </a:p>
        </p:txBody>
      </p:sp>
      <p:sp>
        <p:nvSpPr>
          <p:cNvPr id="12" name="Afgeronde rechthoek 11">
            <a:extLst>
              <a:ext uri="{FF2B5EF4-FFF2-40B4-BE49-F238E27FC236}">
                <a16:creationId xmlns:a16="http://schemas.microsoft.com/office/drawing/2014/main" id="{EA2C3F1A-D08A-8748-B81D-D811F1049DEB}"/>
              </a:ext>
            </a:extLst>
          </p:cNvPr>
          <p:cNvSpPr/>
          <p:nvPr userDrawn="1"/>
        </p:nvSpPr>
        <p:spPr>
          <a:xfrm>
            <a:off x="838472" y="908584"/>
            <a:ext cx="3709466" cy="667559"/>
          </a:xfrm>
          <a:prstGeom prst="roundRect">
            <a:avLst>
              <a:gd name="adj" fmla="val 50000"/>
            </a:avLst>
          </a:prstGeom>
          <a:gradFill>
            <a:gsLst>
              <a:gs pos="29000">
                <a:srgbClr val="14B1E7"/>
              </a:gs>
              <a:gs pos="9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le 1">
            <a:extLst>
              <a:ext uri="{FF2B5EF4-FFF2-40B4-BE49-F238E27FC236}">
                <a16:creationId xmlns:a16="http://schemas.microsoft.com/office/drawing/2014/main" id="{241BCBE3-A7A0-F9EB-5594-6D85D2F82C12}"/>
              </a:ext>
            </a:extLst>
          </p:cNvPr>
          <p:cNvSpPr>
            <a:spLocks noGrp="1"/>
          </p:cNvSpPr>
          <p:nvPr>
            <p:ph type="title" hasCustomPrompt="1"/>
          </p:nvPr>
        </p:nvSpPr>
        <p:spPr>
          <a:xfrm>
            <a:off x="1181101" y="908584"/>
            <a:ext cx="3069623" cy="666000"/>
          </a:xfrm>
          <a:gradFill>
            <a:gsLst>
              <a:gs pos="29000">
                <a:schemeClr val="accent3"/>
              </a:gs>
              <a:gs pos="90000">
                <a:schemeClr val="accent2"/>
              </a:gs>
            </a:gsLst>
            <a:lin ang="0" scaled="0"/>
          </a:gradFill>
        </p:spPr>
        <p:txBody>
          <a:bodyPr wrap="square" lIns="0" tIns="0" rIns="0" bIns="0" anchor="ctr">
            <a:noAutofit/>
          </a:bodyPr>
          <a:lstStyle>
            <a:lvl1pPr algn="ctr">
              <a:defRPr sz="3600">
                <a:solidFill>
                  <a:schemeClr val="bg1"/>
                </a:solidFill>
              </a:defRPr>
            </a:lvl1pPr>
          </a:lstStyle>
          <a:p>
            <a:r>
              <a:rPr lang="nl-NL" err="1"/>
              <a:t>This</a:t>
            </a:r>
            <a:r>
              <a:rPr lang="nl-NL"/>
              <a:t> is </a:t>
            </a:r>
            <a:r>
              <a:rPr lang="nl-NL" err="1"/>
              <a:t>the</a:t>
            </a:r>
            <a:r>
              <a:rPr lang="nl-NL"/>
              <a:t> </a:t>
            </a:r>
            <a:r>
              <a:rPr lang="nl-NL" err="1"/>
              <a:t>title</a:t>
            </a:r>
            <a:endParaRPr lang="en-US"/>
          </a:p>
        </p:txBody>
      </p:sp>
      <p:cxnSp>
        <p:nvCxnSpPr>
          <p:cNvPr id="16" name="Rechte verbindingslijn 15">
            <a:extLst>
              <a:ext uri="{FF2B5EF4-FFF2-40B4-BE49-F238E27FC236}">
                <a16:creationId xmlns:a16="http://schemas.microsoft.com/office/drawing/2014/main" id="{A160D3A4-99C9-4AF3-BDAD-CD26EBB7F952}"/>
              </a:ext>
            </a:extLst>
          </p:cNvPr>
          <p:cNvCxnSpPr>
            <a:cxnSpLocks/>
          </p:cNvCxnSpPr>
          <p:nvPr userDrawn="1"/>
        </p:nvCxnSpPr>
        <p:spPr>
          <a:xfrm>
            <a:off x="891479" y="3477987"/>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17" name="Rechte verbindingslijn 16">
            <a:extLst>
              <a:ext uri="{FF2B5EF4-FFF2-40B4-BE49-F238E27FC236}">
                <a16:creationId xmlns:a16="http://schemas.microsoft.com/office/drawing/2014/main" id="{AD9BE38A-1B7F-670B-B978-0C80A0EAD63F}"/>
              </a:ext>
            </a:extLst>
          </p:cNvPr>
          <p:cNvCxnSpPr>
            <a:cxnSpLocks/>
          </p:cNvCxnSpPr>
          <p:nvPr userDrawn="1"/>
        </p:nvCxnSpPr>
        <p:spPr>
          <a:xfrm>
            <a:off x="4547938" y="3477987"/>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FF4591C8-2EA9-8112-FE94-16746AEC81ED}"/>
              </a:ext>
            </a:extLst>
          </p:cNvPr>
          <p:cNvCxnSpPr>
            <a:cxnSpLocks/>
          </p:cNvCxnSpPr>
          <p:nvPr userDrawn="1"/>
        </p:nvCxnSpPr>
        <p:spPr>
          <a:xfrm>
            <a:off x="8189207" y="3477987"/>
            <a:ext cx="3043709" cy="0"/>
          </a:xfrm>
          <a:prstGeom prst="line">
            <a:avLst/>
          </a:prstGeom>
          <a:ln w="12700">
            <a:gradFill flip="none" rotWithShape="1">
              <a:gsLst>
                <a:gs pos="32000">
                  <a:srgbClr val="14B1E7"/>
                </a:gs>
                <a:gs pos="100000">
                  <a:srgbClr val="8DC63F"/>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0" name="Tijdelijke aanduiding voor tekst 19">
            <a:extLst>
              <a:ext uri="{FF2B5EF4-FFF2-40B4-BE49-F238E27FC236}">
                <a16:creationId xmlns:a16="http://schemas.microsoft.com/office/drawing/2014/main" id="{DA5ABB26-EFE2-391C-BFAF-68F5A373953F}"/>
              </a:ext>
            </a:extLst>
          </p:cNvPr>
          <p:cNvSpPr>
            <a:spLocks noGrp="1"/>
          </p:cNvSpPr>
          <p:nvPr>
            <p:ph type="body" sz="quarter" idx="10" hasCustomPrompt="1"/>
          </p:nvPr>
        </p:nvSpPr>
        <p:spPr>
          <a:xfrm>
            <a:off x="915988" y="4153115"/>
            <a:ext cx="3019425" cy="1815883"/>
          </a:xfrm>
        </p:spPr>
        <p:txBody>
          <a:bodyPr/>
          <a:lstStyle>
            <a:lvl1pPr>
              <a:buNone/>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a:t>
            </a:r>
            <a:endParaRPr lang="nl-BE"/>
          </a:p>
        </p:txBody>
      </p:sp>
      <p:sp>
        <p:nvSpPr>
          <p:cNvPr id="23" name="Tijdelijke aanduiding voor tekst 19">
            <a:extLst>
              <a:ext uri="{FF2B5EF4-FFF2-40B4-BE49-F238E27FC236}">
                <a16:creationId xmlns:a16="http://schemas.microsoft.com/office/drawing/2014/main" id="{5BE1BF63-BB4F-152D-00B2-32E54CA75598}"/>
              </a:ext>
            </a:extLst>
          </p:cNvPr>
          <p:cNvSpPr>
            <a:spLocks noGrp="1"/>
          </p:cNvSpPr>
          <p:nvPr>
            <p:ph type="body" sz="quarter" idx="11" hasCustomPrompt="1"/>
          </p:nvPr>
        </p:nvSpPr>
        <p:spPr>
          <a:xfrm>
            <a:off x="903620" y="3675376"/>
            <a:ext cx="3019425" cy="338554"/>
          </a:xfrm>
        </p:spPr>
        <p:txBody>
          <a:bodyPr>
            <a:spAutoFit/>
          </a:bodyPr>
          <a:lstStyle>
            <a:lvl1pPr>
              <a:buNone/>
              <a:defRPr b="1">
                <a:solidFill>
                  <a:schemeClr val="accent2"/>
                </a:solidFill>
              </a:defRPr>
            </a:lvl1pPr>
            <a:lvl2pPr>
              <a:buNone/>
              <a:defRPr/>
            </a:lvl2pPr>
            <a:lvl3pPr>
              <a:buNone/>
              <a:defRPr/>
            </a:lvl3pPr>
            <a:lvl4pPr>
              <a:buNone/>
              <a:defRPr/>
            </a:lvl4pPr>
            <a:lvl5pPr>
              <a:buNone/>
              <a:defRPr/>
            </a:lvl5pPr>
          </a:lstStyle>
          <a:p>
            <a:pPr lvl="0"/>
            <a:r>
              <a:rPr lang="nl-NL" err="1"/>
              <a:t>This</a:t>
            </a:r>
            <a:r>
              <a:rPr lang="nl-NL"/>
              <a:t> is a </a:t>
            </a:r>
            <a:r>
              <a:rPr lang="nl-NL" err="1"/>
              <a:t>subtitle</a:t>
            </a:r>
            <a:endParaRPr lang="nl-BE"/>
          </a:p>
        </p:txBody>
      </p:sp>
      <p:sp>
        <p:nvSpPr>
          <p:cNvPr id="26" name="Tijdelijke aanduiding voor tekst 19">
            <a:extLst>
              <a:ext uri="{FF2B5EF4-FFF2-40B4-BE49-F238E27FC236}">
                <a16:creationId xmlns:a16="http://schemas.microsoft.com/office/drawing/2014/main" id="{A14D27CA-FD6C-7552-7FAB-1CCC97672EC2}"/>
              </a:ext>
            </a:extLst>
          </p:cNvPr>
          <p:cNvSpPr>
            <a:spLocks noGrp="1"/>
          </p:cNvSpPr>
          <p:nvPr>
            <p:ph type="body" sz="quarter" idx="12" hasCustomPrompt="1"/>
          </p:nvPr>
        </p:nvSpPr>
        <p:spPr>
          <a:xfrm>
            <a:off x="4560888" y="4153115"/>
            <a:ext cx="3019425" cy="1815883"/>
          </a:xfrm>
        </p:spPr>
        <p:txBody>
          <a:bodyPr/>
          <a:lstStyle>
            <a:lvl1pPr>
              <a:buNone/>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a:t>
            </a:r>
            <a:endParaRPr lang="nl-BE"/>
          </a:p>
        </p:txBody>
      </p:sp>
      <p:sp>
        <p:nvSpPr>
          <p:cNvPr id="27" name="Tijdelijke aanduiding voor tekst 19">
            <a:extLst>
              <a:ext uri="{FF2B5EF4-FFF2-40B4-BE49-F238E27FC236}">
                <a16:creationId xmlns:a16="http://schemas.microsoft.com/office/drawing/2014/main" id="{38897160-82DC-606A-B9DB-193CEBCC76A0}"/>
              </a:ext>
            </a:extLst>
          </p:cNvPr>
          <p:cNvSpPr>
            <a:spLocks noGrp="1"/>
          </p:cNvSpPr>
          <p:nvPr>
            <p:ph type="body" sz="quarter" idx="13" hasCustomPrompt="1"/>
          </p:nvPr>
        </p:nvSpPr>
        <p:spPr>
          <a:xfrm>
            <a:off x="4548520" y="3675376"/>
            <a:ext cx="3019425" cy="338554"/>
          </a:xfrm>
        </p:spPr>
        <p:txBody>
          <a:bodyPr>
            <a:spAutoFit/>
          </a:bodyPr>
          <a:lstStyle>
            <a:lvl1pPr>
              <a:buNone/>
              <a:defRPr b="1">
                <a:solidFill>
                  <a:schemeClr val="accent2"/>
                </a:solidFill>
              </a:defRPr>
            </a:lvl1pPr>
            <a:lvl2pPr>
              <a:buNone/>
              <a:defRPr/>
            </a:lvl2pPr>
            <a:lvl3pPr>
              <a:buNone/>
              <a:defRPr/>
            </a:lvl3pPr>
            <a:lvl4pPr>
              <a:buNone/>
              <a:defRPr/>
            </a:lvl4pPr>
            <a:lvl5pPr>
              <a:buNone/>
              <a:defRPr/>
            </a:lvl5pPr>
          </a:lstStyle>
          <a:p>
            <a:pPr lvl="0"/>
            <a:r>
              <a:rPr lang="nl-NL" err="1"/>
              <a:t>This</a:t>
            </a:r>
            <a:r>
              <a:rPr lang="nl-NL"/>
              <a:t> is a </a:t>
            </a:r>
            <a:r>
              <a:rPr lang="nl-NL" err="1"/>
              <a:t>subtitle</a:t>
            </a:r>
            <a:endParaRPr lang="nl-BE"/>
          </a:p>
        </p:txBody>
      </p:sp>
      <p:sp>
        <p:nvSpPr>
          <p:cNvPr id="28" name="Tijdelijke aanduiding voor tekst 19">
            <a:extLst>
              <a:ext uri="{FF2B5EF4-FFF2-40B4-BE49-F238E27FC236}">
                <a16:creationId xmlns:a16="http://schemas.microsoft.com/office/drawing/2014/main" id="{10230464-9723-A6FB-4D43-5CE4E6511AE9}"/>
              </a:ext>
            </a:extLst>
          </p:cNvPr>
          <p:cNvSpPr>
            <a:spLocks noGrp="1"/>
          </p:cNvSpPr>
          <p:nvPr>
            <p:ph type="body" sz="quarter" idx="14" hasCustomPrompt="1"/>
          </p:nvPr>
        </p:nvSpPr>
        <p:spPr>
          <a:xfrm>
            <a:off x="8205788" y="4153115"/>
            <a:ext cx="3019425" cy="1815883"/>
          </a:xfrm>
        </p:spPr>
        <p:txBody>
          <a:bodyPr/>
          <a:lstStyle>
            <a:lvl1pPr>
              <a:buNone/>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a:t>
            </a:r>
            <a:endParaRPr lang="nl-BE"/>
          </a:p>
        </p:txBody>
      </p:sp>
      <p:sp>
        <p:nvSpPr>
          <p:cNvPr id="29" name="Tijdelijke aanduiding voor tekst 19">
            <a:extLst>
              <a:ext uri="{FF2B5EF4-FFF2-40B4-BE49-F238E27FC236}">
                <a16:creationId xmlns:a16="http://schemas.microsoft.com/office/drawing/2014/main" id="{F92EC2DC-9A87-68F2-3B4D-E2973D5AF604}"/>
              </a:ext>
            </a:extLst>
          </p:cNvPr>
          <p:cNvSpPr>
            <a:spLocks noGrp="1"/>
          </p:cNvSpPr>
          <p:nvPr>
            <p:ph type="body" sz="quarter" idx="15" hasCustomPrompt="1"/>
          </p:nvPr>
        </p:nvSpPr>
        <p:spPr>
          <a:xfrm>
            <a:off x="8193420" y="3675376"/>
            <a:ext cx="3019425" cy="338554"/>
          </a:xfrm>
        </p:spPr>
        <p:txBody>
          <a:bodyPr>
            <a:spAutoFit/>
          </a:bodyPr>
          <a:lstStyle>
            <a:lvl1pPr>
              <a:buNone/>
              <a:defRPr b="1">
                <a:solidFill>
                  <a:schemeClr val="accent3"/>
                </a:solidFill>
              </a:defRPr>
            </a:lvl1pPr>
            <a:lvl2pPr>
              <a:buNone/>
              <a:defRPr/>
            </a:lvl2pPr>
            <a:lvl3pPr>
              <a:buNone/>
              <a:defRPr/>
            </a:lvl3pPr>
            <a:lvl4pPr>
              <a:buNone/>
              <a:defRPr/>
            </a:lvl4pPr>
            <a:lvl5pPr>
              <a:buNone/>
              <a:defRPr/>
            </a:lvl5pPr>
          </a:lstStyle>
          <a:p>
            <a:pPr lvl="0"/>
            <a:r>
              <a:rPr lang="nl-NL" err="1"/>
              <a:t>This</a:t>
            </a:r>
            <a:r>
              <a:rPr lang="nl-NL"/>
              <a:t> is a </a:t>
            </a:r>
            <a:r>
              <a:rPr lang="nl-NL" err="1"/>
              <a:t>subtitle</a:t>
            </a:r>
            <a:endParaRPr lang="nl-BE"/>
          </a:p>
        </p:txBody>
      </p:sp>
      <p:sp>
        <p:nvSpPr>
          <p:cNvPr id="30" name="Tijdelijke aanduiding voor afbeelding 29">
            <a:extLst>
              <a:ext uri="{FF2B5EF4-FFF2-40B4-BE49-F238E27FC236}">
                <a16:creationId xmlns:a16="http://schemas.microsoft.com/office/drawing/2014/main" id="{926DA57F-AD00-FBD6-960C-4FB7985A5D1E}"/>
              </a:ext>
            </a:extLst>
          </p:cNvPr>
          <p:cNvSpPr>
            <a:spLocks noGrp="1"/>
          </p:cNvSpPr>
          <p:nvPr>
            <p:ph type="pic" sz="quarter" idx="16"/>
          </p:nvPr>
        </p:nvSpPr>
        <p:spPr>
          <a:xfrm>
            <a:off x="891479" y="2144050"/>
            <a:ext cx="2943921" cy="1033359"/>
          </a:xfrm>
        </p:spPr>
        <p:txBody>
          <a:bodyPr/>
          <a:lstStyle/>
          <a:p>
            <a:endParaRPr lang="nl-BE"/>
          </a:p>
        </p:txBody>
      </p:sp>
      <p:sp>
        <p:nvSpPr>
          <p:cNvPr id="31" name="Tijdelijke aanduiding voor afbeelding 29">
            <a:extLst>
              <a:ext uri="{FF2B5EF4-FFF2-40B4-BE49-F238E27FC236}">
                <a16:creationId xmlns:a16="http://schemas.microsoft.com/office/drawing/2014/main" id="{C01C067B-D31E-9689-21E4-1B6D4F94D6CA}"/>
              </a:ext>
            </a:extLst>
          </p:cNvPr>
          <p:cNvSpPr>
            <a:spLocks noGrp="1"/>
          </p:cNvSpPr>
          <p:nvPr>
            <p:ph type="pic" sz="quarter" idx="17"/>
          </p:nvPr>
        </p:nvSpPr>
        <p:spPr>
          <a:xfrm>
            <a:off x="4549079" y="2144050"/>
            <a:ext cx="2943921" cy="1033359"/>
          </a:xfrm>
        </p:spPr>
        <p:txBody>
          <a:bodyPr/>
          <a:lstStyle/>
          <a:p>
            <a:endParaRPr lang="nl-BE"/>
          </a:p>
        </p:txBody>
      </p:sp>
      <p:sp>
        <p:nvSpPr>
          <p:cNvPr id="32" name="Tijdelijke aanduiding voor afbeelding 29">
            <a:extLst>
              <a:ext uri="{FF2B5EF4-FFF2-40B4-BE49-F238E27FC236}">
                <a16:creationId xmlns:a16="http://schemas.microsoft.com/office/drawing/2014/main" id="{4CF1A29C-B160-FF13-06E8-D9766C5CB40A}"/>
              </a:ext>
            </a:extLst>
          </p:cNvPr>
          <p:cNvSpPr>
            <a:spLocks noGrp="1"/>
          </p:cNvSpPr>
          <p:nvPr>
            <p:ph type="pic" sz="quarter" idx="18"/>
          </p:nvPr>
        </p:nvSpPr>
        <p:spPr>
          <a:xfrm>
            <a:off x="8181279" y="2144050"/>
            <a:ext cx="2943921" cy="1033359"/>
          </a:xfrm>
        </p:spPr>
        <p:txBody>
          <a:bodyPr/>
          <a:lstStyle/>
          <a:p>
            <a:endParaRPr lang="nl-BE"/>
          </a:p>
        </p:txBody>
      </p:sp>
    </p:spTree>
    <p:extLst>
      <p:ext uri="{BB962C8B-B14F-4D97-AF65-F5344CB8AC3E}">
        <p14:creationId xmlns:p14="http://schemas.microsoft.com/office/powerpoint/2010/main" val="2939616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illars slide B">
    <p:bg>
      <p:bgPr>
        <a:solidFill>
          <a:schemeClr val="tx1"/>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2"/>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cxnSp>
        <p:nvCxnSpPr>
          <p:cNvPr id="3" name="Rechte verbindingslijn 2">
            <a:extLst>
              <a:ext uri="{FF2B5EF4-FFF2-40B4-BE49-F238E27FC236}">
                <a16:creationId xmlns:a16="http://schemas.microsoft.com/office/drawing/2014/main" id="{5FD19DC2-4CD9-60CC-6345-F967C4F23B88}"/>
              </a:ext>
            </a:extLst>
          </p:cNvPr>
          <p:cNvCxnSpPr>
            <a:cxnSpLocks/>
          </p:cNvCxnSpPr>
          <p:nvPr userDrawn="1"/>
        </p:nvCxnSpPr>
        <p:spPr>
          <a:xfrm>
            <a:off x="891479" y="3066741"/>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4" name="Rechte verbindingslijn 3">
            <a:extLst>
              <a:ext uri="{FF2B5EF4-FFF2-40B4-BE49-F238E27FC236}">
                <a16:creationId xmlns:a16="http://schemas.microsoft.com/office/drawing/2014/main" id="{1375966A-AC80-4458-073C-AF3C1EAA5614}"/>
              </a:ext>
            </a:extLst>
          </p:cNvPr>
          <p:cNvCxnSpPr>
            <a:cxnSpLocks/>
          </p:cNvCxnSpPr>
          <p:nvPr userDrawn="1"/>
        </p:nvCxnSpPr>
        <p:spPr>
          <a:xfrm>
            <a:off x="4547938" y="3066741"/>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B7A8D291-1F61-2F0B-8F0B-CF0802D95902}"/>
              </a:ext>
            </a:extLst>
          </p:cNvPr>
          <p:cNvCxnSpPr>
            <a:cxnSpLocks/>
          </p:cNvCxnSpPr>
          <p:nvPr userDrawn="1"/>
        </p:nvCxnSpPr>
        <p:spPr>
          <a:xfrm>
            <a:off x="8189207" y="3066741"/>
            <a:ext cx="3043709" cy="0"/>
          </a:xfrm>
          <a:prstGeom prst="line">
            <a:avLst/>
          </a:prstGeom>
          <a:ln w="12700">
            <a:solidFill>
              <a:srgbClr val="14B1E7"/>
            </a:solidFill>
          </a:ln>
        </p:spPr>
        <p:style>
          <a:lnRef idx="2">
            <a:schemeClr val="accent1"/>
          </a:lnRef>
          <a:fillRef idx="0">
            <a:schemeClr val="accent1"/>
          </a:fillRef>
          <a:effectRef idx="1">
            <a:schemeClr val="accent1"/>
          </a:effectRef>
          <a:fontRef idx="minor">
            <a:schemeClr val="tx1"/>
          </a:fontRef>
        </p:style>
      </p:cxnSp>
      <p:sp>
        <p:nvSpPr>
          <p:cNvPr id="7" name="Ring 6">
            <a:extLst>
              <a:ext uri="{FF2B5EF4-FFF2-40B4-BE49-F238E27FC236}">
                <a16:creationId xmlns:a16="http://schemas.microsoft.com/office/drawing/2014/main" id="{AF8F0F5E-8413-365F-9ADB-FB3B97A3B448}"/>
              </a:ext>
            </a:extLst>
          </p:cNvPr>
          <p:cNvSpPr/>
          <p:nvPr userDrawn="1"/>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8" name="Ring 7">
            <a:extLst>
              <a:ext uri="{FF2B5EF4-FFF2-40B4-BE49-F238E27FC236}">
                <a16:creationId xmlns:a16="http://schemas.microsoft.com/office/drawing/2014/main" id="{A086C240-A1F2-2A63-D8B8-3AC9A45F593F}"/>
              </a:ext>
            </a:extLst>
          </p:cNvPr>
          <p:cNvSpPr/>
          <p:nvPr userDrawn="1"/>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Ovaal 8">
            <a:extLst>
              <a:ext uri="{FF2B5EF4-FFF2-40B4-BE49-F238E27FC236}">
                <a16:creationId xmlns:a16="http://schemas.microsoft.com/office/drawing/2014/main" id="{6DDA877B-7B1F-77FE-7764-F58D50A1C29F}"/>
              </a:ext>
            </a:extLst>
          </p:cNvPr>
          <p:cNvSpPr/>
          <p:nvPr userDrawn="1"/>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539FCB42-8E8F-A134-1370-1E2CC62BAD29}"/>
              </a:ext>
            </a:extLst>
          </p:cNvPr>
          <p:cNvSpPr/>
          <p:nvPr userDrawn="1"/>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F8334DDD-2102-577B-2AFE-71C9DD1C059F}"/>
              </a:ext>
            </a:extLst>
          </p:cNvPr>
          <p:cNvSpPr/>
          <p:nvPr userDrawn="1"/>
        </p:nvSpPr>
        <p:spPr>
          <a:xfrm>
            <a:off x="1616100" y="1302160"/>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tekst 19">
            <a:extLst>
              <a:ext uri="{FF2B5EF4-FFF2-40B4-BE49-F238E27FC236}">
                <a16:creationId xmlns:a16="http://schemas.microsoft.com/office/drawing/2014/main" id="{A306386E-9669-3A62-68C7-55630E0EEBA5}"/>
              </a:ext>
            </a:extLst>
          </p:cNvPr>
          <p:cNvSpPr>
            <a:spLocks noGrp="1"/>
          </p:cNvSpPr>
          <p:nvPr>
            <p:ph type="body" sz="quarter" idx="10" hasCustomPrompt="1"/>
          </p:nvPr>
        </p:nvSpPr>
        <p:spPr>
          <a:xfrm>
            <a:off x="915988" y="3810215"/>
            <a:ext cx="3019425" cy="1815883"/>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15" name="Tijdelijke aanduiding voor tekst 19">
            <a:extLst>
              <a:ext uri="{FF2B5EF4-FFF2-40B4-BE49-F238E27FC236}">
                <a16:creationId xmlns:a16="http://schemas.microsoft.com/office/drawing/2014/main" id="{A7EB7822-EE41-0B2D-EFE4-9ACB1C1980DF}"/>
              </a:ext>
            </a:extLst>
          </p:cNvPr>
          <p:cNvSpPr>
            <a:spLocks noGrp="1"/>
          </p:cNvSpPr>
          <p:nvPr>
            <p:ph type="body" sz="quarter" idx="11" hasCustomPrompt="1"/>
          </p:nvPr>
        </p:nvSpPr>
        <p:spPr>
          <a:xfrm>
            <a:off x="903620" y="3332476"/>
            <a:ext cx="3019425" cy="338554"/>
          </a:xfrm>
        </p:spPr>
        <p:txBody>
          <a:bodyPr>
            <a:spAutoFit/>
          </a:bodyPr>
          <a:lstStyle>
            <a:lvl1pPr>
              <a:buNone/>
              <a:defRPr b="1">
                <a:solidFill>
                  <a:schemeClr val="accent2"/>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endParaRPr lang="nl-BE"/>
          </a:p>
        </p:txBody>
      </p:sp>
      <p:sp>
        <p:nvSpPr>
          <p:cNvPr id="17" name="Tijdelijke aanduiding voor tekst 19">
            <a:extLst>
              <a:ext uri="{FF2B5EF4-FFF2-40B4-BE49-F238E27FC236}">
                <a16:creationId xmlns:a16="http://schemas.microsoft.com/office/drawing/2014/main" id="{590979CF-7167-0F9D-256D-C6EEF61BD620}"/>
              </a:ext>
            </a:extLst>
          </p:cNvPr>
          <p:cNvSpPr>
            <a:spLocks noGrp="1"/>
          </p:cNvSpPr>
          <p:nvPr>
            <p:ph type="body" sz="quarter" idx="15" hasCustomPrompt="1"/>
          </p:nvPr>
        </p:nvSpPr>
        <p:spPr>
          <a:xfrm>
            <a:off x="4560888" y="3810215"/>
            <a:ext cx="3019425" cy="1815883"/>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2" name="Tijdelijke aanduiding voor tekst 19">
            <a:extLst>
              <a:ext uri="{FF2B5EF4-FFF2-40B4-BE49-F238E27FC236}">
                <a16:creationId xmlns:a16="http://schemas.microsoft.com/office/drawing/2014/main" id="{BB67115C-C9F4-4FCB-D16B-DD68CCA4D388}"/>
              </a:ext>
            </a:extLst>
          </p:cNvPr>
          <p:cNvSpPr>
            <a:spLocks noGrp="1"/>
          </p:cNvSpPr>
          <p:nvPr>
            <p:ph type="body" sz="quarter" idx="13" hasCustomPrompt="1"/>
          </p:nvPr>
        </p:nvSpPr>
        <p:spPr>
          <a:xfrm>
            <a:off x="4548520" y="3332476"/>
            <a:ext cx="3019425" cy="338554"/>
          </a:xfrm>
        </p:spPr>
        <p:txBody>
          <a:bodyPr>
            <a:spAutoFit/>
          </a:bodyPr>
          <a:lstStyle>
            <a:lvl1pPr>
              <a:buNone/>
              <a:defRPr b="1">
                <a:solidFill>
                  <a:schemeClr val="accent2"/>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endParaRPr lang="nl-BE"/>
          </a:p>
        </p:txBody>
      </p:sp>
      <p:sp>
        <p:nvSpPr>
          <p:cNvPr id="23" name="Tijdelijke aanduiding voor tekst 19">
            <a:extLst>
              <a:ext uri="{FF2B5EF4-FFF2-40B4-BE49-F238E27FC236}">
                <a16:creationId xmlns:a16="http://schemas.microsoft.com/office/drawing/2014/main" id="{B5039EB9-A8B9-5BF0-38CE-79347A553361}"/>
              </a:ext>
            </a:extLst>
          </p:cNvPr>
          <p:cNvSpPr>
            <a:spLocks noGrp="1"/>
          </p:cNvSpPr>
          <p:nvPr>
            <p:ph type="body" sz="quarter" idx="16" hasCustomPrompt="1"/>
          </p:nvPr>
        </p:nvSpPr>
        <p:spPr>
          <a:xfrm>
            <a:off x="8205788" y="3810215"/>
            <a:ext cx="3019425" cy="1815883"/>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4" name="Tijdelijke aanduiding voor tekst 19">
            <a:extLst>
              <a:ext uri="{FF2B5EF4-FFF2-40B4-BE49-F238E27FC236}">
                <a16:creationId xmlns:a16="http://schemas.microsoft.com/office/drawing/2014/main" id="{6F2D1704-D841-CD70-4AAE-005D2BF1C23C}"/>
              </a:ext>
            </a:extLst>
          </p:cNvPr>
          <p:cNvSpPr>
            <a:spLocks noGrp="1"/>
          </p:cNvSpPr>
          <p:nvPr>
            <p:ph type="body" sz="quarter" idx="17" hasCustomPrompt="1"/>
          </p:nvPr>
        </p:nvSpPr>
        <p:spPr>
          <a:xfrm>
            <a:off x="8193420" y="3332476"/>
            <a:ext cx="3019425" cy="338554"/>
          </a:xfrm>
        </p:spPr>
        <p:txBody>
          <a:bodyPr>
            <a:spAutoFit/>
          </a:bodyPr>
          <a:lstStyle>
            <a:lvl1pPr>
              <a:buNone/>
              <a:defRPr b="1">
                <a:solidFill>
                  <a:schemeClr val="accent3"/>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endParaRPr lang="nl-BE"/>
          </a:p>
        </p:txBody>
      </p:sp>
      <p:sp>
        <p:nvSpPr>
          <p:cNvPr id="25" name="Tijdelijke aanduiding voor tekst 19">
            <a:extLst>
              <a:ext uri="{FF2B5EF4-FFF2-40B4-BE49-F238E27FC236}">
                <a16:creationId xmlns:a16="http://schemas.microsoft.com/office/drawing/2014/main" id="{8339D975-C6B3-C82A-00E8-ADFBC267FAA8}"/>
              </a:ext>
            </a:extLst>
          </p:cNvPr>
          <p:cNvSpPr>
            <a:spLocks noGrp="1"/>
          </p:cNvSpPr>
          <p:nvPr>
            <p:ph type="body" sz="quarter" idx="18" hasCustomPrompt="1"/>
          </p:nvPr>
        </p:nvSpPr>
        <p:spPr>
          <a:xfrm>
            <a:off x="903620" y="1855267"/>
            <a:ext cx="3019425" cy="1015663"/>
          </a:xfrm>
        </p:spPr>
        <p:txBody>
          <a:bodyPr anchor="b">
            <a:spAutoFit/>
          </a:bodyPr>
          <a:lstStyle>
            <a:lvl1pPr>
              <a:buNone/>
              <a:defRPr sz="6000" b="1">
                <a:solidFill>
                  <a:schemeClr val="bg1"/>
                </a:solidFill>
              </a:defRPr>
            </a:lvl1pPr>
            <a:lvl2pPr>
              <a:buNone/>
              <a:defRPr/>
            </a:lvl2pPr>
            <a:lvl3pPr>
              <a:buNone/>
              <a:defRPr/>
            </a:lvl3pPr>
            <a:lvl4pPr>
              <a:buNone/>
              <a:defRPr/>
            </a:lvl4pPr>
            <a:lvl5pPr>
              <a:buNone/>
              <a:defRPr/>
            </a:lvl5pPr>
          </a:lstStyle>
          <a:p>
            <a:pPr lvl="0"/>
            <a:r>
              <a:rPr lang="nl-NL"/>
              <a:t>103</a:t>
            </a:r>
            <a:endParaRPr lang="nl-BE"/>
          </a:p>
        </p:txBody>
      </p:sp>
      <p:sp>
        <p:nvSpPr>
          <p:cNvPr id="26" name="Tijdelijke aanduiding voor tekst 19">
            <a:extLst>
              <a:ext uri="{FF2B5EF4-FFF2-40B4-BE49-F238E27FC236}">
                <a16:creationId xmlns:a16="http://schemas.microsoft.com/office/drawing/2014/main" id="{A3A2A8D7-CB95-F3AF-C2A3-C130D075C3D7}"/>
              </a:ext>
            </a:extLst>
          </p:cNvPr>
          <p:cNvSpPr>
            <a:spLocks noGrp="1"/>
          </p:cNvSpPr>
          <p:nvPr>
            <p:ph type="body" sz="quarter" idx="19" hasCustomPrompt="1"/>
          </p:nvPr>
        </p:nvSpPr>
        <p:spPr>
          <a:xfrm>
            <a:off x="4548520" y="1855267"/>
            <a:ext cx="3019425" cy="1015663"/>
          </a:xfrm>
        </p:spPr>
        <p:txBody>
          <a:bodyPr anchor="b">
            <a:spAutoFit/>
          </a:bodyPr>
          <a:lstStyle>
            <a:lvl1pPr>
              <a:buNone/>
              <a:defRPr sz="6000" b="1">
                <a:solidFill>
                  <a:schemeClr val="bg1"/>
                </a:solidFill>
              </a:defRPr>
            </a:lvl1pPr>
            <a:lvl2pPr>
              <a:buNone/>
              <a:defRPr/>
            </a:lvl2pPr>
            <a:lvl3pPr>
              <a:buNone/>
              <a:defRPr/>
            </a:lvl3pPr>
            <a:lvl4pPr>
              <a:buNone/>
              <a:defRPr/>
            </a:lvl4pPr>
            <a:lvl5pPr>
              <a:buNone/>
              <a:defRPr/>
            </a:lvl5pPr>
          </a:lstStyle>
          <a:p>
            <a:pPr lvl="0"/>
            <a:r>
              <a:rPr lang="nl-NL"/>
              <a:t>72</a:t>
            </a:r>
            <a:endParaRPr lang="nl-BE"/>
          </a:p>
        </p:txBody>
      </p:sp>
      <p:sp>
        <p:nvSpPr>
          <p:cNvPr id="27" name="Tijdelijke aanduiding voor tekst 19">
            <a:extLst>
              <a:ext uri="{FF2B5EF4-FFF2-40B4-BE49-F238E27FC236}">
                <a16:creationId xmlns:a16="http://schemas.microsoft.com/office/drawing/2014/main" id="{689AC3B5-A40E-887E-D139-6D31602EF712}"/>
              </a:ext>
            </a:extLst>
          </p:cNvPr>
          <p:cNvSpPr>
            <a:spLocks noGrp="1"/>
          </p:cNvSpPr>
          <p:nvPr>
            <p:ph type="body" sz="quarter" idx="20" hasCustomPrompt="1"/>
          </p:nvPr>
        </p:nvSpPr>
        <p:spPr>
          <a:xfrm>
            <a:off x="8193420" y="1855267"/>
            <a:ext cx="3019425" cy="1015663"/>
          </a:xfrm>
        </p:spPr>
        <p:txBody>
          <a:bodyPr anchor="b">
            <a:spAutoFit/>
          </a:bodyPr>
          <a:lstStyle>
            <a:lvl1pPr>
              <a:buNone/>
              <a:defRPr sz="6000" b="1">
                <a:solidFill>
                  <a:schemeClr val="accent3"/>
                </a:solidFill>
              </a:defRPr>
            </a:lvl1pPr>
            <a:lvl2pPr>
              <a:buNone/>
              <a:defRPr/>
            </a:lvl2pPr>
            <a:lvl3pPr>
              <a:buNone/>
              <a:defRPr/>
            </a:lvl3pPr>
            <a:lvl4pPr>
              <a:buNone/>
              <a:defRPr/>
            </a:lvl4pPr>
            <a:lvl5pPr>
              <a:buNone/>
              <a:defRPr/>
            </a:lvl5pPr>
          </a:lstStyle>
          <a:p>
            <a:pPr lvl="0"/>
            <a:r>
              <a:rPr lang="nl-NL"/>
              <a:t>16</a:t>
            </a:r>
            <a:endParaRPr lang="nl-BE"/>
          </a:p>
        </p:txBody>
      </p:sp>
    </p:spTree>
    <p:extLst>
      <p:ext uri="{BB962C8B-B14F-4D97-AF65-F5344CB8AC3E}">
        <p14:creationId xmlns:p14="http://schemas.microsoft.com/office/powerpoint/2010/main" val="2480210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3 pillars slide B">
    <p:bg>
      <p:bgPr>
        <a:solidFill>
          <a:schemeClr val="tx1"/>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cxnSp>
        <p:nvCxnSpPr>
          <p:cNvPr id="3" name="Rechte verbindingslijn 2">
            <a:extLst>
              <a:ext uri="{FF2B5EF4-FFF2-40B4-BE49-F238E27FC236}">
                <a16:creationId xmlns:a16="http://schemas.microsoft.com/office/drawing/2014/main" id="{5FD19DC2-4CD9-60CC-6345-F967C4F23B88}"/>
              </a:ext>
            </a:extLst>
          </p:cNvPr>
          <p:cNvCxnSpPr>
            <a:cxnSpLocks/>
          </p:cNvCxnSpPr>
          <p:nvPr userDrawn="1"/>
        </p:nvCxnSpPr>
        <p:spPr>
          <a:xfrm>
            <a:off x="482058" y="3145177"/>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4" name="Rechte verbindingslijn 3">
            <a:extLst>
              <a:ext uri="{FF2B5EF4-FFF2-40B4-BE49-F238E27FC236}">
                <a16:creationId xmlns:a16="http://schemas.microsoft.com/office/drawing/2014/main" id="{1375966A-AC80-4458-073C-AF3C1EAA5614}"/>
              </a:ext>
            </a:extLst>
          </p:cNvPr>
          <p:cNvCxnSpPr>
            <a:cxnSpLocks/>
          </p:cNvCxnSpPr>
          <p:nvPr userDrawn="1"/>
        </p:nvCxnSpPr>
        <p:spPr>
          <a:xfrm>
            <a:off x="4626026" y="3145177"/>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B7A8D291-1F61-2F0B-8F0B-CF0802D95902}"/>
              </a:ext>
            </a:extLst>
          </p:cNvPr>
          <p:cNvCxnSpPr>
            <a:cxnSpLocks/>
          </p:cNvCxnSpPr>
          <p:nvPr userDrawn="1"/>
        </p:nvCxnSpPr>
        <p:spPr>
          <a:xfrm>
            <a:off x="8673935" y="3145177"/>
            <a:ext cx="3043709" cy="0"/>
          </a:xfrm>
          <a:prstGeom prst="line">
            <a:avLst/>
          </a:prstGeom>
          <a:ln w="127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 name="Ring 6">
            <a:extLst>
              <a:ext uri="{FF2B5EF4-FFF2-40B4-BE49-F238E27FC236}">
                <a16:creationId xmlns:a16="http://schemas.microsoft.com/office/drawing/2014/main" id="{AF8F0F5E-8413-365F-9ADB-FB3B97A3B448}"/>
              </a:ext>
            </a:extLst>
          </p:cNvPr>
          <p:cNvSpPr/>
          <p:nvPr userDrawn="1"/>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8" name="Ring 7">
            <a:extLst>
              <a:ext uri="{FF2B5EF4-FFF2-40B4-BE49-F238E27FC236}">
                <a16:creationId xmlns:a16="http://schemas.microsoft.com/office/drawing/2014/main" id="{A086C240-A1F2-2A63-D8B8-3AC9A45F593F}"/>
              </a:ext>
            </a:extLst>
          </p:cNvPr>
          <p:cNvSpPr/>
          <p:nvPr userDrawn="1"/>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Ovaal 8">
            <a:extLst>
              <a:ext uri="{FF2B5EF4-FFF2-40B4-BE49-F238E27FC236}">
                <a16:creationId xmlns:a16="http://schemas.microsoft.com/office/drawing/2014/main" id="{6DDA877B-7B1F-77FE-7764-F58D50A1C29F}"/>
              </a:ext>
            </a:extLst>
          </p:cNvPr>
          <p:cNvSpPr/>
          <p:nvPr userDrawn="1"/>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539FCB42-8E8F-A134-1370-1E2CC62BAD29}"/>
              </a:ext>
            </a:extLst>
          </p:cNvPr>
          <p:cNvSpPr/>
          <p:nvPr userDrawn="1"/>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F8334DDD-2102-577B-2AFE-71C9DD1C059F}"/>
              </a:ext>
            </a:extLst>
          </p:cNvPr>
          <p:cNvSpPr/>
          <p:nvPr userDrawn="1"/>
        </p:nvSpPr>
        <p:spPr>
          <a:xfrm>
            <a:off x="1616100" y="1302160"/>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tekst 19">
            <a:extLst>
              <a:ext uri="{FF2B5EF4-FFF2-40B4-BE49-F238E27FC236}">
                <a16:creationId xmlns:a16="http://schemas.microsoft.com/office/drawing/2014/main" id="{A306386E-9669-3A62-68C7-55630E0EEBA5}"/>
              </a:ext>
            </a:extLst>
          </p:cNvPr>
          <p:cNvSpPr>
            <a:spLocks noGrp="1"/>
          </p:cNvSpPr>
          <p:nvPr>
            <p:ph type="body" sz="quarter" idx="10" hasCustomPrompt="1"/>
          </p:nvPr>
        </p:nvSpPr>
        <p:spPr>
          <a:xfrm>
            <a:off x="506567" y="3340989"/>
            <a:ext cx="3019425" cy="1127617"/>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17" name="Tijdelijke aanduiding voor tekst 19">
            <a:extLst>
              <a:ext uri="{FF2B5EF4-FFF2-40B4-BE49-F238E27FC236}">
                <a16:creationId xmlns:a16="http://schemas.microsoft.com/office/drawing/2014/main" id="{590979CF-7167-0F9D-256D-C6EEF61BD620}"/>
              </a:ext>
            </a:extLst>
          </p:cNvPr>
          <p:cNvSpPr>
            <a:spLocks noGrp="1"/>
          </p:cNvSpPr>
          <p:nvPr>
            <p:ph type="body" sz="quarter" idx="15" hasCustomPrompt="1"/>
          </p:nvPr>
        </p:nvSpPr>
        <p:spPr>
          <a:xfrm>
            <a:off x="4638976" y="3340990"/>
            <a:ext cx="3019425" cy="112761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3" name="Tijdelijke aanduiding voor tekst 19">
            <a:extLst>
              <a:ext uri="{FF2B5EF4-FFF2-40B4-BE49-F238E27FC236}">
                <a16:creationId xmlns:a16="http://schemas.microsoft.com/office/drawing/2014/main" id="{B5039EB9-A8B9-5BF0-38CE-79347A553361}"/>
              </a:ext>
            </a:extLst>
          </p:cNvPr>
          <p:cNvSpPr>
            <a:spLocks noGrp="1"/>
          </p:cNvSpPr>
          <p:nvPr>
            <p:ph type="body" sz="quarter" idx="16" hasCustomPrompt="1"/>
          </p:nvPr>
        </p:nvSpPr>
        <p:spPr>
          <a:xfrm>
            <a:off x="8690516" y="3340989"/>
            <a:ext cx="3019425" cy="1127617"/>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cxnSp>
        <p:nvCxnSpPr>
          <p:cNvPr id="10" name="Rechte verbindingslijn 2">
            <a:extLst>
              <a:ext uri="{FF2B5EF4-FFF2-40B4-BE49-F238E27FC236}">
                <a16:creationId xmlns:a16="http://schemas.microsoft.com/office/drawing/2014/main" id="{D74260B7-D7B1-E660-F5B2-B296A25DE625}"/>
              </a:ext>
            </a:extLst>
          </p:cNvPr>
          <p:cNvCxnSpPr>
            <a:cxnSpLocks/>
          </p:cNvCxnSpPr>
          <p:nvPr userDrawn="1"/>
        </p:nvCxnSpPr>
        <p:spPr>
          <a:xfrm>
            <a:off x="482058" y="5209585"/>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3">
            <a:extLst>
              <a:ext uri="{FF2B5EF4-FFF2-40B4-BE49-F238E27FC236}">
                <a16:creationId xmlns:a16="http://schemas.microsoft.com/office/drawing/2014/main" id="{1694E3AD-BED1-BC70-7710-A01204AD8CD4}"/>
              </a:ext>
            </a:extLst>
          </p:cNvPr>
          <p:cNvCxnSpPr>
            <a:cxnSpLocks/>
          </p:cNvCxnSpPr>
          <p:nvPr userDrawn="1"/>
        </p:nvCxnSpPr>
        <p:spPr>
          <a:xfrm>
            <a:off x="4626026" y="5209585"/>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16" name="Rechte verbindingslijn 5">
            <a:extLst>
              <a:ext uri="{FF2B5EF4-FFF2-40B4-BE49-F238E27FC236}">
                <a16:creationId xmlns:a16="http://schemas.microsoft.com/office/drawing/2014/main" id="{8796FE49-6BE0-1B94-54C9-2ABEA2E12DDE}"/>
              </a:ext>
            </a:extLst>
          </p:cNvPr>
          <p:cNvCxnSpPr>
            <a:cxnSpLocks/>
          </p:cNvCxnSpPr>
          <p:nvPr userDrawn="1"/>
        </p:nvCxnSpPr>
        <p:spPr>
          <a:xfrm>
            <a:off x="8673935" y="5209585"/>
            <a:ext cx="3043709" cy="0"/>
          </a:xfrm>
          <a:prstGeom prst="line">
            <a:avLst/>
          </a:prstGeom>
          <a:ln w="127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Tijdelijke aanduiding voor tekst 19">
            <a:extLst>
              <a:ext uri="{FF2B5EF4-FFF2-40B4-BE49-F238E27FC236}">
                <a16:creationId xmlns:a16="http://schemas.microsoft.com/office/drawing/2014/main" id="{E0AF94D7-1D61-DDE2-246B-7B5B9F3614DB}"/>
              </a:ext>
            </a:extLst>
          </p:cNvPr>
          <p:cNvSpPr>
            <a:spLocks noGrp="1"/>
          </p:cNvSpPr>
          <p:nvPr>
            <p:ph type="body" sz="quarter" idx="21" hasCustomPrompt="1"/>
          </p:nvPr>
        </p:nvSpPr>
        <p:spPr>
          <a:xfrm>
            <a:off x="506567" y="5405398"/>
            <a:ext cx="3019425" cy="123352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1" name="Tijdelijke aanduiding voor tekst 19">
            <a:extLst>
              <a:ext uri="{FF2B5EF4-FFF2-40B4-BE49-F238E27FC236}">
                <a16:creationId xmlns:a16="http://schemas.microsoft.com/office/drawing/2014/main" id="{21A16BD8-1FA7-2EF9-5835-824449B98559}"/>
              </a:ext>
            </a:extLst>
          </p:cNvPr>
          <p:cNvSpPr>
            <a:spLocks noGrp="1"/>
          </p:cNvSpPr>
          <p:nvPr>
            <p:ph type="body" sz="quarter" idx="22" hasCustomPrompt="1"/>
          </p:nvPr>
        </p:nvSpPr>
        <p:spPr>
          <a:xfrm>
            <a:off x="4638976" y="5405398"/>
            <a:ext cx="3019425" cy="123352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8" name="Tijdelijke aanduiding voor tekst 19">
            <a:extLst>
              <a:ext uri="{FF2B5EF4-FFF2-40B4-BE49-F238E27FC236}">
                <a16:creationId xmlns:a16="http://schemas.microsoft.com/office/drawing/2014/main" id="{2FFF419B-68F2-1DDE-7374-E612192EC2DD}"/>
              </a:ext>
            </a:extLst>
          </p:cNvPr>
          <p:cNvSpPr>
            <a:spLocks noGrp="1"/>
          </p:cNvSpPr>
          <p:nvPr>
            <p:ph type="body" sz="quarter" idx="23" hasCustomPrompt="1"/>
          </p:nvPr>
        </p:nvSpPr>
        <p:spPr>
          <a:xfrm>
            <a:off x="8690516" y="5405398"/>
            <a:ext cx="3019425" cy="123352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32" name="Titel 1">
            <a:extLst>
              <a:ext uri="{FF2B5EF4-FFF2-40B4-BE49-F238E27FC236}">
                <a16:creationId xmlns:a16="http://schemas.microsoft.com/office/drawing/2014/main" id="{6B8E2FEF-C737-C2AE-71FA-B97479F8E60C}"/>
              </a:ext>
            </a:extLst>
          </p:cNvPr>
          <p:cNvSpPr>
            <a:spLocks noGrp="1"/>
          </p:cNvSpPr>
          <p:nvPr>
            <p:ph type="title" hasCustomPrompt="1"/>
          </p:nvPr>
        </p:nvSpPr>
        <p:spPr>
          <a:xfrm>
            <a:off x="482058" y="-115239"/>
            <a:ext cx="11227883" cy="2448688"/>
          </a:xfrm>
        </p:spPr>
        <p:txBody>
          <a:bodyPr/>
          <a:lstStyle>
            <a:lvl1pPr>
              <a:defRPr sz="6600">
                <a:solidFill>
                  <a:schemeClr val="bg1"/>
                </a:solidFill>
              </a:defRPr>
            </a:lvl1pPr>
          </a:lstStyle>
          <a:p>
            <a:r>
              <a:rPr lang="nl-NL" err="1"/>
              <a:t>This</a:t>
            </a:r>
            <a:r>
              <a:rPr lang="nl-NL"/>
              <a:t> is a </a:t>
            </a:r>
            <a:r>
              <a:rPr lang="nl-NL" err="1"/>
              <a:t>title</a:t>
            </a:r>
            <a:r>
              <a:rPr lang="nl-NL"/>
              <a:t> page</a:t>
            </a:r>
            <a:endParaRPr lang="nl-BE"/>
          </a:p>
        </p:txBody>
      </p:sp>
      <p:pic>
        <p:nvPicPr>
          <p:cNvPr id="2" name="Afbeelding 18" descr="Afbeelding met Graphics, Lettertype, grafische vormgeving, ontwerp&#10;&#10;Automatisch gegenereerde beschrijving">
            <a:extLst>
              <a:ext uri="{FF2B5EF4-FFF2-40B4-BE49-F238E27FC236}">
                <a16:creationId xmlns:a16="http://schemas.microsoft.com/office/drawing/2014/main" id="{F426BAC9-1A1C-BDC4-F6CF-B6F123020424}"/>
              </a:ext>
            </a:extLst>
          </p:cNvPr>
          <p:cNvPicPr>
            <a:picLocks noChangeAspect="1"/>
          </p:cNvPicPr>
          <p:nvPr userDrawn="1"/>
        </p:nvPicPr>
        <p:blipFill>
          <a:blip r:embed="rId2"/>
          <a:stretch>
            <a:fillRect/>
          </a:stretch>
        </p:blipFill>
        <p:spPr>
          <a:xfrm>
            <a:off x="11211737" y="6335129"/>
            <a:ext cx="595553" cy="201063"/>
          </a:xfrm>
          <a:prstGeom prst="rect">
            <a:avLst/>
          </a:prstGeom>
        </p:spPr>
      </p:pic>
    </p:spTree>
    <p:extLst>
      <p:ext uri="{BB962C8B-B14F-4D97-AF65-F5344CB8AC3E}">
        <p14:creationId xmlns:p14="http://schemas.microsoft.com/office/powerpoint/2010/main" val="3626673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3 pillars slide B">
    <p:bg>
      <p:bgPr>
        <a:solidFill>
          <a:schemeClr val="tx1"/>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cxnSp>
        <p:nvCxnSpPr>
          <p:cNvPr id="3" name="Rechte verbindingslijn 2">
            <a:extLst>
              <a:ext uri="{FF2B5EF4-FFF2-40B4-BE49-F238E27FC236}">
                <a16:creationId xmlns:a16="http://schemas.microsoft.com/office/drawing/2014/main" id="{5FD19DC2-4CD9-60CC-6345-F967C4F23B88}"/>
              </a:ext>
            </a:extLst>
          </p:cNvPr>
          <p:cNvCxnSpPr>
            <a:cxnSpLocks/>
          </p:cNvCxnSpPr>
          <p:nvPr userDrawn="1"/>
        </p:nvCxnSpPr>
        <p:spPr>
          <a:xfrm>
            <a:off x="482058" y="3429000"/>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4" name="Rechte verbindingslijn 3">
            <a:extLst>
              <a:ext uri="{FF2B5EF4-FFF2-40B4-BE49-F238E27FC236}">
                <a16:creationId xmlns:a16="http://schemas.microsoft.com/office/drawing/2014/main" id="{1375966A-AC80-4458-073C-AF3C1EAA5614}"/>
              </a:ext>
            </a:extLst>
          </p:cNvPr>
          <p:cNvCxnSpPr>
            <a:cxnSpLocks/>
          </p:cNvCxnSpPr>
          <p:nvPr userDrawn="1"/>
        </p:nvCxnSpPr>
        <p:spPr>
          <a:xfrm>
            <a:off x="4626026" y="3429000"/>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B7A8D291-1F61-2F0B-8F0B-CF0802D95902}"/>
              </a:ext>
            </a:extLst>
          </p:cNvPr>
          <p:cNvCxnSpPr>
            <a:cxnSpLocks/>
          </p:cNvCxnSpPr>
          <p:nvPr userDrawn="1"/>
        </p:nvCxnSpPr>
        <p:spPr>
          <a:xfrm>
            <a:off x="8673935" y="3429000"/>
            <a:ext cx="3043709" cy="0"/>
          </a:xfrm>
          <a:prstGeom prst="line">
            <a:avLst/>
          </a:prstGeom>
          <a:ln w="127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 name="Ring 6">
            <a:extLst>
              <a:ext uri="{FF2B5EF4-FFF2-40B4-BE49-F238E27FC236}">
                <a16:creationId xmlns:a16="http://schemas.microsoft.com/office/drawing/2014/main" id="{AF8F0F5E-8413-365F-9ADB-FB3B97A3B448}"/>
              </a:ext>
            </a:extLst>
          </p:cNvPr>
          <p:cNvSpPr/>
          <p:nvPr userDrawn="1"/>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8" name="Ring 7">
            <a:extLst>
              <a:ext uri="{FF2B5EF4-FFF2-40B4-BE49-F238E27FC236}">
                <a16:creationId xmlns:a16="http://schemas.microsoft.com/office/drawing/2014/main" id="{A086C240-A1F2-2A63-D8B8-3AC9A45F593F}"/>
              </a:ext>
            </a:extLst>
          </p:cNvPr>
          <p:cNvSpPr/>
          <p:nvPr userDrawn="1"/>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Ovaal 8">
            <a:extLst>
              <a:ext uri="{FF2B5EF4-FFF2-40B4-BE49-F238E27FC236}">
                <a16:creationId xmlns:a16="http://schemas.microsoft.com/office/drawing/2014/main" id="{6DDA877B-7B1F-77FE-7764-F58D50A1C29F}"/>
              </a:ext>
            </a:extLst>
          </p:cNvPr>
          <p:cNvSpPr/>
          <p:nvPr userDrawn="1"/>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539FCB42-8E8F-A134-1370-1E2CC62BAD29}"/>
              </a:ext>
            </a:extLst>
          </p:cNvPr>
          <p:cNvSpPr/>
          <p:nvPr userDrawn="1"/>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F8334DDD-2102-577B-2AFE-71C9DD1C059F}"/>
              </a:ext>
            </a:extLst>
          </p:cNvPr>
          <p:cNvSpPr/>
          <p:nvPr userDrawn="1"/>
        </p:nvSpPr>
        <p:spPr>
          <a:xfrm>
            <a:off x="1616100" y="1302160"/>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tekst 19">
            <a:extLst>
              <a:ext uri="{FF2B5EF4-FFF2-40B4-BE49-F238E27FC236}">
                <a16:creationId xmlns:a16="http://schemas.microsoft.com/office/drawing/2014/main" id="{A306386E-9669-3A62-68C7-55630E0EEBA5}"/>
              </a:ext>
            </a:extLst>
          </p:cNvPr>
          <p:cNvSpPr>
            <a:spLocks noGrp="1"/>
          </p:cNvSpPr>
          <p:nvPr>
            <p:ph type="body" sz="quarter" idx="10" hasCustomPrompt="1"/>
          </p:nvPr>
        </p:nvSpPr>
        <p:spPr>
          <a:xfrm>
            <a:off x="506567" y="3624812"/>
            <a:ext cx="3019425" cy="1127617"/>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17" name="Tijdelijke aanduiding voor tekst 19">
            <a:extLst>
              <a:ext uri="{FF2B5EF4-FFF2-40B4-BE49-F238E27FC236}">
                <a16:creationId xmlns:a16="http://schemas.microsoft.com/office/drawing/2014/main" id="{590979CF-7167-0F9D-256D-C6EEF61BD620}"/>
              </a:ext>
            </a:extLst>
          </p:cNvPr>
          <p:cNvSpPr>
            <a:spLocks noGrp="1"/>
          </p:cNvSpPr>
          <p:nvPr>
            <p:ph type="body" sz="quarter" idx="15" hasCustomPrompt="1"/>
          </p:nvPr>
        </p:nvSpPr>
        <p:spPr>
          <a:xfrm>
            <a:off x="4638976" y="3624813"/>
            <a:ext cx="3019425" cy="112761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3" name="Tijdelijke aanduiding voor tekst 19">
            <a:extLst>
              <a:ext uri="{FF2B5EF4-FFF2-40B4-BE49-F238E27FC236}">
                <a16:creationId xmlns:a16="http://schemas.microsoft.com/office/drawing/2014/main" id="{B5039EB9-A8B9-5BF0-38CE-79347A553361}"/>
              </a:ext>
            </a:extLst>
          </p:cNvPr>
          <p:cNvSpPr>
            <a:spLocks noGrp="1"/>
          </p:cNvSpPr>
          <p:nvPr>
            <p:ph type="body" sz="quarter" idx="16" hasCustomPrompt="1"/>
          </p:nvPr>
        </p:nvSpPr>
        <p:spPr>
          <a:xfrm>
            <a:off x="8690516" y="3624812"/>
            <a:ext cx="3019425" cy="1127617"/>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cxnSp>
        <p:nvCxnSpPr>
          <p:cNvPr id="10" name="Rechte verbindingslijn 2">
            <a:extLst>
              <a:ext uri="{FF2B5EF4-FFF2-40B4-BE49-F238E27FC236}">
                <a16:creationId xmlns:a16="http://schemas.microsoft.com/office/drawing/2014/main" id="{D74260B7-D7B1-E660-F5B2-B296A25DE625}"/>
              </a:ext>
            </a:extLst>
          </p:cNvPr>
          <p:cNvCxnSpPr>
            <a:cxnSpLocks/>
          </p:cNvCxnSpPr>
          <p:nvPr userDrawn="1"/>
        </p:nvCxnSpPr>
        <p:spPr>
          <a:xfrm>
            <a:off x="482058" y="5010916"/>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3">
            <a:extLst>
              <a:ext uri="{FF2B5EF4-FFF2-40B4-BE49-F238E27FC236}">
                <a16:creationId xmlns:a16="http://schemas.microsoft.com/office/drawing/2014/main" id="{1694E3AD-BED1-BC70-7710-A01204AD8CD4}"/>
              </a:ext>
            </a:extLst>
          </p:cNvPr>
          <p:cNvCxnSpPr>
            <a:cxnSpLocks/>
          </p:cNvCxnSpPr>
          <p:nvPr userDrawn="1"/>
        </p:nvCxnSpPr>
        <p:spPr>
          <a:xfrm>
            <a:off x="4626026" y="5010916"/>
            <a:ext cx="3043709"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16" name="Rechte verbindingslijn 5">
            <a:extLst>
              <a:ext uri="{FF2B5EF4-FFF2-40B4-BE49-F238E27FC236}">
                <a16:creationId xmlns:a16="http://schemas.microsoft.com/office/drawing/2014/main" id="{8796FE49-6BE0-1B94-54C9-2ABEA2E12DDE}"/>
              </a:ext>
            </a:extLst>
          </p:cNvPr>
          <p:cNvCxnSpPr>
            <a:cxnSpLocks/>
          </p:cNvCxnSpPr>
          <p:nvPr userDrawn="1"/>
        </p:nvCxnSpPr>
        <p:spPr>
          <a:xfrm>
            <a:off x="8673935" y="5010916"/>
            <a:ext cx="3043709" cy="0"/>
          </a:xfrm>
          <a:prstGeom prst="line">
            <a:avLst/>
          </a:prstGeom>
          <a:ln w="127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Tijdelijke aanduiding voor tekst 19">
            <a:extLst>
              <a:ext uri="{FF2B5EF4-FFF2-40B4-BE49-F238E27FC236}">
                <a16:creationId xmlns:a16="http://schemas.microsoft.com/office/drawing/2014/main" id="{E0AF94D7-1D61-DDE2-246B-7B5B9F3614DB}"/>
              </a:ext>
            </a:extLst>
          </p:cNvPr>
          <p:cNvSpPr>
            <a:spLocks noGrp="1"/>
          </p:cNvSpPr>
          <p:nvPr>
            <p:ph type="body" sz="quarter" idx="21" hasCustomPrompt="1"/>
          </p:nvPr>
        </p:nvSpPr>
        <p:spPr>
          <a:xfrm>
            <a:off x="506567" y="5206729"/>
            <a:ext cx="3019425" cy="123352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1" name="Tijdelijke aanduiding voor tekst 19">
            <a:extLst>
              <a:ext uri="{FF2B5EF4-FFF2-40B4-BE49-F238E27FC236}">
                <a16:creationId xmlns:a16="http://schemas.microsoft.com/office/drawing/2014/main" id="{21A16BD8-1FA7-2EF9-5835-824449B98559}"/>
              </a:ext>
            </a:extLst>
          </p:cNvPr>
          <p:cNvSpPr>
            <a:spLocks noGrp="1"/>
          </p:cNvSpPr>
          <p:nvPr>
            <p:ph type="body" sz="quarter" idx="22" hasCustomPrompt="1"/>
          </p:nvPr>
        </p:nvSpPr>
        <p:spPr>
          <a:xfrm>
            <a:off x="4638976" y="5206729"/>
            <a:ext cx="3019425" cy="123352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8" name="Tijdelijke aanduiding voor tekst 19">
            <a:extLst>
              <a:ext uri="{FF2B5EF4-FFF2-40B4-BE49-F238E27FC236}">
                <a16:creationId xmlns:a16="http://schemas.microsoft.com/office/drawing/2014/main" id="{2FFF419B-68F2-1DDE-7374-E612192EC2DD}"/>
              </a:ext>
            </a:extLst>
          </p:cNvPr>
          <p:cNvSpPr>
            <a:spLocks noGrp="1"/>
          </p:cNvSpPr>
          <p:nvPr>
            <p:ph type="body" sz="quarter" idx="23" hasCustomPrompt="1"/>
          </p:nvPr>
        </p:nvSpPr>
        <p:spPr>
          <a:xfrm>
            <a:off x="8690516" y="5206729"/>
            <a:ext cx="3019425" cy="1233526"/>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32" name="Titel 1">
            <a:extLst>
              <a:ext uri="{FF2B5EF4-FFF2-40B4-BE49-F238E27FC236}">
                <a16:creationId xmlns:a16="http://schemas.microsoft.com/office/drawing/2014/main" id="{6B8E2FEF-C737-C2AE-71FA-B97479F8E60C}"/>
              </a:ext>
            </a:extLst>
          </p:cNvPr>
          <p:cNvSpPr>
            <a:spLocks noGrp="1"/>
          </p:cNvSpPr>
          <p:nvPr>
            <p:ph type="title" hasCustomPrompt="1"/>
          </p:nvPr>
        </p:nvSpPr>
        <p:spPr>
          <a:xfrm>
            <a:off x="482058" y="-115239"/>
            <a:ext cx="11227883" cy="2448688"/>
          </a:xfrm>
        </p:spPr>
        <p:txBody>
          <a:bodyPr/>
          <a:lstStyle>
            <a:lvl1pPr>
              <a:defRPr sz="6600">
                <a:solidFill>
                  <a:schemeClr val="bg1"/>
                </a:solidFill>
              </a:defRPr>
            </a:lvl1pPr>
          </a:lstStyle>
          <a:p>
            <a:r>
              <a:rPr lang="nl-NL" err="1"/>
              <a:t>This</a:t>
            </a:r>
            <a:r>
              <a:rPr lang="nl-NL"/>
              <a:t> is a </a:t>
            </a:r>
            <a:r>
              <a:rPr lang="nl-NL" err="1"/>
              <a:t>title</a:t>
            </a:r>
            <a:r>
              <a:rPr lang="nl-NL"/>
              <a:t> page</a:t>
            </a:r>
            <a:endParaRPr lang="nl-BE"/>
          </a:p>
        </p:txBody>
      </p:sp>
      <p:pic>
        <p:nvPicPr>
          <p:cNvPr id="2" name="Afbeelding 18" descr="Afbeelding met Graphics, Lettertype, grafische vormgeving, ontwerp&#10;&#10;Automatisch gegenereerde beschrijving">
            <a:extLst>
              <a:ext uri="{FF2B5EF4-FFF2-40B4-BE49-F238E27FC236}">
                <a16:creationId xmlns:a16="http://schemas.microsoft.com/office/drawing/2014/main" id="{F426BAC9-1A1C-BDC4-F6CF-B6F123020424}"/>
              </a:ext>
            </a:extLst>
          </p:cNvPr>
          <p:cNvPicPr>
            <a:picLocks noChangeAspect="1"/>
          </p:cNvPicPr>
          <p:nvPr userDrawn="1"/>
        </p:nvPicPr>
        <p:blipFill>
          <a:blip r:embed="rId2"/>
          <a:stretch>
            <a:fillRect/>
          </a:stretch>
        </p:blipFill>
        <p:spPr>
          <a:xfrm>
            <a:off x="11211737" y="6335129"/>
            <a:ext cx="595553" cy="201063"/>
          </a:xfrm>
          <a:prstGeom prst="rect">
            <a:avLst/>
          </a:prstGeom>
        </p:spPr>
      </p:pic>
    </p:spTree>
    <p:extLst>
      <p:ext uri="{BB962C8B-B14F-4D97-AF65-F5344CB8AC3E}">
        <p14:creationId xmlns:p14="http://schemas.microsoft.com/office/powerpoint/2010/main" val="220983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 pillars slide B">
    <p:bg>
      <p:bgPr>
        <a:solidFill>
          <a:schemeClr val="tx1"/>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2"/>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cxnSp>
        <p:nvCxnSpPr>
          <p:cNvPr id="3" name="Rechte verbindingslijn 2">
            <a:extLst>
              <a:ext uri="{FF2B5EF4-FFF2-40B4-BE49-F238E27FC236}">
                <a16:creationId xmlns:a16="http://schemas.microsoft.com/office/drawing/2014/main" id="{5FD19DC2-4CD9-60CC-6345-F967C4F23B88}"/>
              </a:ext>
            </a:extLst>
          </p:cNvPr>
          <p:cNvCxnSpPr>
            <a:cxnSpLocks/>
          </p:cNvCxnSpPr>
          <p:nvPr userDrawn="1"/>
        </p:nvCxnSpPr>
        <p:spPr>
          <a:xfrm>
            <a:off x="422491" y="4104937"/>
            <a:ext cx="2412548"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4" name="Rechte verbindingslijn 3">
            <a:extLst>
              <a:ext uri="{FF2B5EF4-FFF2-40B4-BE49-F238E27FC236}">
                <a16:creationId xmlns:a16="http://schemas.microsoft.com/office/drawing/2014/main" id="{1375966A-AC80-4458-073C-AF3C1EAA5614}"/>
              </a:ext>
            </a:extLst>
          </p:cNvPr>
          <p:cNvCxnSpPr>
            <a:cxnSpLocks/>
          </p:cNvCxnSpPr>
          <p:nvPr userDrawn="1"/>
        </p:nvCxnSpPr>
        <p:spPr>
          <a:xfrm>
            <a:off x="3381526" y="4104937"/>
            <a:ext cx="2412548" cy="0"/>
          </a:xfrm>
          <a:prstGeom prst="line">
            <a:avLst/>
          </a:prstGeom>
          <a:ln w="12700">
            <a:solidFill>
              <a:srgbClr val="8DC63F"/>
            </a:solidFill>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B7A8D291-1F61-2F0B-8F0B-CF0802D95902}"/>
              </a:ext>
            </a:extLst>
          </p:cNvPr>
          <p:cNvCxnSpPr>
            <a:cxnSpLocks/>
          </p:cNvCxnSpPr>
          <p:nvPr userDrawn="1"/>
        </p:nvCxnSpPr>
        <p:spPr>
          <a:xfrm>
            <a:off x="6325371" y="4104937"/>
            <a:ext cx="2412548" cy="0"/>
          </a:xfrm>
          <a:prstGeom prst="line">
            <a:avLst/>
          </a:prstGeom>
          <a:ln w="12700">
            <a:solidFill>
              <a:srgbClr val="14B1E7"/>
            </a:solidFill>
          </a:ln>
        </p:spPr>
        <p:style>
          <a:lnRef idx="2">
            <a:schemeClr val="accent1"/>
          </a:lnRef>
          <a:fillRef idx="0">
            <a:schemeClr val="accent1"/>
          </a:fillRef>
          <a:effectRef idx="1">
            <a:schemeClr val="accent1"/>
          </a:effectRef>
          <a:fontRef idx="minor">
            <a:schemeClr val="tx1"/>
          </a:fontRef>
        </p:style>
      </p:cxnSp>
      <p:sp>
        <p:nvSpPr>
          <p:cNvPr id="7" name="Ring 6">
            <a:extLst>
              <a:ext uri="{FF2B5EF4-FFF2-40B4-BE49-F238E27FC236}">
                <a16:creationId xmlns:a16="http://schemas.microsoft.com/office/drawing/2014/main" id="{AF8F0F5E-8413-365F-9ADB-FB3B97A3B448}"/>
              </a:ext>
            </a:extLst>
          </p:cNvPr>
          <p:cNvSpPr/>
          <p:nvPr userDrawn="1"/>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8" name="Ring 7">
            <a:extLst>
              <a:ext uri="{FF2B5EF4-FFF2-40B4-BE49-F238E27FC236}">
                <a16:creationId xmlns:a16="http://schemas.microsoft.com/office/drawing/2014/main" id="{A086C240-A1F2-2A63-D8B8-3AC9A45F593F}"/>
              </a:ext>
            </a:extLst>
          </p:cNvPr>
          <p:cNvSpPr/>
          <p:nvPr userDrawn="1"/>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Ovaal 8">
            <a:extLst>
              <a:ext uri="{FF2B5EF4-FFF2-40B4-BE49-F238E27FC236}">
                <a16:creationId xmlns:a16="http://schemas.microsoft.com/office/drawing/2014/main" id="{6DDA877B-7B1F-77FE-7764-F58D50A1C29F}"/>
              </a:ext>
            </a:extLst>
          </p:cNvPr>
          <p:cNvSpPr/>
          <p:nvPr userDrawn="1"/>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539FCB42-8E8F-A134-1370-1E2CC62BAD29}"/>
              </a:ext>
            </a:extLst>
          </p:cNvPr>
          <p:cNvSpPr/>
          <p:nvPr userDrawn="1"/>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F8334DDD-2102-577B-2AFE-71C9DD1C059F}"/>
              </a:ext>
            </a:extLst>
          </p:cNvPr>
          <p:cNvSpPr/>
          <p:nvPr userDrawn="1"/>
        </p:nvSpPr>
        <p:spPr>
          <a:xfrm>
            <a:off x="1616100" y="1302160"/>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tekst 19">
            <a:extLst>
              <a:ext uri="{FF2B5EF4-FFF2-40B4-BE49-F238E27FC236}">
                <a16:creationId xmlns:a16="http://schemas.microsoft.com/office/drawing/2014/main" id="{A306386E-9669-3A62-68C7-55630E0EEBA5}"/>
              </a:ext>
            </a:extLst>
          </p:cNvPr>
          <p:cNvSpPr>
            <a:spLocks noGrp="1"/>
          </p:cNvSpPr>
          <p:nvPr>
            <p:ph type="body" sz="quarter" idx="10" hasCustomPrompt="1"/>
          </p:nvPr>
        </p:nvSpPr>
        <p:spPr>
          <a:xfrm>
            <a:off x="447001" y="4895067"/>
            <a:ext cx="2393300" cy="1298163"/>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15" name="Tijdelijke aanduiding voor tekst 19">
            <a:extLst>
              <a:ext uri="{FF2B5EF4-FFF2-40B4-BE49-F238E27FC236}">
                <a16:creationId xmlns:a16="http://schemas.microsoft.com/office/drawing/2014/main" id="{A7EB7822-EE41-0B2D-EFE4-9ACB1C1980DF}"/>
              </a:ext>
            </a:extLst>
          </p:cNvPr>
          <p:cNvSpPr>
            <a:spLocks noGrp="1"/>
          </p:cNvSpPr>
          <p:nvPr>
            <p:ph type="body" sz="quarter" idx="11" hasCustomPrompt="1"/>
          </p:nvPr>
        </p:nvSpPr>
        <p:spPr>
          <a:xfrm>
            <a:off x="434633" y="4314791"/>
            <a:ext cx="2393300" cy="338554"/>
          </a:xfrm>
        </p:spPr>
        <p:txBody>
          <a:bodyPr wrap="square">
            <a:spAutoFit/>
          </a:bodyPr>
          <a:lstStyle>
            <a:lvl1pPr>
              <a:buNone/>
              <a:defRPr b="1">
                <a:solidFill>
                  <a:schemeClr val="accent2"/>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endParaRPr lang="nl-BE"/>
          </a:p>
        </p:txBody>
      </p:sp>
      <p:sp>
        <p:nvSpPr>
          <p:cNvPr id="17" name="Tijdelijke aanduiding voor tekst 19">
            <a:extLst>
              <a:ext uri="{FF2B5EF4-FFF2-40B4-BE49-F238E27FC236}">
                <a16:creationId xmlns:a16="http://schemas.microsoft.com/office/drawing/2014/main" id="{590979CF-7167-0F9D-256D-C6EEF61BD620}"/>
              </a:ext>
            </a:extLst>
          </p:cNvPr>
          <p:cNvSpPr>
            <a:spLocks noGrp="1"/>
          </p:cNvSpPr>
          <p:nvPr>
            <p:ph type="body" sz="quarter" idx="15" hasCustomPrompt="1"/>
          </p:nvPr>
        </p:nvSpPr>
        <p:spPr>
          <a:xfrm>
            <a:off x="3394477" y="4895067"/>
            <a:ext cx="2393300" cy="1298163"/>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2" name="Tijdelijke aanduiding voor tekst 19">
            <a:extLst>
              <a:ext uri="{FF2B5EF4-FFF2-40B4-BE49-F238E27FC236}">
                <a16:creationId xmlns:a16="http://schemas.microsoft.com/office/drawing/2014/main" id="{BB67115C-C9F4-4FCB-D16B-DD68CCA4D388}"/>
              </a:ext>
            </a:extLst>
          </p:cNvPr>
          <p:cNvSpPr>
            <a:spLocks noGrp="1"/>
          </p:cNvSpPr>
          <p:nvPr>
            <p:ph type="body" sz="quarter" idx="13" hasCustomPrompt="1"/>
          </p:nvPr>
        </p:nvSpPr>
        <p:spPr>
          <a:xfrm>
            <a:off x="3382109" y="4314791"/>
            <a:ext cx="2393300" cy="338554"/>
          </a:xfrm>
        </p:spPr>
        <p:txBody>
          <a:bodyPr wrap="square">
            <a:spAutoFit/>
          </a:bodyPr>
          <a:lstStyle>
            <a:lvl1pPr>
              <a:buNone/>
              <a:defRPr b="1">
                <a:solidFill>
                  <a:schemeClr val="accent2"/>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endParaRPr lang="nl-BE"/>
          </a:p>
        </p:txBody>
      </p:sp>
      <p:sp>
        <p:nvSpPr>
          <p:cNvPr id="23" name="Tijdelijke aanduiding voor tekst 19">
            <a:extLst>
              <a:ext uri="{FF2B5EF4-FFF2-40B4-BE49-F238E27FC236}">
                <a16:creationId xmlns:a16="http://schemas.microsoft.com/office/drawing/2014/main" id="{B5039EB9-A8B9-5BF0-38CE-79347A553361}"/>
              </a:ext>
            </a:extLst>
          </p:cNvPr>
          <p:cNvSpPr>
            <a:spLocks noGrp="1"/>
          </p:cNvSpPr>
          <p:nvPr>
            <p:ph type="body" sz="quarter" idx="16" hasCustomPrompt="1"/>
          </p:nvPr>
        </p:nvSpPr>
        <p:spPr>
          <a:xfrm>
            <a:off x="6341953" y="4895067"/>
            <a:ext cx="2393300" cy="1298163"/>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4" name="Tijdelijke aanduiding voor tekst 19">
            <a:extLst>
              <a:ext uri="{FF2B5EF4-FFF2-40B4-BE49-F238E27FC236}">
                <a16:creationId xmlns:a16="http://schemas.microsoft.com/office/drawing/2014/main" id="{6F2D1704-D841-CD70-4AAE-005D2BF1C23C}"/>
              </a:ext>
            </a:extLst>
          </p:cNvPr>
          <p:cNvSpPr>
            <a:spLocks noGrp="1"/>
          </p:cNvSpPr>
          <p:nvPr>
            <p:ph type="body" sz="quarter" idx="17" hasCustomPrompt="1"/>
          </p:nvPr>
        </p:nvSpPr>
        <p:spPr>
          <a:xfrm>
            <a:off x="6329585" y="4314791"/>
            <a:ext cx="2393300" cy="338554"/>
          </a:xfrm>
        </p:spPr>
        <p:txBody>
          <a:bodyPr wrap="square">
            <a:spAutoFit/>
          </a:bodyPr>
          <a:lstStyle>
            <a:lvl1pPr>
              <a:buNone/>
              <a:defRPr b="1">
                <a:solidFill>
                  <a:schemeClr val="accent3"/>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endParaRPr lang="nl-BE"/>
          </a:p>
        </p:txBody>
      </p:sp>
      <p:cxnSp>
        <p:nvCxnSpPr>
          <p:cNvPr id="21" name="Rechte verbindingslijn 5">
            <a:extLst>
              <a:ext uri="{FF2B5EF4-FFF2-40B4-BE49-F238E27FC236}">
                <a16:creationId xmlns:a16="http://schemas.microsoft.com/office/drawing/2014/main" id="{D4F3992D-A56A-285E-44C9-D86DEA06FEB9}"/>
              </a:ext>
            </a:extLst>
          </p:cNvPr>
          <p:cNvCxnSpPr>
            <a:cxnSpLocks/>
          </p:cNvCxnSpPr>
          <p:nvPr userDrawn="1"/>
        </p:nvCxnSpPr>
        <p:spPr>
          <a:xfrm>
            <a:off x="9265002" y="4104937"/>
            <a:ext cx="2412548" cy="0"/>
          </a:xfrm>
          <a:prstGeom prst="line">
            <a:avLst/>
          </a:prstGeom>
          <a:ln w="12700">
            <a:solidFill>
              <a:srgbClr val="14B1E7"/>
            </a:solidFill>
          </a:ln>
        </p:spPr>
        <p:style>
          <a:lnRef idx="2">
            <a:schemeClr val="accent1"/>
          </a:lnRef>
          <a:fillRef idx="0">
            <a:schemeClr val="accent1"/>
          </a:fillRef>
          <a:effectRef idx="1">
            <a:schemeClr val="accent1"/>
          </a:effectRef>
          <a:fontRef idx="minor">
            <a:schemeClr val="tx1"/>
          </a:fontRef>
        </p:style>
      </p:cxnSp>
      <p:sp>
        <p:nvSpPr>
          <p:cNvPr id="28" name="Tijdelijke aanduiding voor tekst 19">
            <a:extLst>
              <a:ext uri="{FF2B5EF4-FFF2-40B4-BE49-F238E27FC236}">
                <a16:creationId xmlns:a16="http://schemas.microsoft.com/office/drawing/2014/main" id="{F59FB0EB-80EB-B6B7-9770-E4A1EC424EE7}"/>
              </a:ext>
            </a:extLst>
          </p:cNvPr>
          <p:cNvSpPr>
            <a:spLocks noGrp="1"/>
          </p:cNvSpPr>
          <p:nvPr>
            <p:ph type="body" sz="quarter" idx="21" hasCustomPrompt="1"/>
          </p:nvPr>
        </p:nvSpPr>
        <p:spPr>
          <a:xfrm>
            <a:off x="9281584" y="4895067"/>
            <a:ext cx="2393300" cy="1298163"/>
          </a:xfr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endParaRPr lang="nl-BE"/>
          </a:p>
        </p:txBody>
      </p:sp>
      <p:sp>
        <p:nvSpPr>
          <p:cNvPr id="29" name="Tijdelijke aanduiding voor tekst 19">
            <a:extLst>
              <a:ext uri="{FF2B5EF4-FFF2-40B4-BE49-F238E27FC236}">
                <a16:creationId xmlns:a16="http://schemas.microsoft.com/office/drawing/2014/main" id="{0590AE84-0209-3A7F-A48D-E1AFA2D5B3BB}"/>
              </a:ext>
            </a:extLst>
          </p:cNvPr>
          <p:cNvSpPr>
            <a:spLocks noGrp="1"/>
          </p:cNvSpPr>
          <p:nvPr>
            <p:ph type="body" sz="quarter" idx="22" hasCustomPrompt="1"/>
          </p:nvPr>
        </p:nvSpPr>
        <p:spPr>
          <a:xfrm>
            <a:off x="9269216" y="4314791"/>
            <a:ext cx="2393300" cy="338554"/>
          </a:xfrm>
        </p:spPr>
        <p:txBody>
          <a:bodyPr wrap="square">
            <a:spAutoFit/>
          </a:bodyPr>
          <a:lstStyle>
            <a:lvl1pPr>
              <a:buNone/>
              <a:defRPr b="1">
                <a:solidFill>
                  <a:schemeClr val="accent3"/>
                </a:solidFill>
              </a:defRPr>
            </a:lvl1pPr>
            <a:lvl2pPr>
              <a:buNone/>
              <a:defRPr/>
            </a:lvl2pPr>
            <a:lvl3pPr>
              <a:buNone/>
              <a:defRPr/>
            </a:lvl3pPr>
            <a:lvl4pPr>
              <a:buNone/>
              <a:defRPr/>
            </a:lvl4pPr>
            <a:lvl5pPr>
              <a:buNone/>
              <a:defRPr/>
            </a:lvl5pPr>
          </a:lstStyle>
          <a:p>
            <a:pPr lvl="0"/>
            <a:r>
              <a:rPr lang="nl-NL" err="1"/>
              <a:t>Lorem</a:t>
            </a:r>
            <a:r>
              <a:rPr lang="nl-NL"/>
              <a:t> </a:t>
            </a:r>
            <a:r>
              <a:rPr lang="nl-NL" err="1"/>
              <a:t>ipsum</a:t>
            </a:r>
            <a:endParaRPr lang="nl-BE"/>
          </a:p>
        </p:txBody>
      </p:sp>
      <p:sp>
        <p:nvSpPr>
          <p:cNvPr id="33" name="Titel 1">
            <a:extLst>
              <a:ext uri="{FF2B5EF4-FFF2-40B4-BE49-F238E27FC236}">
                <a16:creationId xmlns:a16="http://schemas.microsoft.com/office/drawing/2014/main" id="{9D280B50-54CE-23DB-CC53-AE5DE5686E68}"/>
              </a:ext>
            </a:extLst>
          </p:cNvPr>
          <p:cNvSpPr>
            <a:spLocks noGrp="1"/>
          </p:cNvSpPr>
          <p:nvPr>
            <p:ph type="title" hasCustomPrompt="1"/>
          </p:nvPr>
        </p:nvSpPr>
        <p:spPr>
          <a:xfrm>
            <a:off x="447001" y="427163"/>
            <a:ext cx="11227883" cy="2448688"/>
          </a:xfrm>
        </p:spPr>
        <p:txBody>
          <a:bodyPr/>
          <a:lstStyle>
            <a:lvl1pPr>
              <a:defRPr sz="6600">
                <a:solidFill>
                  <a:schemeClr val="bg1"/>
                </a:solidFill>
              </a:defRPr>
            </a:lvl1pPr>
          </a:lstStyle>
          <a:p>
            <a:r>
              <a:rPr lang="nl-NL" err="1"/>
              <a:t>This</a:t>
            </a:r>
            <a:r>
              <a:rPr lang="nl-NL"/>
              <a:t> is </a:t>
            </a:r>
            <a:br>
              <a:rPr lang="nl-NL"/>
            </a:br>
            <a:r>
              <a:rPr lang="nl-NL"/>
              <a:t>a </a:t>
            </a:r>
            <a:r>
              <a:rPr lang="nl-NL" err="1"/>
              <a:t>title</a:t>
            </a:r>
            <a:r>
              <a:rPr lang="nl-NL"/>
              <a:t> page</a:t>
            </a:r>
            <a:endParaRPr lang="nl-BE"/>
          </a:p>
        </p:txBody>
      </p:sp>
    </p:spTree>
    <p:extLst>
      <p:ext uri="{BB962C8B-B14F-4D97-AF65-F5344CB8AC3E}">
        <p14:creationId xmlns:p14="http://schemas.microsoft.com/office/powerpoint/2010/main" val="295403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3 pillars slide B">
    <p:bg>
      <p:bgPr>
        <a:solidFill>
          <a:schemeClr val="tx1"/>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2"/>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7" name="Ring 6">
            <a:extLst>
              <a:ext uri="{FF2B5EF4-FFF2-40B4-BE49-F238E27FC236}">
                <a16:creationId xmlns:a16="http://schemas.microsoft.com/office/drawing/2014/main" id="{AF8F0F5E-8413-365F-9ADB-FB3B97A3B448}"/>
              </a:ext>
            </a:extLst>
          </p:cNvPr>
          <p:cNvSpPr/>
          <p:nvPr userDrawn="1"/>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8" name="Ring 7">
            <a:extLst>
              <a:ext uri="{FF2B5EF4-FFF2-40B4-BE49-F238E27FC236}">
                <a16:creationId xmlns:a16="http://schemas.microsoft.com/office/drawing/2014/main" id="{A086C240-A1F2-2A63-D8B8-3AC9A45F593F}"/>
              </a:ext>
            </a:extLst>
          </p:cNvPr>
          <p:cNvSpPr/>
          <p:nvPr userDrawn="1"/>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Ovaal 8">
            <a:extLst>
              <a:ext uri="{FF2B5EF4-FFF2-40B4-BE49-F238E27FC236}">
                <a16:creationId xmlns:a16="http://schemas.microsoft.com/office/drawing/2014/main" id="{6DDA877B-7B1F-77FE-7764-F58D50A1C29F}"/>
              </a:ext>
            </a:extLst>
          </p:cNvPr>
          <p:cNvSpPr/>
          <p:nvPr userDrawn="1"/>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539FCB42-8E8F-A134-1370-1E2CC62BAD29}"/>
              </a:ext>
            </a:extLst>
          </p:cNvPr>
          <p:cNvSpPr/>
          <p:nvPr userDrawn="1"/>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F8334DDD-2102-577B-2AFE-71C9DD1C059F}"/>
              </a:ext>
            </a:extLst>
          </p:cNvPr>
          <p:cNvSpPr/>
          <p:nvPr userDrawn="1"/>
        </p:nvSpPr>
        <p:spPr>
          <a:xfrm>
            <a:off x="1616100" y="1302160"/>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89797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slide">
    <p:bg>
      <p:bgPr>
        <a:solidFill>
          <a:schemeClr val="tx1"/>
        </a:solidFill>
        <a:effectLst/>
      </p:bgPr>
    </p:bg>
    <p:spTree>
      <p:nvGrpSpPr>
        <p:cNvPr id="1" name=""/>
        <p:cNvGrpSpPr/>
        <p:nvPr/>
      </p:nvGrpSpPr>
      <p:grpSpPr>
        <a:xfrm>
          <a:off x="0" y="0"/>
          <a:ext cx="0" cy="0"/>
          <a:chOff x="0" y="0"/>
          <a:chExt cx="0" cy="0"/>
        </a:xfrm>
      </p:grpSpPr>
      <p:pic>
        <p:nvPicPr>
          <p:cNvPr id="32" name="Afbeelding 31">
            <a:extLst>
              <a:ext uri="{FF2B5EF4-FFF2-40B4-BE49-F238E27FC236}">
                <a16:creationId xmlns:a16="http://schemas.microsoft.com/office/drawing/2014/main" id="{864581D6-A2BD-0615-D159-C84642C4AA3A}"/>
              </a:ext>
            </a:extLst>
          </p:cNvPr>
          <p:cNvPicPr>
            <a:picLocks noChangeAspect="1"/>
          </p:cNvPicPr>
          <p:nvPr userDrawn="1"/>
        </p:nvPicPr>
        <p:blipFill>
          <a:blip r:embed="rId2"/>
          <a:srcRect t="386" r="36887" b="386"/>
          <a:stretch>
            <a:fillRect/>
          </a:stretch>
        </p:blipFill>
        <p:spPr>
          <a:xfrm>
            <a:off x="3468097" y="0"/>
            <a:ext cx="8723904" cy="6858000"/>
          </a:xfrm>
          <a:prstGeom prst="rect">
            <a:avLst/>
          </a:prstGeom>
        </p:spPr>
      </p:pic>
      <p:sp>
        <p:nvSpPr>
          <p:cNvPr id="33" name="Rechthoek 32">
            <a:extLst>
              <a:ext uri="{FF2B5EF4-FFF2-40B4-BE49-F238E27FC236}">
                <a16:creationId xmlns:a16="http://schemas.microsoft.com/office/drawing/2014/main" id="{EFC9D33C-AA50-744C-15FF-45E622426374}"/>
              </a:ext>
            </a:extLst>
          </p:cNvPr>
          <p:cNvSpPr/>
          <p:nvPr userDrawn="1"/>
        </p:nvSpPr>
        <p:spPr>
          <a:xfrm>
            <a:off x="0" y="0"/>
            <a:ext cx="12759070" cy="6858000"/>
          </a:xfrm>
          <a:prstGeom prst="rect">
            <a:avLst/>
          </a:prstGeom>
          <a:gradFill flip="none" rotWithShape="1">
            <a:gsLst>
              <a:gs pos="39000">
                <a:srgbClr val="0E3257"/>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4" name="Afbeelding 33" descr="Afbeelding met tekst, Lettertype, Graphics, grafische vormgeving&#10;&#10;Automatisch gegenereerde beschrijving">
            <a:extLst>
              <a:ext uri="{FF2B5EF4-FFF2-40B4-BE49-F238E27FC236}">
                <a16:creationId xmlns:a16="http://schemas.microsoft.com/office/drawing/2014/main" id="{F271F117-12B9-C0D1-9D43-6571CFAFE556}"/>
              </a:ext>
            </a:extLst>
          </p:cNvPr>
          <p:cNvPicPr>
            <a:picLocks noChangeAspect="1"/>
          </p:cNvPicPr>
          <p:nvPr userDrawn="1"/>
        </p:nvPicPr>
        <p:blipFill>
          <a:blip r:embed="rId3"/>
          <a:stretch>
            <a:fillRect/>
          </a:stretch>
        </p:blipFill>
        <p:spPr>
          <a:xfrm>
            <a:off x="969896" y="2058585"/>
            <a:ext cx="3935082" cy="599559"/>
          </a:xfrm>
          <a:prstGeom prst="rect">
            <a:avLst/>
          </a:prstGeom>
        </p:spPr>
      </p:pic>
      <p:sp>
        <p:nvSpPr>
          <p:cNvPr id="35" name="Tekstvak 34">
            <a:extLst>
              <a:ext uri="{FF2B5EF4-FFF2-40B4-BE49-F238E27FC236}">
                <a16:creationId xmlns:a16="http://schemas.microsoft.com/office/drawing/2014/main" id="{05397F78-A0DB-378F-B196-9D3A7377DEC8}"/>
              </a:ext>
            </a:extLst>
          </p:cNvPr>
          <p:cNvSpPr txBox="1"/>
          <p:nvPr userDrawn="1"/>
        </p:nvSpPr>
        <p:spPr>
          <a:xfrm>
            <a:off x="1331809" y="4296758"/>
            <a:ext cx="5331414" cy="1815882"/>
          </a:xfrm>
          <a:prstGeom prst="rect">
            <a:avLst/>
          </a:prstGeom>
          <a:noFill/>
        </p:spPr>
        <p:txBody>
          <a:bodyPr wrap="square" rtlCol="0">
            <a:spAutoFit/>
          </a:bodyPr>
          <a:lstStyle/>
          <a:p>
            <a:r>
              <a:rPr lang="nl-BE" sz="1600" b="1">
                <a:solidFill>
                  <a:srgbClr val="14B1E7"/>
                </a:solidFill>
                <a:effectLst/>
                <a:latin typeface="Barlow SemiBold" pitchFamily="2" charset="77"/>
              </a:rPr>
              <a:t>Adra Association </a:t>
            </a:r>
          </a:p>
          <a:p>
            <a:r>
              <a:rPr lang="nl-BE" sz="1600">
                <a:solidFill>
                  <a:schemeClr val="bg1"/>
                </a:solidFill>
                <a:effectLst/>
                <a:latin typeface="Barlow" pitchFamily="2" charset="77"/>
              </a:rPr>
              <a:t>Rue Belliard 40, Brussels 1040</a:t>
            </a:r>
            <a:endParaRPr lang="nl-BE" sz="1600">
              <a:solidFill>
                <a:schemeClr val="bg1"/>
              </a:solidFill>
              <a:latin typeface="Barlow" pitchFamily="2" charset="77"/>
            </a:endParaRPr>
          </a:p>
          <a:p>
            <a:r>
              <a:rPr lang="nl-BE" sz="1600">
                <a:solidFill>
                  <a:schemeClr val="bg1"/>
                </a:solidFill>
                <a:effectLst/>
                <a:latin typeface="Barlow" pitchFamily="2" charset="77"/>
              </a:rPr>
              <a:t>Belgium</a:t>
            </a:r>
          </a:p>
          <a:p>
            <a:endParaRPr lang="nl-BE" sz="1600">
              <a:solidFill>
                <a:schemeClr val="bg1"/>
              </a:solidFill>
              <a:effectLst/>
              <a:latin typeface="Barlow" pitchFamily="2" charset="77"/>
            </a:endParaRPr>
          </a:p>
          <a:p>
            <a:r>
              <a:rPr lang="nl-BE" sz="1600">
                <a:solidFill>
                  <a:schemeClr val="bg1"/>
                </a:solidFill>
                <a:effectLst/>
                <a:latin typeface="Barlow" pitchFamily="2" charset="77"/>
              </a:rPr>
              <a:t>+32 2 786 30 36</a:t>
            </a:r>
          </a:p>
          <a:p>
            <a:r>
              <a:rPr lang="nl-BE" sz="1600">
                <a:solidFill>
                  <a:schemeClr val="bg1"/>
                </a:solidFill>
                <a:effectLst/>
                <a:latin typeface="Barlow" pitchFamily="2" charset="77"/>
              </a:rPr>
              <a:t>www.adr-association.eu</a:t>
            </a:r>
          </a:p>
          <a:p>
            <a:endParaRPr lang="nl-BE" sz="1600">
              <a:solidFill>
                <a:schemeClr val="bg1"/>
              </a:solidFill>
            </a:endParaRPr>
          </a:p>
        </p:txBody>
      </p:sp>
      <p:sp>
        <p:nvSpPr>
          <p:cNvPr id="36" name="Ring 35">
            <a:extLst>
              <a:ext uri="{FF2B5EF4-FFF2-40B4-BE49-F238E27FC236}">
                <a16:creationId xmlns:a16="http://schemas.microsoft.com/office/drawing/2014/main" id="{4727B063-7B87-7D35-D326-C604AFAC3094}"/>
              </a:ext>
            </a:extLst>
          </p:cNvPr>
          <p:cNvSpPr/>
          <p:nvPr userDrawn="1"/>
        </p:nvSpPr>
        <p:spPr>
          <a:xfrm rot="3600000">
            <a:off x="10600573" y="671213"/>
            <a:ext cx="1922826" cy="1922826"/>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7" name="Ovaal 36">
            <a:extLst>
              <a:ext uri="{FF2B5EF4-FFF2-40B4-BE49-F238E27FC236}">
                <a16:creationId xmlns:a16="http://schemas.microsoft.com/office/drawing/2014/main" id="{A3C06285-4F54-E4D4-6280-9C86FC9FA829}"/>
              </a:ext>
            </a:extLst>
          </p:cNvPr>
          <p:cNvSpPr/>
          <p:nvPr userDrawn="1"/>
        </p:nvSpPr>
        <p:spPr>
          <a:xfrm>
            <a:off x="10510274" y="2459926"/>
            <a:ext cx="229700" cy="229700"/>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Ovaal 37">
            <a:extLst>
              <a:ext uri="{FF2B5EF4-FFF2-40B4-BE49-F238E27FC236}">
                <a16:creationId xmlns:a16="http://schemas.microsoft.com/office/drawing/2014/main" id="{DB333122-FEAA-4E7A-D285-49FC227BE40A}"/>
              </a:ext>
            </a:extLst>
          </p:cNvPr>
          <p:cNvSpPr/>
          <p:nvPr userDrawn="1"/>
        </p:nvSpPr>
        <p:spPr>
          <a:xfrm>
            <a:off x="10833815" y="2689626"/>
            <a:ext cx="455676" cy="455676"/>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Ovaal 38">
            <a:extLst>
              <a:ext uri="{FF2B5EF4-FFF2-40B4-BE49-F238E27FC236}">
                <a16:creationId xmlns:a16="http://schemas.microsoft.com/office/drawing/2014/main" id="{C164BAB0-38B9-2F9C-3ABE-833739FE72B7}"/>
              </a:ext>
            </a:extLst>
          </p:cNvPr>
          <p:cNvSpPr/>
          <p:nvPr userDrawn="1"/>
        </p:nvSpPr>
        <p:spPr>
          <a:xfrm>
            <a:off x="11561986" y="2762295"/>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0" name="Graphic 39">
            <a:extLst>
              <a:ext uri="{FF2B5EF4-FFF2-40B4-BE49-F238E27FC236}">
                <a16:creationId xmlns:a16="http://schemas.microsoft.com/office/drawing/2014/main" id="{EBE74DAF-57A8-CAFD-A90C-995BC82FC11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3500000">
            <a:off x="918166" y="4510591"/>
            <a:ext cx="340994" cy="346724"/>
          </a:xfrm>
          <a:prstGeom prst="rect">
            <a:avLst/>
          </a:prstGeom>
        </p:spPr>
      </p:pic>
      <p:sp>
        <p:nvSpPr>
          <p:cNvPr id="41" name="Tekstvak 40">
            <a:extLst>
              <a:ext uri="{FF2B5EF4-FFF2-40B4-BE49-F238E27FC236}">
                <a16:creationId xmlns:a16="http://schemas.microsoft.com/office/drawing/2014/main" id="{8C0F957D-6409-0283-23FB-F413D98BE762}"/>
              </a:ext>
            </a:extLst>
          </p:cNvPr>
          <p:cNvSpPr txBox="1"/>
          <p:nvPr userDrawn="1"/>
        </p:nvSpPr>
        <p:spPr>
          <a:xfrm>
            <a:off x="834886" y="926118"/>
            <a:ext cx="4205103" cy="990015"/>
          </a:xfrm>
          <a:prstGeom prst="rect">
            <a:avLst/>
          </a:prstGeom>
          <a:noFill/>
        </p:spPr>
        <p:txBody>
          <a:bodyPr wrap="square" rtlCol="0">
            <a:spAutoFit/>
          </a:bodyPr>
          <a:lstStyle/>
          <a:p>
            <a:pPr>
              <a:lnSpc>
                <a:spcPts val="7000"/>
              </a:lnSpc>
            </a:pPr>
            <a:r>
              <a:rPr lang="nl-BE" sz="6600">
                <a:gradFill>
                  <a:gsLst>
                    <a:gs pos="29000">
                      <a:srgbClr val="14B1E7"/>
                    </a:gs>
                    <a:gs pos="100000">
                      <a:srgbClr val="8DC63F"/>
                    </a:gs>
                  </a:gsLst>
                  <a:lin ang="0" scaled="1"/>
                </a:gradFill>
                <a:latin typeface="Barlow" pitchFamily="2" charset="77"/>
              </a:rPr>
              <a:t>Thank you.</a:t>
            </a:r>
          </a:p>
        </p:txBody>
      </p:sp>
      <p:pic>
        <p:nvPicPr>
          <p:cNvPr id="42" name="Graphic 41">
            <a:extLst>
              <a:ext uri="{FF2B5EF4-FFF2-40B4-BE49-F238E27FC236}">
                <a16:creationId xmlns:a16="http://schemas.microsoft.com/office/drawing/2014/main" id="{6A7B26E7-220B-2E12-7FCE-7E60E05CA7D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rot="10800000">
            <a:off x="9036717" y="1366783"/>
            <a:ext cx="1035238" cy="1052635"/>
          </a:xfrm>
          <a:prstGeom prst="rect">
            <a:avLst/>
          </a:prstGeom>
        </p:spPr>
      </p:pic>
      <p:sp>
        <p:nvSpPr>
          <p:cNvPr id="43" name="Ovale toelichting 42">
            <a:extLst>
              <a:ext uri="{FF2B5EF4-FFF2-40B4-BE49-F238E27FC236}">
                <a16:creationId xmlns:a16="http://schemas.microsoft.com/office/drawing/2014/main" id="{1A3DD70D-0C9F-A072-1FFE-8F56E4E18199}"/>
              </a:ext>
            </a:extLst>
          </p:cNvPr>
          <p:cNvSpPr/>
          <p:nvPr userDrawn="1"/>
        </p:nvSpPr>
        <p:spPr>
          <a:xfrm flipH="1">
            <a:off x="917575" y="5369331"/>
            <a:ext cx="346074" cy="346075"/>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6"/>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Tree>
    <p:extLst>
      <p:ext uri="{BB962C8B-B14F-4D97-AF65-F5344CB8AC3E}">
        <p14:creationId xmlns:p14="http://schemas.microsoft.com/office/powerpoint/2010/main" val="293360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twoObj" userDrawn="1">
  <p:cSld name="Two contents">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it-IT"/>
              <a:t>Fare clic per modificare lo stile del titolo dello schema</a:t>
            </a:r>
            <a:endParaRPr/>
          </a:p>
        </p:txBody>
      </p:sp>
      <p:sp>
        <p:nvSpPr>
          <p:cNvPr id="3" name="Segnaposto contenuto 2"/>
          <p:cNvSpPr>
            <a:spLocks noGrp="1"/>
          </p:cNvSpPr>
          <p:nvPr>
            <p:ph sz="half" idx="1"/>
          </p:nvPr>
        </p:nvSpPr>
        <p:spPr bwMode="auto">
          <a:xfrm>
            <a:off x="838200" y="1825625"/>
            <a:ext cx="5181600" cy="4351338"/>
          </a:xfrm>
        </p:spPr>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4" name="Segnaposto contenuto 3"/>
          <p:cNvSpPr>
            <a:spLocks noGrp="1"/>
          </p:cNvSpPr>
          <p:nvPr>
            <p:ph sz="half" idx="2"/>
          </p:nvPr>
        </p:nvSpPr>
        <p:spPr bwMode="auto">
          <a:xfrm>
            <a:off x="6172200" y="1825625"/>
            <a:ext cx="5181600" cy="4351338"/>
          </a:xfrm>
        </p:spPr>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5" name="Segnaposto data 4"/>
          <p:cNvSpPr>
            <a:spLocks noGrp="1"/>
          </p:cNvSpPr>
          <p:nvPr>
            <p:ph type="dt" sz="half" idx="10"/>
          </p:nvPr>
        </p:nvSpPr>
        <p:spPr bwMode="auto"/>
        <p:txBody>
          <a:bodyPr/>
          <a:lstStyle/>
          <a:p>
            <a:pPr>
              <a:defRPr/>
            </a:pPr>
            <a:fld id="{AF14D754-F820-6A48-8432-0CBB79675EF3}" type="datetimeFigureOut">
              <a:rPr lang="it-IT"/>
              <a:t>14/04/2026</a:t>
            </a:fld>
            <a:endParaRPr lang="it-IT"/>
          </a:p>
        </p:txBody>
      </p:sp>
      <p:sp>
        <p:nvSpPr>
          <p:cNvPr id="6" name="Segnaposto piè di pagina 5"/>
          <p:cNvSpPr>
            <a:spLocks noGrp="1"/>
          </p:cNvSpPr>
          <p:nvPr>
            <p:ph type="ftr" sz="quarter" idx="11"/>
          </p:nvPr>
        </p:nvSpPr>
        <p:spPr bwMode="auto"/>
        <p:txBody>
          <a:bodyPr/>
          <a:lstStyle/>
          <a:p>
            <a:pPr>
              <a:defRPr/>
            </a:pPr>
            <a:endParaRPr lang="it-IT"/>
          </a:p>
        </p:txBody>
      </p:sp>
      <p:sp>
        <p:nvSpPr>
          <p:cNvPr id="7" name="Segnaposto numero diapositiva 6"/>
          <p:cNvSpPr>
            <a:spLocks noGrp="1"/>
          </p:cNvSpPr>
          <p:nvPr>
            <p:ph type="sldNum" sz="quarter" idx="12"/>
          </p:nvPr>
        </p:nvSpPr>
        <p:spPr bwMode="auto"/>
        <p:txBody>
          <a:bodyPr/>
          <a:lstStyle/>
          <a:p>
            <a:pPr>
              <a:defRPr/>
            </a:pPr>
            <a:fld id="{A44B1BA3-1547-8741-867D-0FF5D744C34B}" type="slidenum">
              <a:rPr lang="it-IT"/>
              <a:t>‹#›</a:t>
            </a:fld>
            <a:endParaRPr lang="it-IT"/>
          </a:p>
        </p:txBody>
      </p:sp>
    </p:spTree>
    <p:extLst>
      <p:ext uri="{BB962C8B-B14F-4D97-AF65-F5344CB8AC3E}">
        <p14:creationId xmlns:p14="http://schemas.microsoft.com/office/powerpoint/2010/main" val="4177949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it-IT"/>
              <a:t>Fare clic per modificare lo stile del titolo dello schema</a:t>
            </a:r>
            <a:endParaRPr/>
          </a:p>
        </p:txBody>
      </p:sp>
      <p:sp>
        <p:nvSpPr>
          <p:cNvPr id="3" name="Segnaposto contenuto 2"/>
          <p:cNvSpPr>
            <a:spLocks noGrp="1"/>
          </p:cNvSpPr>
          <p:nvPr>
            <p:ph idx="1"/>
          </p:nvPr>
        </p:nvSpPr>
        <p:spPr bwMode="auto"/>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4" name="Segnaposto data 3"/>
          <p:cNvSpPr>
            <a:spLocks noGrp="1"/>
          </p:cNvSpPr>
          <p:nvPr>
            <p:ph type="dt" sz="half" idx="10"/>
          </p:nvPr>
        </p:nvSpPr>
        <p:spPr bwMode="auto"/>
        <p:txBody>
          <a:bodyPr/>
          <a:lstStyle/>
          <a:p>
            <a:pPr>
              <a:defRPr/>
            </a:pPr>
            <a:fld id="{AF14D754-F820-6A48-8432-0CBB79675EF3}" type="datetimeFigureOut">
              <a:rPr lang="it-IT"/>
              <a:t>14/04/2026</a:t>
            </a:fld>
            <a:endParaRPr lang="it-IT"/>
          </a:p>
        </p:txBody>
      </p:sp>
      <p:sp>
        <p:nvSpPr>
          <p:cNvPr id="5" name="Segnaposto piè di pagina 4"/>
          <p:cNvSpPr>
            <a:spLocks noGrp="1"/>
          </p:cNvSpPr>
          <p:nvPr>
            <p:ph type="ftr" sz="quarter" idx="11"/>
          </p:nvPr>
        </p:nvSpPr>
        <p:spPr bwMode="auto"/>
        <p:txBody>
          <a:bodyPr/>
          <a:lstStyle/>
          <a:p>
            <a:pPr>
              <a:defRPr/>
            </a:pPr>
            <a:endParaRPr lang="it-IT"/>
          </a:p>
        </p:txBody>
      </p:sp>
      <p:sp>
        <p:nvSpPr>
          <p:cNvPr id="6" name="Segnaposto numero diapositiva 5"/>
          <p:cNvSpPr>
            <a:spLocks noGrp="1"/>
          </p:cNvSpPr>
          <p:nvPr>
            <p:ph type="sldNum" sz="quarter" idx="12"/>
          </p:nvPr>
        </p:nvSpPr>
        <p:spPr bwMode="auto"/>
        <p:txBody>
          <a:bodyPr/>
          <a:lstStyle/>
          <a:p>
            <a:pPr>
              <a:defRPr/>
            </a:pPr>
            <a:fld id="{A44B1BA3-1547-8741-867D-0FF5D744C34B}" type="slidenum">
              <a:rPr lang="it-IT"/>
              <a:t>‹#›</a:t>
            </a:fld>
            <a:endParaRPr lang="it-IT"/>
          </a:p>
        </p:txBody>
      </p:sp>
    </p:spTree>
    <p:extLst>
      <p:ext uri="{BB962C8B-B14F-4D97-AF65-F5344CB8AC3E}">
        <p14:creationId xmlns:p14="http://schemas.microsoft.com/office/powerpoint/2010/main" val="259836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B">
    <p:bg>
      <p:bgPr>
        <a:solidFill>
          <a:schemeClr val="tx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8A20486-0CC3-BB9E-BD61-12314A2F7E79}"/>
              </a:ext>
            </a:extLst>
          </p:cNvPr>
          <p:cNvPicPr>
            <a:picLocks noChangeAspect="1"/>
          </p:cNvPicPr>
          <p:nvPr userDrawn="1"/>
        </p:nvPicPr>
        <p:blipFill>
          <a:blip r:embed="rId2">
            <a:alphaModFix amt="85000"/>
          </a:blip>
          <a:srcRect/>
          <a:stretch/>
        </p:blipFill>
        <p:spPr>
          <a:xfrm>
            <a:off x="1939525" y="942243"/>
            <a:ext cx="10722928" cy="6203886"/>
          </a:xfrm>
          <a:prstGeom prst="rect">
            <a:avLst/>
          </a:prstGeom>
        </p:spPr>
      </p:pic>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3"/>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14" name="Tijdelijke aanduiding voor afbeelding 13">
            <a:extLst>
              <a:ext uri="{FF2B5EF4-FFF2-40B4-BE49-F238E27FC236}">
                <a16:creationId xmlns:a16="http://schemas.microsoft.com/office/drawing/2014/main" id="{DEB09880-50CE-3C57-41AF-BCDF2986768A}"/>
              </a:ext>
            </a:extLst>
          </p:cNvPr>
          <p:cNvSpPr>
            <a:spLocks noGrp="1"/>
          </p:cNvSpPr>
          <p:nvPr>
            <p:ph type="pic" sz="quarter" idx="15"/>
          </p:nvPr>
        </p:nvSpPr>
        <p:spPr>
          <a:xfrm>
            <a:off x="1441278" y="821988"/>
            <a:ext cx="10722928" cy="6444396"/>
          </a:xfrm>
        </p:spPr>
        <p:txBody>
          <a:bodyPr/>
          <a:lstStyle/>
          <a:p>
            <a:endParaRPr lang="nl-BE"/>
          </a:p>
        </p:txBody>
      </p:sp>
      <p:sp>
        <p:nvSpPr>
          <p:cNvPr id="2" name="Titel 1">
            <a:extLst>
              <a:ext uri="{FF2B5EF4-FFF2-40B4-BE49-F238E27FC236}">
                <a16:creationId xmlns:a16="http://schemas.microsoft.com/office/drawing/2014/main" id="{6D5EF39D-C97C-2E39-B125-637ED9564FC2}"/>
              </a:ext>
            </a:extLst>
          </p:cNvPr>
          <p:cNvSpPr>
            <a:spLocks noGrp="1"/>
          </p:cNvSpPr>
          <p:nvPr>
            <p:ph type="title" hasCustomPrompt="1"/>
          </p:nvPr>
        </p:nvSpPr>
        <p:spPr>
          <a:xfrm>
            <a:off x="834886" y="365126"/>
            <a:ext cx="4971003" cy="2448688"/>
          </a:xfrm>
        </p:spPr>
        <p:txBody>
          <a:bodyPr/>
          <a:lstStyle>
            <a:lvl1pPr>
              <a:defRPr sz="6600">
                <a:solidFill>
                  <a:schemeClr val="bg1"/>
                </a:solidFill>
              </a:defRPr>
            </a:lvl1pPr>
          </a:lstStyle>
          <a:p>
            <a:r>
              <a:rPr lang="nl-NL" err="1"/>
              <a:t>This</a:t>
            </a:r>
            <a:r>
              <a:rPr lang="nl-NL"/>
              <a:t> is </a:t>
            </a:r>
            <a:br>
              <a:rPr lang="nl-NL"/>
            </a:br>
            <a:r>
              <a:rPr lang="nl-NL"/>
              <a:t>a </a:t>
            </a:r>
            <a:r>
              <a:rPr lang="nl-NL" err="1"/>
              <a:t>title</a:t>
            </a:r>
            <a:r>
              <a:rPr lang="nl-NL"/>
              <a:t> page</a:t>
            </a:r>
            <a:endParaRPr lang="nl-BE"/>
          </a:p>
        </p:txBody>
      </p:sp>
      <p:sp>
        <p:nvSpPr>
          <p:cNvPr id="18" name="Tijdelijke aanduiding voor tekst 17">
            <a:extLst>
              <a:ext uri="{FF2B5EF4-FFF2-40B4-BE49-F238E27FC236}">
                <a16:creationId xmlns:a16="http://schemas.microsoft.com/office/drawing/2014/main" id="{6673E5D6-113B-E7E6-B8E7-35A50E06DF18}"/>
              </a:ext>
            </a:extLst>
          </p:cNvPr>
          <p:cNvSpPr>
            <a:spLocks noGrp="1"/>
          </p:cNvSpPr>
          <p:nvPr>
            <p:ph type="body" sz="quarter" idx="14" hasCustomPrompt="1"/>
          </p:nvPr>
        </p:nvSpPr>
        <p:spPr>
          <a:xfrm>
            <a:off x="833119" y="5880366"/>
            <a:ext cx="4971002" cy="393434"/>
          </a:xfrm>
        </p:spPr>
        <p:txBody>
          <a:bodyPr/>
          <a:lstStyle>
            <a:lvl1pPr>
              <a:buNone/>
              <a:defRPr sz="2000">
                <a:solidFill>
                  <a:schemeClr val="bg1"/>
                </a:solidFill>
              </a:defRPr>
            </a:lvl1pPr>
            <a:lvl2pPr>
              <a:buNone/>
              <a:defRPr/>
            </a:lvl2pPr>
            <a:lvl3pPr>
              <a:buNone/>
              <a:defRPr/>
            </a:lvl3pPr>
            <a:lvl4pPr>
              <a:buNone/>
              <a:defRPr/>
            </a:lvl4pPr>
            <a:lvl5pPr>
              <a:buNone/>
              <a:defRPr/>
            </a:lvl5pPr>
          </a:lstStyle>
          <a:p>
            <a:pPr lvl="0"/>
            <a:r>
              <a:rPr lang="nl-NL"/>
              <a:t>Type </a:t>
            </a:r>
            <a:r>
              <a:rPr lang="nl-NL" err="1"/>
              <a:t>here</a:t>
            </a:r>
            <a:r>
              <a:rPr lang="nl-NL"/>
              <a:t> </a:t>
            </a:r>
            <a:r>
              <a:rPr lang="nl-NL" err="1"/>
              <a:t>the</a:t>
            </a:r>
            <a:r>
              <a:rPr lang="nl-NL"/>
              <a:t> date or extra info</a:t>
            </a:r>
            <a:endParaRPr lang="nl-BE"/>
          </a:p>
        </p:txBody>
      </p:sp>
      <p:sp>
        <p:nvSpPr>
          <p:cNvPr id="12" name="Afgeronde rechthoek 11">
            <a:extLst>
              <a:ext uri="{FF2B5EF4-FFF2-40B4-BE49-F238E27FC236}">
                <a16:creationId xmlns:a16="http://schemas.microsoft.com/office/drawing/2014/main" id="{BA4AE7A0-C8C1-3F2F-D3AC-33CDDB60CA4B}"/>
              </a:ext>
            </a:extLst>
          </p:cNvPr>
          <p:cNvSpPr/>
          <p:nvPr userDrawn="1"/>
        </p:nvSpPr>
        <p:spPr>
          <a:xfrm>
            <a:off x="940904" y="3071684"/>
            <a:ext cx="3460321" cy="46800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a:latin typeface="Barlow" pitchFamily="2" charset="77"/>
            </a:endParaRPr>
          </a:p>
        </p:txBody>
      </p:sp>
      <p:sp>
        <p:nvSpPr>
          <p:cNvPr id="10" name="Subtitle 2">
            <a:extLst>
              <a:ext uri="{FF2B5EF4-FFF2-40B4-BE49-F238E27FC236}">
                <a16:creationId xmlns:a16="http://schemas.microsoft.com/office/drawing/2014/main" id="{D337B056-8E98-1709-F628-254E80975958}"/>
              </a:ext>
            </a:extLst>
          </p:cNvPr>
          <p:cNvSpPr>
            <a:spLocks noGrp="1"/>
          </p:cNvSpPr>
          <p:nvPr>
            <p:ph type="subTitle" idx="1" hasCustomPrompt="1"/>
          </p:nvPr>
        </p:nvSpPr>
        <p:spPr>
          <a:xfrm>
            <a:off x="1187709" y="3071684"/>
            <a:ext cx="2942857" cy="468000"/>
          </a:xfrm>
          <a:solidFill>
            <a:schemeClr val="accent2"/>
          </a:solidFill>
        </p:spPr>
        <p:txBody>
          <a:bodyPr lIns="0" tIns="0" rIns="0" anchor="ct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Short </a:t>
            </a:r>
            <a:r>
              <a:rPr lang="nl-NL" err="1"/>
              <a:t>subtitle</a:t>
            </a:r>
            <a:r>
              <a:rPr lang="nl-NL"/>
              <a:t>, speaker or …</a:t>
            </a:r>
            <a:endParaRPr lang="en-US"/>
          </a:p>
        </p:txBody>
      </p:sp>
    </p:spTree>
    <p:extLst>
      <p:ext uri="{BB962C8B-B14F-4D97-AF65-F5344CB8AC3E}">
        <p14:creationId xmlns:p14="http://schemas.microsoft.com/office/powerpoint/2010/main" val="2366117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A">
    <p:bg>
      <p:bgPr>
        <a:solidFill>
          <a:schemeClr val="tx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F53A061-E531-B0A3-758A-E6BD5C8A889C}"/>
              </a:ext>
            </a:extLst>
          </p:cNvPr>
          <p:cNvPicPr>
            <a:picLocks noChangeAspect="1"/>
          </p:cNvPicPr>
          <p:nvPr userDrawn="1"/>
        </p:nvPicPr>
        <p:blipFill>
          <a:blip r:embed="rId2"/>
          <a:srcRect l="14223" r="14223"/>
          <a:stretch/>
        </p:blipFill>
        <p:spPr>
          <a:xfrm>
            <a:off x="3468097" y="0"/>
            <a:ext cx="8723904" cy="6858000"/>
          </a:xfrm>
          <a:prstGeom prst="rect">
            <a:avLst/>
          </a:prstGeom>
        </p:spPr>
      </p:pic>
      <p:sp>
        <p:nvSpPr>
          <p:cNvPr id="8" name="Tijdelijke aanduiding voor afbeelding 7">
            <a:extLst>
              <a:ext uri="{FF2B5EF4-FFF2-40B4-BE49-F238E27FC236}">
                <a16:creationId xmlns:a16="http://schemas.microsoft.com/office/drawing/2014/main" id="{1038D9C9-D407-7E20-D856-F3188EF54D64}"/>
              </a:ext>
            </a:extLst>
          </p:cNvPr>
          <p:cNvSpPr>
            <a:spLocks noGrp="1"/>
          </p:cNvSpPr>
          <p:nvPr>
            <p:ph type="pic" sz="quarter" idx="14"/>
          </p:nvPr>
        </p:nvSpPr>
        <p:spPr>
          <a:xfrm>
            <a:off x="3468097" y="0"/>
            <a:ext cx="8723312" cy="6840538"/>
          </a:xfrm>
        </p:spPr>
        <p:txBody>
          <a:bodyPr/>
          <a:lstStyle/>
          <a:p>
            <a:endParaRPr lang="nl-BE"/>
          </a:p>
        </p:txBody>
      </p:sp>
      <p:sp>
        <p:nvSpPr>
          <p:cNvPr id="13" name="Rechthoek 12">
            <a:extLst>
              <a:ext uri="{FF2B5EF4-FFF2-40B4-BE49-F238E27FC236}">
                <a16:creationId xmlns:a16="http://schemas.microsoft.com/office/drawing/2014/main" id="{6E6C5CA1-18B0-9334-42C0-445E58937064}"/>
              </a:ext>
            </a:extLst>
          </p:cNvPr>
          <p:cNvSpPr/>
          <p:nvPr userDrawn="1"/>
        </p:nvSpPr>
        <p:spPr>
          <a:xfrm>
            <a:off x="-591" y="0"/>
            <a:ext cx="12192000" cy="6858000"/>
          </a:xfrm>
          <a:prstGeom prst="rect">
            <a:avLst/>
          </a:prstGeom>
          <a:gradFill flip="none" rotWithShape="1">
            <a:gsLst>
              <a:gs pos="39000">
                <a:srgbClr val="0E3257"/>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E26E40BF-1683-2C43-0019-DD87B6294A88}"/>
              </a:ext>
            </a:extLst>
          </p:cNvPr>
          <p:cNvSpPr>
            <a:spLocks noGrp="1"/>
          </p:cNvSpPr>
          <p:nvPr>
            <p:ph type="title" hasCustomPrompt="1"/>
          </p:nvPr>
        </p:nvSpPr>
        <p:spPr>
          <a:xfrm>
            <a:off x="834886" y="1587467"/>
            <a:ext cx="6756761" cy="3683060"/>
          </a:xfrm>
        </p:spPr>
        <p:txBody>
          <a:bodyPr anchor="t">
            <a:spAutoFit/>
          </a:bodyPr>
          <a:lstStyle>
            <a:lvl1pPr>
              <a:lnSpc>
                <a:spcPts val="7000"/>
              </a:lnSpc>
              <a:defRPr sz="6600">
                <a:solidFill>
                  <a:schemeClr val="bg1"/>
                </a:solidFill>
              </a:defRPr>
            </a:lvl1pPr>
          </a:lstStyle>
          <a:p>
            <a:r>
              <a:rPr lang="nl-BE"/>
              <a:t>This is an example quote or</a:t>
            </a:r>
            <a:br>
              <a:rPr lang="nl-BE"/>
            </a:br>
            <a:r>
              <a:rPr lang="nl-BE"/>
              <a:t>                        to place on an image</a:t>
            </a:r>
          </a:p>
        </p:txBody>
      </p:sp>
      <p:sp>
        <p:nvSpPr>
          <p:cNvPr id="10" name="Subtitle 2">
            <a:extLst>
              <a:ext uri="{FF2B5EF4-FFF2-40B4-BE49-F238E27FC236}">
                <a16:creationId xmlns:a16="http://schemas.microsoft.com/office/drawing/2014/main" id="{D337B056-8E98-1709-F628-254E80975958}"/>
              </a:ext>
            </a:extLst>
          </p:cNvPr>
          <p:cNvSpPr>
            <a:spLocks noGrp="1"/>
          </p:cNvSpPr>
          <p:nvPr>
            <p:ph type="subTitle" idx="1" hasCustomPrompt="1"/>
          </p:nvPr>
        </p:nvSpPr>
        <p:spPr>
          <a:xfrm>
            <a:off x="833119" y="1587467"/>
            <a:ext cx="6756761" cy="2785378"/>
          </a:xfrm>
        </p:spPr>
        <p:txBody>
          <a:bodyPr>
            <a:spAutoFit/>
          </a:bodyPr>
          <a:lstStyle>
            <a:lvl1pPr marL="0" indent="0" algn="l">
              <a:lnSpc>
                <a:spcPts val="7000"/>
              </a:lnSpc>
              <a:buNone/>
              <a:defRPr sz="6600">
                <a:gradFill>
                  <a:gsLst>
                    <a:gs pos="29000">
                      <a:srgbClr val="14B1E7"/>
                    </a:gs>
                    <a:gs pos="100000">
                      <a:srgbClr val="8DC63F"/>
                    </a:gs>
                  </a:gsLst>
                  <a:lin ang="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nl-NL"/>
            </a:br>
            <a:br>
              <a:rPr lang="nl-NL"/>
            </a:br>
            <a:r>
              <a:rPr lang="nl-NL"/>
              <a:t>statement</a:t>
            </a:r>
            <a:endParaRPr lang="en-US"/>
          </a:p>
        </p:txBody>
      </p:sp>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3"/>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Tree>
    <p:extLst>
      <p:ext uri="{BB962C8B-B14F-4D97-AF65-F5344CB8AC3E}">
        <p14:creationId xmlns:p14="http://schemas.microsoft.com/office/powerpoint/2010/main" val="82991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B">
    <p:bg>
      <p:bgPr>
        <a:solidFill>
          <a:schemeClr val="tx1"/>
        </a:solidFill>
        <a:effectLst/>
      </p:bgPr>
    </p:bg>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98B4AFDF-E45E-DAC8-7CAF-857091541BC1}"/>
              </a:ext>
            </a:extLst>
          </p:cNvPr>
          <p:cNvPicPr>
            <a:picLocks noChangeAspect="1"/>
          </p:cNvPicPr>
          <p:nvPr userDrawn="1"/>
        </p:nvPicPr>
        <p:blipFill>
          <a:blip r:embed="rId2"/>
          <a:srcRect t="2836" b="13211"/>
          <a:stretch>
            <a:fillRect/>
          </a:stretch>
        </p:blipFill>
        <p:spPr>
          <a:xfrm>
            <a:off x="0" y="4416"/>
            <a:ext cx="12192000" cy="6823770"/>
          </a:xfrm>
          <a:prstGeom prst="rect">
            <a:avLst/>
          </a:prstGeom>
        </p:spPr>
      </p:pic>
      <p:sp>
        <p:nvSpPr>
          <p:cNvPr id="3" name="Ovaal 2">
            <a:extLst>
              <a:ext uri="{FF2B5EF4-FFF2-40B4-BE49-F238E27FC236}">
                <a16:creationId xmlns:a16="http://schemas.microsoft.com/office/drawing/2014/main" id="{6F810D7A-88E9-5BB0-7D2C-11AF99B49937}"/>
              </a:ext>
            </a:extLst>
          </p:cNvPr>
          <p:cNvSpPr>
            <a:spLocks/>
          </p:cNvSpPr>
          <p:nvPr userDrawn="1"/>
        </p:nvSpPr>
        <p:spPr>
          <a:xfrm>
            <a:off x="-1645445" y="-3287958"/>
            <a:ext cx="15482888" cy="13433915"/>
          </a:xfrm>
          <a:prstGeom prst="ellipse">
            <a:avLst/>
          </a:prstGeom>
          <a:gradFill flip="none" rotWithShape="1">
            <a:gsLst>
              <a:gs pos="21000">
                <a:srgbClr val="0E3257">
                  <a:lumMod val="100000"/>
                </a:srgbClr>
              </a:gs>
              <a:gs pos="100000">
                <a:srgbClr val="0E325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3"/>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cxnSp>
        <p:nvCxnSpPr>
          <p:cNvPr id="4" name="Rechte verbindingslijn 3">
            <a:extLst>
              <a:ext uri="{FF2B5EF4-FFF2-40B4-BE49-F238E27FC236}">
                <a16:creationId xmlns:a16="http://schemas.microsoft.com/office/drawing/2014/main" id="{FAEEC004-6FD3-9A7F-534A-AF38C3371971}"/>
              </a:ext>
            </a:extLst>
          </p:cNvPr>
          <p:cNvCxnSpPr/>
          <p:nvPr userDrawn="1"/>
        </p:nvCxnSpPr>
        <p:spPr>
          <a:xfrm>
            <a:off x="2185988" y="4257676"/>
            <a:ext cx="7786687" cy="0"/>
          </a:xfrm>
          <a:prstGeom prst="line">
            <a:avLst/>
          </a:prstGeom>
          <a:ln w="12700">
            <a:gradFill flip="none" rotWithShape="1">
              <a:gsLst>
                <a:gs pos="42000">
                  <a:srgbClr val="14B1E7"/>
                </a:gs>
                <a:gs pos="100000">
                  <a:srgbClr val="8DC63F"/>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8" name="Titel 1">
            <a:extLst>
              <a:ext uri="{FF2B5EF4-FFF2-40B4-BE49-F238E27FC236}">
                <a16:creationId xmlns:a16="http://schemas.microsoft.com/office/drawing/2014/main" id="{D68575AE-FAB8-3F89-8195-82A1D21FC361}"/>
              </a:ext>
            </a:extLst>
          </p:cNvPr>
          <p:cNvSpPr>
            <a:spLocks noGrp="1"/>
          </p:cNvSpPr>
          <p:nvPr>
            <p:ph type="title" hasCustomPrompt="1"/>
          </p:nvPr>
        </p:nvSpPr>
        <p:spPr>
          <a:xfrm>
            <a:off x="3251200" y="1745470"/>
            <a:ext cx="5689600" cy="2241297"/>
          </a:xfrm>
        </p:spPr>
        <p:txBody>
          <a:bodyPr/>
          <a:lstStyle>
            <a:lvl1pPr algn="ctr">
              <a:lnSpc>
                <a:spcPts val="7000"/>
              </a:lnSpc>
              <a:defRPr sz="6600">
                <a:solidFill>
                  <a:schemeClr val="bg1"/>
                </a:solidFill>
              </a:defRPr>
            </a:lvl1pPr>
          </a:lstStyle>
          <a:p>
            <a:r>
              <a:rPr lang="nl-NL"/>
              <a:t>Room </a:t>
            </a:r>
            <a:r>
              <a:rPr lang="nl-NL" err="1"/>
              <a:t>for</a:t>
            </a:r>
            <a:r>
              <a:rPr lang="nl-NL"/>
              <a:t> a short quote</a:t>
            </a:r>
            <a:endParaRPr lang="nl-BE"/>
          </a:p>
        </p:txBody>
      </p:sp>
      <p:sp>
        <p:nvSpPr>
          <p:cNvPr id="9" name="Subtitle 2">
            <a:extLst>
              <a:ext uri="{FF2B5EF4-FFF2-40B4-BE49-F238E27FC236}">
                <a16:creationId xmlns:a16="http://schemas.microsoft.com/office/drawing/2014/main" id="{614D0F6E-18A1-74BF-B3B8-7FBF74720614}"/>
              </a:ext>
            </a:extLst>
          </p:cNvPr>
          <p:cNvSpPr>
            <a:spLocks noGrp="1"/>
          </p:cNvSpPr>
          <p:nvPr>
            <p:ph type="subTitle" idx="1" hasCustomPrompt="1"/>
          </p:nvPr>
        </p:nvSpPr>
        <p:spPr>
          <a:xfrm>
            <a:off x="3251200" y="4464054"/>
            <a:ext cx="5689599" cy="400110"/>
          </a:xfrm>
        </p:spPr>
        <p:txBody>
          <a:bodyPr>
            <a:spAutoFit/>
          </a:bodyPr>
          <a:lstStyle>
            <a:lvl1pPr marL="0" indent="0" algn="ctr">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Name of </a:t>
            </a:r>
            <a:r>
              <a:rPr lang="nl-NL" err="1"/>
              <a:t>the</a:t>
            </a:r>
            <a:r>
              <a:rPr lang="nl-NL"/>
              <a:t> </a:t>
            </a:r>
            <a:r>
              <a:rPr lang="nl-NL" err="1"/>
              <a:t>author</a:t>
            </a:r>
            <a:r>
              <a:rPr lang="nl-NL"/>
              <a:t> or </a:t>
            </a:r>
            <a:r>
              <a:rPr lang="nl-NL" err="1"/>
              <a:t>other</a:t>
            </a:r>
            <a:r>
              <a:rPr lang="nl-NL"/>
              <a:t> extra info</a:t>
            </a:r>
            <a:endParaRPr lang="en-US"/>
          </a:p>
        </p:txBody>
      </p:sp>
    </p:spTree>
    <p:extLst>
      <p:ext uri="{BB962C8B-B14F-4D97-AF65-F5344CB8AC3E}">
        <p14:creationId xmlns:p14="http://schemas.microsoft.com/office/powerpoint/2010/main" val="378928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slide">
    <p:bg>
      <p:bgPr>
        <a:solidFill>
          <a:schemeClr val="tx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F53A061-E531-B0A3-758A-E6BD5C8A889C}"/>
              </a:ext>
            </a:extLst>
          </p:cNvPr>
          <p:cNvPicPr>
            <a:picLocks noChangeAspect="1"/>
          </p:cNvPicPr>
          <p:nvPr userDrawn="1"/>
        </p:nvPicPr>
        <p:blipFill>
          <a:blip r:embed="rId2"/>
          <a:srcRect l="2311" t="1824" r="1809" b="2330"/>
          <a:stretch>
            <a:fillRect/>
          </a:stretch>
        </p:blipFill>
        <p:spPr>
          <a:xfrm>
            <a:off x="0" y="17462"/>
            <a:ext cx="12192000" cy="6823076"/>
          </a:xfrm>
          <a:prstGeom prst="rect">
            <a:avLst/>
          </a:prstGeom>
        </p:spPr>
      </p:pic>
      <p:sp>
        <p:nvSpPr>
          <p:cNvPr id="2" name="Tijdelijke aanduiding voor afbeelding 7">
            <a:extLst>
              <a:ext uri="{FF2B5EF4-FFF2-40B4-BE49-F238E27FC236}">
                <a16:creationId xmlns:a16="http://schemas.microsoft.com/office/drawing/2014/main" id="{5289E69D-5301-EDF1-8DBB-12BACE035380}"/>
              </a:ext>
            </a:extLst>
          </p:cNvPr>
          <p:cNvSpPr>
            <a:spLocks noGrp="1"/>
          </p:cNvSpPr>
          <p:nvPr>
            <p:ph type="pic" sz="quarter" idx="14"/>
          </p:nvPr>
        </p:nvSpPr>
        <p:spPr>
          <a:xfrm>
            <a:off x="0" y="0"/>
            <a:ext cx="12192000" cy="6840538"/>
          </a:xfrm>
        </p:spPr>
        <p:txBody>
          <a:bodyPr/>
          <a:lstStyle/>
          <a:p>
            <a:endParaRPr lang="nl-BE"/>
          </a:p>
        </p:txBody>
      </p:sp>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a:xfrm>
            <a:off x="10589674" y="6277013"/>
            <a:ext cx="551403" cy="359274"/>
          </a:xfrm>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3"/>
          <a:stretch>
            <a:fillRect/>
          </a:stretch>
        </p:blipFill>
        <p:spPr>
          <a:xfrm>
            <a:off x="11214892" y="6336898"/>
            <a:ext cx="589009" cy="197841"/>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5635" y="6277012"/>
            <a:ext cx="266457" cy="35927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Tree>
    <p:extLst>
      <p:ext uri="{BB962C8B-B14F-4D97-AF65-F5344CB8AC3E}">
        <p14:creationId xmlns:p14="http://schemas.microsoft.com/office/powerpoint/2010/main" val="96269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Text + image slide A">
    <p:bg>
      <p:bgRef idx="1001">
        <a:schemeClr val="bg1"/>
      </p:bgRef>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3B0AE20-2F15-0327-DE2B-E0D24E672D52}"/>
              </a:ext>
            </a:extLst>
          </p:cNvPr>
          <p:cNvPicPr>
            <a:picLocks noChangeAspect="1"/>
          </p:cNvPicPr>
          <p:nvPr userDrawn="1"/>
        </p:nvPicPr>
        <p:blipFill>
          <a:blip r:embed="rId2"/>
          <a:srcRect l="23955" r="17568"/>
          <a:stretch>
            <a:fillRect/>
          </a:stretch>
        </p:blipFill>
        <p:spPr>
          <a:xfrm>
            <a:off x="3468096" y="0"/>
            <a:ext cx="8723904" cy="6858000"/>
          </a:xfrm>
          <a:prstGeom prst="rect">
            <a:avLst/>
          </a:prstGeom>
        </p:spPr>
      </p:pic>
      <p:sp>
        <p:nvSpPr>
          <p:cNvPr id="4" name="Rechthoek 3">
            <a:extLst>
              <a:ext uri="{FF2B5EF4-FFF2-40B4-BE49-F238E27FC236}">
                <a16:creationId xmlns:a16="http://schemas.microsoft.com/office/drawing/2014/main" id="{DB8D397E-AF3A-BB0D-CC93-2074942F01D5}"/>
              </a:ext>
            </a:extLst>
          </p:cNvPr>
          <p:cNvSpPr/>
          <p:nvPr userDrawn="1"/>
        </p:nvSpPr>
        <p:spPr>
          <a:xfrm>
            <a:off x="-1" y="1"/>
            <a:ext cx="12192001" cy="6858000"/>
          </a:xfrm>
          <a:prstGeom prst="rect">
            <a:avLst/>
          </a:prstGeom>
          <a:gradFill flip="none" rotWithShape="1">
            <a:gsLst>
              <a:gs pos="39000">
                <a:srgbClr val="F8F9FA"/>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ijdelijke aanduiding voor afbeelding 7">
            <a:extLst>
              <a:ext uri="{FF2B5EF4-FFF2-40B4-BE49-F238E27FC236}">
                <a16:creationId xmlns:a16="http://schemas.microsoft.com/office/drawing/2014/main" id="{ECB7FB32-BDCD-9C53-87B8-BC343C6A8A71}"/>
              </a:ext>
            </a:extLst>
          </p:cNvPr>
          <p:cNvSpPr>
            <a:spLocks noGrp="1"/>
          </p:cNvSpPr>
          <p:nvPr>
            <p:ph type="pic" sz="quarter" idx="14"/>
          </p:nvPr>
        </p:nvSpPr>
        <p:spPr>
          <a:xfrm>
            <a:off x="3468096" y="-17462"/>
            <a:ext cx="8723904" cy="6858000"/>
          </a:xfrm>
        </p:spPr>
        <p:txBody>
          <a:bodyPr/>
          <a:lstStyle/>
          <a:p>
            <a:endParaRPr lang="nl-BE"/>
          </a:p>
        </p:txBody>
      </p:sp>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3"/>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9" name="Titel 8">
            <a:extLst>
              <a:ext uri="{FF2B5EF4-FFF2-40B4-BE49-F238E27FC236}">
                <a16:creationId xmlns:a16="http://schemas.microsoft.com/office/drawing/2014/main" id="{845F8444-32EF-E173-8081-800847BC296E}"/>
              </a:ext>
            </a:extLst>
          </p:cNvPr>
          <p:cNvSpPr>
            <a:spLocks noGrp="1"/>
          </p:cNvSpPr>
          <p:nvPr>
            <p:ph type="title" hasCustomPrompt="1"/>
          </p:nvPr>
        </p:nvSpPr>
        <p:spPr>
          <a:xfrm>
            <a:off x="834886" y="1357456"/>
            <a:ext cx="6131971" cy="655853"/>
          </a:xfrm>
        </p:spPr>
        <p:txBody>
          <a:bodyPr wrap="square" anchor="b">
            <a:spAutoFit/>
          </a:bodyPr>
          <a:lstStyle/>
          <a:p>
            <a:r>
              <a:rPr lang="nl-NL" err="1"/>
              <a:t>This</a:t>
            </a:r>
            <a:r>
              <a:rPr lang="nl-NL"/>
              <a:t> is </a:t>
            </a:r>
            <a:r>
              <a:rPr lang="nl-NL" err="1"/>
              <a:t>the</a:t>
            </a:r>
            <a:r>
              <a:rPr lang="nl-NL"/>
              <a:t> </a:t>
            </a:r>
            <a:r>
              <a:rPr lang="nl-NL" err="1"/>
              <a:t>title</a:t>
            </a:r>
            <a:endParaRPr lang="nl-BE"/>
          </a:p>
        </p:txBody>
      </p:sp>
      <p:cxnSp>
        <p:nvCxnSpPr>
          <p:cNvPr id="13" name="Rechte verbindingslijn 12">
            <a:extLst>
              <a:ext uri="{FF2B5EF4-FFF2-40B4-BE49-F238E27FC236}">
                <a16:creationId xmlns:a16="http://schemas.microsoft.com/office/drawing/2014/main" id="{49A4E7E8-0E2F-3F94-0DB3-51BECC85FC86}"/>
              </a:ext>
            </a:extLst>
          </p:cNvPr>
          <p:cNvCxnSpPr>
            <a:cxnSpLocks/>
          </p:cNvCxnSpPr>
          <p:nvPr userDrawn="1"/>
        </p:nvCxnSpPr>
        <p:spPr>
          <a:xfrm>
            <a:off x="942975" y="2257426"/>
            <a:ext cx="4814888" cy="0"/>
          </a:xfrm>
          <a:prstGeom prst="line">
            <a:avLst/>
          </a:prstGeom>
          <a:ln w="9525">
            <a:solidFill>
              <a:srgbClr val="14B1E7"/>
            </a:solidFill>
          </a:ln>
        </p:spPr>
        <p:style>
          <a:lnRef idx="2">
            <a:schemeClr val="accent1"/>
          </a:lnRef>
          <a:fillRef idx="0">
            <a:schemeClr val="accent1"/>
          </a:fillRef>
          <a:effectRef idx="1">
            <a:schemeClr val="accent1"/>
          </a:effectRef>
          <a:fontRef idx="minor">
            <a:schemeClr val="tx1"/>
          </a:fontRef>
        </p:style>
      </p:cxnSp>
      <p:sp>
        <p:nvSpPr>
          <p:cNvPr id="27" name="Tijdelijke aanduiding voor inhoud 24">
            <a:extLst>
              <a:ext uri="{FF2B5EF4-FFF2-40B4-BE49-F238E27FC236}">
                <a16:creationId xmlns:a16="http://schemas.microsoft.com/office/drawing/2014/main" id="{EAC5C32C-67BB-0290-A8D2-7D4304EAA9DA}"/>
              </a:ext>
            </a:extLst>
          </p:cNvPr>
          <p:cNvSpPr>
            <a:spLocks noGrp="1"/>
          </p:cNvSpPr>
          <p:nvPr>
            <p:ph sz="quarter" idx="15" hasCustomPrompt="1"/>
          </p:nvPr>
        </p:nvSpPr>
        <p:spPr>
          <a:xfrm>
            <a:off x="848153" y="2778907"/>
            <a:ext cx="5160763" cy="2848782"/>
          </a:xfrm>
        </p:spPr>
        <p:txBody>
          <a:bodyPr wrap="square"/>
          <a:lstStyle>
            <a:lvl1pPr marL="0" indent="0">
              <a:spcBef>
                <a:spcPts val="0"/>
              </a:spcBef>
              <a:buNone/>
              <a:defRPr/>
            </a:lvl1pPr>
          </a:lstStyle>
          <a:p>
            <a:r>
              <a:rPr lang="nl-BE" sz="1600" b="0" i="0" u="none" strike="noStrike">
                <a:solidFill>
                  <a:srgbClr val="0E3257"/>
                </a:solidFill>
                <a:effectLst/>
                <a:latin typeface="Barlow" pitchFamily="2" charset="77"/>
              </a:rPr>
              <a:t>Lorem ipsum dolor sit amet, consectetur adipiscing elit, sed do eiusmod tempor incididunt ut labore et dolore magna aliqua. Ut enim ad minim veniam, quis nostrud exercitation ullamco laboris nisi ut aliquip ex ea commodo consequat. </a:t>
            </a:r>
          </a:p>
          <a:p>
            <a:br>
              <a:rPr lang="nl-BE" sz="1600" b="0" i="0" u="none" strike="noStrike">
                <a:solidFill>
                  <a:srgbClr val="0E3257"/>
                </a:solidFill>
                <a:effectLst/>
                <a:latin typeface="Barlow" pitchFamily="2" charset="77"/>
              </a:rPr>
            </a:br>
            <a:r>
              <a:rPr lang="nl-BE" sz="1600" b="0" i="0" u="none" strike="noStrike">
                <a:solidFill>
                  <a:srgbClr val="0E3257"/>
                </a:solidFill>
                <a:effectLst/>
                <a:latin typeface="Barlow" pitchFamily="2" charset="77"/>
              </a:rPr>
              <a:t>Duis aute irure dolor in reprehenderit in voluptate velit esse cillum dolore eu fugiat nulla pariatur. Excepteur sint occaecat cupidatat non proident, sunt in culpa qui officia deserunt mollit anim id est laborum.</a:t>
            </a:r>
            <a:endParaRPr lang="nl-BE" sz="1600">
              <a:solidFill>
                <a:srgbClr val="0E3257"/>
              </a:solidFill>
              <a:latin typeface="Barlow" pitchFamily="2" charset="77"/>
            </a:endParaRPr>
          </a:p>
        </p:txBody>
      </p:sp>
    </p:spTree>
    <p:extLst>
      <p:ext uri="{BB962C8B-B14F-4D97-AF65-F5344CB8AC3E}">
        <p14:creationId xmlns:p14="http://schemas.microsoft.com/office/powerpoint/2010/main" val="49968341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ight Text + image slide A">
    <p:bg>
      <p:bgRef idx="1001">
        <a:schemeClr val="bg1"/>
      </p:bgRef>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3B0AE20-2F15-0327-DE2B-E0D24E672D52}"/>
              </a:ext>
            </a:extLst>
          </p:cNvPr>
          <p:cNvPicPr>
            <a:picLocks noChangeAspect="1"/>
          </p:cNvPicPr>
          <p:nvPr userDrawn="1"/>
        </p:nvPicPr>
        <p:blipFill>
          <a:blip r:embed="rId2"/>
          <a:srcRect l="23955" r="17568"/>
          <a:stretch>
            <a:fillRect/>
          </a:stretch>
        </p:blipFill>
        <p:spPr>
          <a:xfrm>
            <a:off x="3468096" y="0"/>
            <a:ext cx="8723904" cy="6858000"/>
          </a:xfrm>
          <a:prstGeom prst="rect">
            <a:avLst/>
          </a:prstGeom>
        </p:spPr>
      </p:pic>
      <p:sp>
        <p:nvSpPr>
          <p:cNvPr id="4" name="Rechthoek 3">
            <a:extLst>
              <a:ext uri="{FF2B5EF4-FFF2-40B4-BE49-F238E27FC236}">
                <a16:creationId xmlns:a16="http://schemas.microsoft.com/office/drawing/2014/main" id="{DB8D397E-AF3A-BB0D-CC93-2074942F01D5}"/>
              </a:ext>
            </a:extLst>
          </p:cNvPr>
          <p:cNvSpPr/>
          <p:nvPr userDrawn="1"/>
        </p:nvSpPr>
        <p:spPr>
          <a:xfrm>
            <a:off x="-1" y="1"/>
            <a:ext cx="12192001" cy="6858000"/>
          </a:xfrm>
          <a:prstGeom prst="rect">
            <a:avLst/>
          </a:prstGeom>
          <a:gradFill flip="none" rotWithShape="1">
            <a:gsLst>
              <a:gs pos="39000">
                <a:srgbClr val="F8F9FA"/>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ijdelijke aanduiding voor afbeelding 7">
            <a:extLst>
              <a:ext uri="{FF2B5EF4-FFF2-40B4-BE49-F238E27FC236}">
                <a16:creationId xmlns:a16="http://schemas.microsoft.com/office/drawing/2014/main" id="{ECB7FB32-BDCD-9C53-87B8-BC343C6A8A71}"/>
              </a:ext>
            </a:extLst>
          </p:cNvPr>
          <p:cNvSpPr>
            <a:spLocks noGrp="1"/>
          </p:cNvSpPr>
          <p:nvPr>
            <p:ph type="pic" sz="quarter" idx="14"/>
          </p:nvPr>
        </p:nvSpPr>
        <p:spPr>
          <a:xfrm>
            <a:off x="3468096" y="-17462"/>
            <a:ext cx="8723904" cy="6858000"/>
          </a:xfrm>
        </p:spPr>
        <p:txBody>
          <a:bodyPr/>
          <a:lstStyle/>
          <a:p>
            <a:endParaRPr lang="nl-BE"/>
          </a:p>
        </p:txBody>
      </p:sp>
      <p:sp>
        <p:nvSpPr>
          <p:cNvPr id="5" name="Tijdelijke aanduiding voor dianummer 4">
            <a:extLst>
              <a:ext uri="{FF2B5EF4-FFF2-40B4-BE49-F238E27FC236}">
                <a16:creationId xmlns:a16="http://schemas.microsoft.com/office/drawing/2014/main" id="{EBA37B67-B2C7-0070-2BE6-47B265D9ADD2}"/>
              </a:ext>
            </a:extLst>
          </p:cNvPr>
          <p:cNvSpPr>
            <a:spLocks noGrp="1"/>
          </p:cNvSpPr>
          <p:nvPr>
            <p:ph type="sldNum" sz="quarter" idx="12"/>
          </p:nvPr>
        </p:nvSpPr>
        <p:spPr/>
        <p:txBody>
          <a:bodyPr/>
          <a:lstStyle>
            <a:lvl1pPr>
              <a:defRPr>
                <a:solidFill>
                  <a:schemeClr val="bg1"/>
                </a:solidFill>
              </a:defRPr>
            </a:lvl1pPr>
          </a:lstStyle>
          <a:p>
            <a:fld id="{2AB69369-AED2-3745-B81F-A3E46FAA53CC}" type="slidenum">
              <a:rPr lang="nl-BE" smtClean="0"/>
              <a:pPr/>
              <a:t>‹#›</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CFF253FE-8CE1-FE2F-ADE8-708F05AD6D9D}"/>
              </a:ext>
            </a:extLst>
          </p:cNvPr>
          <p:cNvPicPr>
            <a:picLocks noChangeAspect="1"/>
          </p:cNvPicPr>
          <p:nvPr userDrawn="1"/>
        </p:nvPicPr>
        <p:blipFill>
          <a:blip r:embed="rId3"/>
          <a:stretch>
            <a:fillRect/>
          </a:stretch>
        </p:blipFill>
        <p:spPr>
          <a:xfrm>
            <a:off x="11211737" y="6335129"/>
            <a:ext cx="595553" cy="201063"/>
          </a:xfrm>
          <a:prstGeom prst="rect">
            <a:avLst/>
          </a:prstGeom>
        </p:spPr>
      </p:pic>
      <p:sp>
        <p:nvSpPr>
          <p:cNvPr id="20" name="Slide Number Placeholder 5">
            <a:extLst>
              <a:ext uri="{FF2B5EF4-FFF2-40B4-BE49-F238E27FC236}">
                <a16:creationId xmlns:a16="http://schemas.microsoft.com/office/drawing/2014/main" id="{358D143A-15CC-18E7-0255-06B68E054B59}"/>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9" name="Titel 8">
            <a:extLst>
              <a:ext uri="{FF2B5EF4-FFF2-40B4-BE49-F238E27FC236}">
                <a16:creationId xmlns:a16="http://schemas.microsoft.com/office/drawing/2014/main" id="{845F8444-32EF-E173-8081-800847BC296E}"/>
              </a:ext>
            </a:extLst>
          </p:cNvPr>
          <p:cNvSpPr>
            <a:spLocks noGrp="1"/>
          </p:cNvSpPr>
          <p:nvPr>
            <p:ph type="title" hasCustomPrompt="1"/>
          </p:nvPr>
        </p:nvSpPr>
        <p:spPr>
          <a:xfrm>
            <a:off x="834886" y="1357456"/>
            <a:ext cx="6131971" cy="655853"/>
          </a:xfrm>
        </p:spPr>
        <p:txBody>
          <a:bodyPr wrap="square" anchor="b">
            <a:spAutoFit/>
          </a:bodyPr>
          <a:lstStyle/>
          <a:p>
            <a:r>
              <a:rPr lang="nl-NL" err="1"/>
              <a:t>This</a:t>
            </a:r>
            <a:r>
              <a:rPr lang="nl-NL"/>
              <a:t> is </a:t>
            </a:r>
            <a:r>
              <a:rPr lang="nl-NL" err="1"/>
              <a:t>the</a:t>
            </a:r>
            <a:r>
              <a:rPr lang="nl-NL"/>
              <a:t> </a:t>
            </a:r>
            <a:r>
              <a:rPr lang="nl-NL" err="1"/>
              <a:t>title</a:t>
            </a:r>
            <a:endParaRPr lang="nl-BE"/>
          </a:p>
        </p:txBody>
      </p:sp>
      <p:sp>
        <p:nvSpPr>
          <p:cNvPr id="27" name="Tijdelijke aanduiding voor inhoud 24">
            <a:extLst>
              <a:ext uri="{FF2B5EF4-FFF2-40B4-BE49-F238E27FC236}">
                <a16:creationId xmlns:a16="http://schemas.microsoft.com/office/drawing/2014/main" id="{EAC5C32C-67BB-0290-A8D2-7D4304EAA9DA}"/>
              </a:ext>
            </a:extLst>
          </p:cNvPr>
          <p:cNvSpPr>
            <a:spLocks noGrp="1"/>
          </p:cNvSpPr>
          <p:nvPr>
            <p:ph sz="quarter" idx="15" hasCustomPrompt="1"/>
          </p:nvPr>
        </p:nvSpPr>
        <p:spPr>
          <a:xfrm>
            <a:off x="848153" y="2778907"/>
            <a:ext cx="5160763" cy="2848782"/>
          </a:xfrm>
        </p:spPr>
        <p:txBody>
          <a:bodyPr wrap="square"/>
          <a:lstStyle>
            <a:lvl1pPr marL="0" indent="0">
              <a:spcBef>
                <a:spcPts val="0"/>
              </a:spcBef>
              <a:buNone/>
              <a:defRPr/>
            </a:lvl1pPr>
          </a:lstStyle>
          <a:p>
            <a:r>
              <a:rPr lang="nl-BE" sz="1600" b="0" i="0" u="none" strike="noStrike">
                <a:solidFill>
                  <a:srgbClr val="0E3257"/>
                </a:solidFill>
                <a:effectLst/>
                <a:latin typeface="Barlow" pitchFamily="2" charset="77"/>
              </a:rPr>
              <a:t>Lorem ipsum dolor sit amet, consectetur adipiscing elit, sed do eiusmod tempor incididunt ut labore et dolore magna aliqua. Ut enim ad minim veniam, quis nostrud exercitation ullamco laboris nisi ut aliquip ex ea commodo consequat. </a:t>
            </a:r>
          </a:p>
          <a:p>
            <a:br>
              <a:rPr lang="nl-BE" sz="1600" b="0" i="0" u="none" strike="noStrike">
                <a:solidFill>
                  <a:srgbClr val="0E3257"/>
                </a:solidFill>
                <a:effectLst/>
                <a:latin typeface="Barlow" pitchFamily="2" charset="77"/>
              </a:rPr>
            </a:br>
            <a:r>
              <a:rPr lang="nl-BE" sz="1600" b="0" i="0" u="none" strike="noStrike">
                <a:solidFill>
                  <a:srgbClr val="0E3257"/>
                </a:solidFill>
                <a:effectLst/>
                <a:latin typeface="Barlow" pitchFamily="2" charset="77"/>
              </a:rPr>
              <a:t>Duis aute irure dolor in reprehenderit in voluptate velit esse cillum dolore eu fugiat nulla pariatur. Excepteur sint occaecat cupidatat non proident, sunt in culpa qui officia deserunt mollit anim id est laborum.</a:t>
            </a:r>
            <a:endParaRPr lang="nl-BE" sz="1600">
              <a:solidFill>
                <a:srgbClr val="0E3257"/>
              </a:solidFill>
              <a:latin typeface="Barlow" pitchFamily="2" charset="77"/>
            </a:endParaRPr>
          </a:p>
        </p:txBody>
      </p:sp>
    </p:spTree>
    <p:extLst>
      <p:ext uri="{BB962C8B-B14F-4D97-AF65-F5344CB8AC3E}">
        <p14:creationId xmlns:p14="http://schemas.microsoft.com/office/powerpoint/2010/main" val="17146033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Text + image slide B">
    <p:bg>
      <p:bgRef idx="1001">
        <a:schemeClr val="bg1"/>
      </p:bgRef>
    </p:bg>
    <p:spTree>
      <p:nvGrpSpPr>
        <p:cNvPr id="1" name=""/>
        <p:cNvGrpSpPr/>
        <p:nvPr/>
      </p:nvGrpSpPr>
      <p:grpSpPr>
        <a:xfrm>
          <a:off x="0" y="0"/>
          <a:ext cx="0" cy="0"/>
          <a:chOff x="0" y="0"/>
          <a:chExt cx="0" cy="0"/>
        </a:xfrm>
      </p:grpSpPr>
      <p:pic>
        <p:nvPicPr>
          <p:cNvPr id="11" name="Afbeelding 10" descr="Afbeelding met machine&#10;&#10;Door AI gegenereerde inhoud is mogelijk onjuist.">
            <a:extLst>
              <a:ext uri="{FF2B5EF4-FFF2-40B4-BE49-F238E27FC236}">
                <a16:creationId xmlns:a16="http://schemas.microsoft.com/office/drawing/2014/main" id="{10DAD4FD-CA81-798C-A69F-97A76CCADED2}"/>
              </a:ext>
            </a:extLst>
          </p:cNvPr>
          <p:cNvPicPr>
            <a:picLocks noChangeAspect="1"/>
          </p:cNvPicPr>
          <p:nvPr userDrawn="1"/>
        </p:nvPicPr>
        <p:blipFill>
          <a:blip r:embed="rId2"/>
          <a:srcRect l="28815" t="3338" r="35044" b="3048"/>
          <a:stretch>
            <a:fillRect/>
          </a:stretch>
        </p:blipFill>
        <p:spPr>
          <a:xfrm>
            <a:off x="7486944" y="0"/>
            <a:ext cx="4705056" cy="6857996"/>
          </a:xfrm>
          <a:prstGeom prst="rect">
            <a:avLst/>
          </a:prstGeom>
        </p:spPr>
      </p:pic>
      <p:sp>
        <p:nvSpPr>
          <p:cNvPr id="5" name="Tijdelijke aanduiding voor afbeelding 4">
            <a:extLst>
              <a:ext uri="{FF2B5EF4-FFF2-40B4-BE49-F238E27FC236}">
                <a16:creationId xmlns:a16="http://schemas.microsoft.com/office/drawing/2014/main" id="{BC55C22F-9AAA-E3A1-2B1F-35284A65E984}"/>
              </a:ext>
            </a:extLst>
          </p:cNvPr>
          <p:cNvSpPr>
            <a:spLocks noGrp="1"/>
          </p:cNvSpPr>
          <p:nvPr>
            <p:ph type="pic" sz="quarter" idx="16"/>
          </p:nvPr>
        </p:nvSpPr>
        <p:spPr>
          <a:xfrm>
            <a:off x="7386638" y="0"/>
            <a:ext cx="4805362" cy="6858000"/>
          </a:xfrm>
        </p:spPr>
        <p:txBody>
          <a:bodyPr/>
          <a:lstStyle/>
          <a:p>
            <a:endParaRPr lang="nl-BE"/>
          </a:p>
        </p:txBody>
      </p:sp>
      <p:pic>
        <p:nvPicPr>
          <p:cNvPr id="12" name="Afbeelding 11">
            <a:extLst>
              <a:ext uri="{FF2B5EF4-FFF2-40B4-BE49-F238E27FC236}">
                <a16:creationId xmlns:a16="http://schemas.microsoft.com/office/drawing/2014/main" id="{DD628B19-3946-376E-113F-EA16CB711694}"/>
              </a:ext>
            </a:extLst>
          </p:cNvPr>
          <p:cNvPicPr>
            <a:picLocks noChangeAspect="1"/>
          </p:cNvPicPr>
          <p:nvPr userDrawn="1"/>
        </p:nvPicPr>
        <p:blipFill>
          <a:blip r:embed="rId3"/>
          <a:stretch>
            <a:fillRect/>
          </a:stretch>
        </p:blipFill>
        <p:spPr>
          <a:xfrm>
            <a:off x="0" y="-4"/>
            <a:ext cx="10031562" cy="6857996"/>
          </a:xfrm>
          <a:prstGeom prst="rect">
            <a:avLst/>
          </a:prstGeom>
        </p:spPr>
      </p:pic>
      <p:cxnSp>
        <p:nvCxnSpPr>
          <p:cNvPr id="26" name="Rechte verbindingslijn 25">
            <a:extLst>
              <a:ext uri="{FF2B5EF4-FFF2-40B4-BE49-F238E27FC236}">
                <a16:creationId xmlns:a16="http://schemas.microsoft.com/office/drawing/2014/main" id="{A19CE249-DCC8-F225-F940-42DDDEE94BA4}"/>
              </a:ext>
            </a:extLst>
          </p:cNvPr>
          <p:cNvCxnSpPr>
            <a:cxnSpLocks/>
          </p:cNvCxnSpPr>
          <p:nvPr userDrawn="1"/>
        </p:nvCxnSpPr>
        <p:spPr>
          <a:xfrm flipH="1">
            <a:off x="923433" y="6139957"/>
            <a:ext cx="10883857" cy="0"/>
          </a:xfrm>
          <a:prstGeom prst="line">
            <a:avLst/>
          </a:prstGeom>
          <a:ln w="9525">
            <a:solidFill>
              <a:srgbClr val="8DC63F"/>
            </a:solidFill>
          </a:ln>
        </p:spPr>
        <p:style>
          <a:lnRef idx="2">
            <a:schemeClr val="accent1"/>
          </a:lnRef>
          <a:fillRef idx="0">
            <a:schemeClr val="accent1"/>
          </a:fillRef>
          <a:effectRef idx="1">
            <a:schemeClr val="accent1"/>
          </a:effectRef>
          <a:fontRef idx="minor">
            <a:schemeClr val="tx1"/>
          </a:fontRef>
        </p:style>
      </p:cxnSp>
      <p:sp>
        <p:nvSpPr>
          <p:cNvPr id="32" name="Title 1">
            <a:extLst>
              <a:ext uri="{FF2B5EF4-FFF2-40B4-BE49-F238E27FC236}">
                <a16:creationId xmlns:a16="http://schemas.microsoft.com/office/drawing/2014/main" id="{8859575C-DD2C-AE6C-E840-F836D0F285AB}"/>
              </a:ext>
            </a:extLst>
          </p:cNvPr>
          <p:cNvSpPr>
            <a:spLocks noGrp="1"/>
          </p:cNvSpPr>
          <p:nvPr>
            <p:ph type="title" hasCustomPrompt="1"/>
          </p:nvPr>
        </p:nvSpPr>
        <p:spPr>
          <a:xfrm>
            <a:off x="834887" y="900636"/>
            <a:ext cx="6756760" cy="648000"/>
          </a:xfrm>
        </p:spPr>
        <p:txBody>
          <a:bodyPr>
            <a:spAutoFit/>
          </a:bodyPr>
          <a:lstStyle>
            <a:lvl1pPr>
              <a:defRPr>
                <a:solidFill>
                  <a:schemeClr val="tx1"/>
                </a:solidFill>
              </a:defRPr>
            </a:lvl1pPr>
          </a:lstStyle>
          <a:p>
            <a:r>
              <a:rPr lang="nl-NL" err="1"/>
              <a:t>This</a:t>
            </a:r>
            <a:r>
              <a:rPr lang="nl-NL"/>
              <a:t> is a </a:t>
            </a:r>
            <a:r>
              <a:rPr lang="nl-NL" err="1"/>
              <a:t>title</a:t>
            </a:r>
            <a:endParaRPr lang="en-US"/>
          </a:p>
        </p:txBody>
      </p:sp>
      <p:sp>
        <p:nvSpPr>
          <p:cNvPr id="34" name="Slide Number Placeholder 5">
            <a:extLst>
              <a:ext uri="{FF2B5EF4-FFF2-40B4-BE49-F238E27FC236}">
                <a16:creationId xmlns:a16="http://schemas.microsoft.com/office/drawing/2014/main" id="{CF0CE135-4E68-6A0B-25DD-53E9A1D098F6}"/>
              </a:ext>
            </a:extLst>
          </p:cNvPr>
          <p:cNvSpPr>
            <a:spLocks noGrp="1"/>
          </p:cNvSpPr>
          <p:nvPr>
            <p:ph type="sldNum" sz="quarter" idx="4"/>
          </p:nvPr>
        </p:nvSpPr>
        <p:spPr>
          <a:xfrm>
            <a:off x="10586720" y="6273800"/>
            <a:ext cx="557530" cy="365125"/>
          </a:xfrm>
          <a:prstGeom prst="rect">
            <a:avLst/>
          </a:prstGeom>
        </p:spPr>
        <p:txBody>
          <a:bodyPr vert="horz" lIns="91440" tIns="45720" rIns="91440" bIns="45720" rtlCol="0" anchor="ctr"/>
          <a:lstStyle>
            <a:lvl1pPr algn="r">
              <a:defRPr sz="1200">
                <a:solidFill>
                  <a:schemeClr val="bg1"/>
                </a:solidFill>
                <a:latin typeface="Barlow" pitchFamily="2" charset="77"/>
              </a:defRPr>
            </a:lvl1pPr>
          </a:lstStyle>
          <a:p>
            <a:fld id="{2AB69369-AED2-3745-B81F-A3E46FAA53CC}" type="slidenum">
              <a:rPr lang="nl-BE" smtClean="0"/>
              <a:pPr/>
              <a:t>‹#›</a:t>
            </a:fld>
            <a:endParaRPr lang="nl-BE">
              <a:solidFill>
                <a:schemeClr val="bg1"/>
              </a:solidFill>
            </a:endParaRPr>
          </a:p>
        </p:txBody>
      </p:sp>
      <p:sp>
        <p:nvSpPr>
          <p:cNvPr id="6" name="Subtitle 2">
            <a:extLst>
              <a:ext uri="{FF2B5EF4-FFF2-40B4-BE49-F238E27FC236}">
                <a16:creationId xmlns:a16="http://schemas.microsoft.com/office/drawing/2014/main" id="{3FF6BBDE-C0A4-8BBE-AF52-9B8CFB84F1C3}"/>
              </a:ext>
            </a:extLst>
          </p:cNvPr>
          <p:cNvSpPr>
            <a:spLocks noGrp="1"/>
          </p:cNvSpPr>
          <p:nvPr>
            <p:ph type="subTitle" idx="1" hasCustomPrompt="1"/>
          </p:nvPr>
        </p:nvSpPr>
        <p:spPr>
          <a:xfrm>
            <a:off x="833118" y="1939273"/>
            <a:ext cx="6502863" cy="584775"/>
          </a:xfrm>
        </p:spPr>
        <p:txBody>
          <a:bodyPr lIns="90000">
            <a:spAutoFit/>
          </a:bodyPr>
          <a:lstStyle>
            <a:lvl1pPr marL="0" indent="0" algn="l">
              <a:buNone/>
              <a:defRPr sz="1600" b="1" i="0">
                <a:solidFill>
                  <a:schemeClr val="accent2"/>
                </a:solidFill>
                <a:latin typeface="Barlow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a:t>
            </a:r>
            <a:endParaRPr lang="en-US"/>
          </a:p>
        </p:txBody>
      </p:sp>
      <p:sp>
        <p:nvSpPr>
          <p:cNvPr id="7" name="Tijdelijke aanduiding voor inhoud 24">
            <a:extLst>
              <a:ext uri="{FF2B5EF4-FFF2-40B4-BE49-F238E27FC236}">
                <a16:creationId xmlns:a16="http://schemas.microsoft.com/office/drawing/2014/main" id="{D45838D4-4DFB-0E72-24DD-5990FBE277A5}"/>
              </a:ext>
            </a:extLst>
          </p:cNvPr>
          <p:cNvSpPr>
            <a:spLocks noGrp="1"/>
          </p:cNvSpPr>
          <p:nvPr>
            <p:ph sz="quarter" idx="15" hasCustomPrompt="1"/>
          </p:nvPr>
        </p:nvSpPr>
        <p:spPr>
          <a:xfrm>
            <a:off x="858627" y="3083766"/>
            <a:ext cx="6091208" cy="2663885"/>
          </a:xfrm>
        </p:spPr>
        <p:txBody>
          <a:bodyPr wrap="square"/>
          <a:lstStyle>
            <a:lvl1pPr marL="0" indent="0">
              <a:spcBef>
                <a:spcPts val="0"/>
              </a:spcBef>
              <a:buNone/>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 Ut </a:t>
            </a:r>
            <a:r>
              <a:rPr lang="nl-NL" err="1"/>
              <a:t>enim</a:t>
            </a:r>
            <a:r>
              <a:rPr lang="nl-NL"/>
              <a:t> ad </a:t>
            </a:r>
            <a:r>
              <a:rPr lang="nl-NL" err="1"/>
              <a:t>minim</a:t>
            </a:r>
            <a:r>
              <a:rPr lang="nl-NL"/>
              <a:t> </a:t>
            </a:r>
            <a:r>
              <a:rPr lang="nl-NL" err="1"/>
              <a:t>veniam</a:t>
            </a:r>
            <a:r>
              <a:rPr lang="nl-NL"/>
              <a:t>, </a:t>
            </a:r>
            <a:r>
              <a:rPr lang="nl-NL" err="1"/>
              <a:t>quis</a:t>
            </a:r>
            <a:r>
              <a:rPr lang="nl-NL"/>
              <a:t> </a:t>
            </a:r>
            <a:r>
              <a:rPr lang="nl-NL" err="1"/>
              <a:t>nostrud</a:t>
            </a:r>
            <a:r>
              <a:rPr lang="nl-NL"/>
              <a:t> </a:t>
            </a:r>
            <a:r>
              <a:rPr lang="nl-NL" err="1"/>
              <a:t>exercitation</a:t>
            </a:r>
            <a:r>
              <a:rPr lang="nl-NL"/>
              <a:t> </a:t>
            </a:r>
            <a:r>
              <a:rPr lang="nl-NL" err="1"/>
              <a:t>ullamco</a:t>
            </a:r>
            <a:r>
              <a:rPr lang="nl-NL"/>
              <a:t> </a:t>
            </a:r>
            <a:r>
              <a:rPr lang="nl-NL" err="1"/>
              <a:t>laboris</a:t>
            </a:r>
            <a:r>
              <a:rPr lang="nl-NL"/>
              <a:t> </a:t>
            </a:r>
            <a:r>
              <a:rPr lang="nl-NL" err="1"/>
              <a:t>nisi</a:t>
            </a:r>
            <a:r>
              <a:rPr lang="nl-NL"/>
              <a:t> ut </a:t>
            </a:r>
            <a:r>
              <a:rPr lang="nl-NL" err="1"/>
              <a:t>aliquip</a:t>
            </a:r>
            <a:r>
              <a:rPr lang="nl-NL"/>
              <a:t> ex </a:t>
            </a:r>
            <a:r>
              <a:rPr lang="nl-NL" err="1"/>
              <a:t>ea</a:t>
            </a:r>
            <a:r>
              <a:rPr lang="nl-NL"/>
              <a:t> commodo </a:t>
            </a:r>
            <a:r>
              <a:rPr lang="nl-NL" err="1"/>
              <a:t>consequat</a:t>
            </a:r>
            <a:r>
              <a:rPr lang="nl-NL"/>
              <a:t>. </a:t>
            </a:r>
          </a:p>
          <a:p>
            <a:pPr lvl="0"/>
            <a:endParaRPr lang="nl-NL"/>
          </a:p>
          <a:p>
            <a:pPr lvl="0"/>
            <a:r>
              <a:rPr lang="nl-NL"/>
              <a:t>Duis </a:t>
            </a:r>
            <a:r>
              <a:rPr lang="nl-NL" err="1"/>
              <a:t>aute</a:t>
            </a:r>
            <a:r>
              <a:rPr lang="nl-NL"/>
              <a:t> </a:t>
            </a:r>
            <a:r>
              <a:rPr lang="nl-NL" err="1"/>
              <a:t>irure</a:t>
            </a:r>
            <a:r>
              <a:rPr lang="nl-NL"/>
              <a:t> </a:t>
            </a:r>
            <a:r>
              <a:rPr lang="nl-NL" err="1"/>
              <a:t>dolor</a:t>
            </a:r>
            <a:r>
              <a:rPr lang="nl-NL"/>
              <a:t> in </a:t>
            </a:r>
            <a:r>
              <a:rPr lang="nl-NL" err="1"/>
              <a:t>reprehenderit</a:t>
            </a:r>
            <a:r>
              <a:rPr lang="nl-NL"/>
              <a:t> in </a:t>
            </a:r>
            <a:r>
              <a:rPr lang="nl-NL" err="1"/>
              <a:t>voluptate</a:t>
            </a:r>
            <a:r>
              <a:rPr lang="nl-NL"/>
              <a:t> </a:t>
            </a:r>
            <a:r>
              <a:rPr lang="nl-NL" err="1"/>
              <a:t>velit</a:t>
            </a:r>
            <a:r>
              <a:rPr lang="nl-NL"/>
              <a:t> </a:t>
            </a:r>
            <a:r>
              <a:rPr lang="nl-NL" err="1"/>
              <a:t>esse</a:t>
            </a:r>
            <a:r>
              <a:rPr lang="nl-NL"/>
              <a:t> </a:t>
            </a:r>
            <a:r>
              <a:rPr lang="nl-NL" err="1"/>
              <a:t>cillum</a:t>
            </a:r>
            <a:r>
              <a:rPr lang="nl-NL"/>
              <a:t> </a:t>
            </a:r>
            <a:r>
              <a:rPr lang="nl-NL" err="1"/>
              <a:t>dolore</a:t>
            </a:r>
            <a:r>
              <a:rPr lang="nl-NL"/>
              <a:t> </a:t>
            </a:r>
            <a:r>
              <a:rPr lang="nl-NL" err="1"/>
              <a:t>eu</a:t>
            </a:r>
            <a:r>
              <a:rPr lang="nl-NL"/>
              <a:t> </a:t>
            </a:r>
            <a:r>
              <a:rPr lang="nl-NL" err="1"/>
              <a:t>fugiat</a:t>
            </a:r>
            <a:r>
              <a:rPr lang="nl-NL"/>
              <a:t> </a:t>
            </a:r>
            <a:r>
              <a:rPr lang="nl-NL" err="1"/>
              <a:t>nulla</a:t>
            </a:r>
            <a:r>
              <a:rPr lang="nl-NL"/>
              <a:t> </a:t>
            </a:r>
            <a:r>
              <a:rPr lang="nl-NL" err="1"/>
              <a:t>pariatur</a:t>
            </a:r>
            <a:r>
              <a:rPr lang="nl-NL"/>
              <a:t>. </a:t>
            </a:r>
            <a:r>
              <a:rPr lang="nl-NL" err="1"/>
              <a:t>Excepteur</a:t>
            </a:r>
            <a:r>
              <a:rPr lang="nl-NL"/>
              <a:t> sint </a:t>
            </a:r>
            <a:r>
              <a:rPr lang="nl-NL" err="1"/>
              <a:t>occaecat</a:t>
            </a:r>
            <a:r>
              <a:rPr lang="nl-NL"/>
              <a:t> </a:t>
            </a:r>
            <a:r>
              <a:rPr lang="nl-NL" err="1"/>
              <a:t>cupidatat</a:t>
            </a:r>
            <a:r>
              <a:rPr lang="nl-NL"/>
              <a:t> non </a:t>
            </a:r>
            <a:r>
              <a:rPr lang="nl-NL" err="1"/>
              <a:t>proident</a:t>
            </a:r>
            <a:r>
              <a:rPr lang="nl-NL"/>
              <a:t>, </a:t>
            </a:r>
            <a:r>
              <a:rPr lang="nl-NL" err="1"/>
              <a:t>sunt</a:t>
            </a:r>
            <a:r>
              <a:rPr lang="nl-NL"/>
              <a:t> in culpa </a:t>
            </a:r>
            <a:r>
              <a:rPr lang="nl-NL" err="1"/>
              <a:t>qui</a:t>
            </a:r>
            <a:r>
              <a:rPr lang="nl-NL"/>
              <a:t> officia </a:t>
            </a:r>
            <a:r>
              <a:rPr lang="nl-NL" err="1"/>
              <a:t>deserunt</a:t>
            </a:r>
            <a:r>
              <a:rPr lang="nl-NL"/>
              <a:t> </a:t>
            </a:r>
            <a:r>
              <a:rPr lang="nl-NL" err="1"/>
              <a:t>mollit</a:t>
            </a:r>
            <a:r>
              <a:rPr lang="nl-NL"/>
              <a:t> </a:t>
            </a:r>
            <a:r>
              <a:rPr lang="nl-NL" err="1"/>
              <a:t>anim</a:t>
            </a:r>
            <a:r>
              <a:rPr lang="nl-NL"/>
              <a:t> </a:t>
            </a:r>
            <a:r>
              <a:rPr lang="nl-NL" err="1"/>
              <a:t>id</a:t>
            </a:r>
            <a:r>
              <a:rPr lang="nl-NL"/>
              <a:t> </a:t>
            </a:r>
            <a:r>
              <a:rPr lang="nl-NL" err="1"/>
              <a:t>est</a:t>
            </a:r>
            <a:r>
              <a:rPr lang="nl-NL"/>
              <a:t> </a:t>
            </a:r>
            <a:r>
              <a:rPr lang="nl-NL" err="1"/>
              <a:t>laborum</a:t>
            </a:r>
            <a:r>
              <a:rPr lang="nl-NL"/>
              <a:t>.</a:t>
            </a:r>
            <a:endParaRPr lang="nl-BE"/>
          </a:p>
        </p:txBody>
      </p:sp>
      <p:pic>
        <p:nvPicPr>
          <p:cNvPr id="14" name="Afbeelding 13" descr="Afbeelding met Graphics, Lettertype, grafische vormgeving, ontwerp&#10;&#10;Automatisch gegenereerde beschrijving">
            <a:extLst>
              <a:ext uri="{FF2B5EF4-FFF2-40B4-BE49-F238E27FC236}">
                <a16:creationId xmlns:a16="http://schemas.microsoft.com/office/drawing/2014/main" id="{17983CE8-3421-A7C0-98CB-70EC8B2F4C31}"/>
              </a:ext>
            </a:extLst>
          </p:cNvPr>
          <p:cNvPicPr>
            <a:picLocks noChangeAspect="1"/>
          </p:cNvPicPr>
          <p:nvPr userDrawn="1"/>
        </p:nvPicPr>
        <p:blipFill>
          <a:blip r:embed="rId4"/>
          <a:stretch>
            <a:fillRect/>
          </a:stretch>
        </p:blipFill>
        <p:spPr>
          <a:xfrm>
            <a:off x="11211737" y="6335129"/>
            <a:ext cx="595553" cy="201063"/>
          </a:xfrm>
          <a:prstGeom prst="rect">
            <a:avLst/>
          </a:prstGeom>
        </p:spPr>
      </p:pic>
      <p:sp>
        <p:nvSpPr>
          <p:cNvPr id="15" name="Ring 14">
            <a:extLst>
              <a:ext uri="{FF2B5EF4-FFF2-40B4-BE49-F238E27FC236}">
                <a16:creationId xmlns:a16="http://schemas.microsoft.com/office/drawing/2014/main" id="{B836DEF3-2172-9F18-FEEB-390E5E4A8C88}"/>
              </a:ext>
            </a:extLst>
          </p:cNvPr>
          <p:cNvSpPr/>
          <p:nvPr userDrawn="1"/>
        </p:nvSpPr>
        <p:spPr>
          <a:xfrm>
            <a:off x="7591647" y="5057399"/>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6" name="Ovaal 15">
            <a:extLst>
              <a:ext uri="{FF2B5EF4-FFF2-40B4-BE49-F238E27FC236}">
                <a16:creationId xmlns:a16="http://schemas.microsoft.com/office/drawing/2014/main" id="{8985C1E7-E4C0-4C1F-DA71-E0AA0720737A}"/>
              </a:ext>
            </a:extLst>
          </p:cNvPr>
          <p:cNvSpPr/>
          <p:nvPr userDrawn="1"/>
        </p:nvSpPr>
        <p:spPr>
          <a:xfrm>
            <a:off x="7386249" y="4795282"/>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a:extLst>
              <a:ext uri="{FF2B5EF4-FFF2-40B4-BE49-F238E27FC236}">
                <a16:creationId xmlns:a16="http://schemas.microsoft.com/office/drawing/2014/main" id="{2CA72D93-E60A-DCAF-6562-BBE7216C0F0C}"/>
              </a:ext>
            </a:extLst>
          </p:cNvPr>
          <p:cNvSpPr/>
          <p:nvPr userDrawn="1"/>
        </p:nvSpPr>
        <p:spPr>
          <a:xfrm>
            <a:off x="7605655" y="4590426"/>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08E24ED7-F511-12CF-9D73-347C7D444C53}"/>
              </a:ext>
            </a:extLst>
          </p:cNvPr>
          <p:cNvSpPr/>
          <p:nvPr userDrawn="1"/>
        </p:nvSpPr>
        <p:spPr>
          <a:xfrm>
            <a:off x="8706902" y="6328737"/>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Slide Number Placeholder 5">
            <a:extLst>
              <a:ext uri="{FF2B5EF4-FFF2-40B4-BE49-F238E27FC236}">
                <a16:creationId xmlns:a16="http://schemas.microsoft.com/office/drawing/2014/main" id="{5921D358-9C0D-DD46-0415-C67FC9B2701D}"/>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Tree>
    <p:extLst>
      <p:ext uri="{BB962C8B-B14F-4D97-AF65-F5344CB8AC3E}">
        <p14:creationId xmlns:p14="http://schemas.microsoft.com/office/powerpoint/2010/main" val="10982583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Text + image slide C">
    <p:bg>
      <p:bgRef idx="1001">
        <a:schemeClr val="bg1"/>
      </p:bgRef>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0DAD4FD-CA81-798C-A69F-97A76CCADED2}"/>
              </a:ext>
            </a:extLst>
          </p:cNvPr>
          <p:cNvPicPr>
            <a:picLocks noChangeAspect="1"/>
          </p:cNvPicPr>
          <p:nvPr userDrawn="1"/>
        </p:nvPicPr>
        <p:blipFill>
          <a:blip r:embed="rId2"/>
          <a:srcRect l="21667" r="21667"/>
          <a:stretch/>
        </p:blipFill>
        <p:spPr>
          <a:xfrm>
            <a:off x="5283200" y="0"/>
            <a:ext cx="6908800" cy="6857996"/>
          </a:xfrm>
          <a:prstGeom prst="rect">
            <a:avLst/>
          </a:prstGeom>
        </p:spPr>
      </p:pic>
      <p:sp>
        <p:nvSpPr>
          <p:cNvPr id="27" name="Rechthoek 26">
            <a:extLst>
              <a:ext uri="{FF2B5EF4-FFF2-40B4-BE49-F238E27FC236}">
                <a16:creationId xmlns:a16="http://schemas.microsoft.com/office/drawing/2014/main" id="{0C1116BB-6E61-44F6-E3FE-01D04F3D9417}"/>
              </a:ext>
            </a:extLst>
          </p:cNvPr>
          <p:cNvSpPr/>
          <p:nvPr userDrawn="1"/>
        </p:nvSpPr>
        <p:spPr>
          <a:xfrm>
            <a:off x="0" y="1"/>
            <a:ext cx="12192000" cy="6840883"/>
          </a:xfrm>
          <a:prstGeom prst="rect">
            <a:avLst/>
          </a:prstGeom>
          <a:solidFill>
            <a:srgbClr val="0E3257">
              <a:alpha val="661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1EC811EC-ED6D-4E95-27E4-7064E040E33D}"/>
              </a:ext>
            </a:extLst>
          </p:cNvPr>
          <p:cNvSpPr/>
          <p:nvPr userDrawn="1"/>
        </p:nvSpPr>
        <p:spPr>
          <a:xfrm>
            <a:off x="0" y="0"/>
            <a:ext cx="3693594" cy="6858000"/>
          </a:xfrm>
          <a:prstGeom prst="rect">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Ovaal 3">
            <a:extLst>
              <a:ext uri="{FF2B5EF4-FFF2-40B4-BE49-F238E27FC236}">
                <a16:creationId xmlns:a16="http://schemas.microsoft.com/office/drawing/2014/main" id="{B16C89ED-8D08-A0BA-4E4F-D30307F25278}"/>
              </a:ext>
            </a:extLst>
          </p:cNvPr>
          <p:cNvSpPr/>
          <p:nvPr userDrawn="1"/>
        </p:nvSpPr>
        <p:spPr>
          <a:xfrm>
            <a:off x="-239118" y="-622571"/>
            <a:ext cx="7869677" cy="786967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6" name="Rechte verbindingslijn 25">
            <a:extLst>
              <a:ext uri="{FF2B5EF4-FFF2-40B4-BE49-F238E27FC236}">
                <a16:creationId xmlns:a16="http://schemas.microsoft.com/office/drawing/2014/main" id="{A19CE249-DCC8-F225-F940-42DDDEE94BA4}"/>
              </a:ext>
            </a:extLst>
          </p:cNvPr>
          <p:cNvCxnSpPr>
            <a:cxnSpLocks/>
          </p:cNvCxnSpPr>
          <p:nvPr userDrawn="1"/>
        </p:nvCxnSpPr>
        <p:spPr>
          <a:xfrm flipH="1">
            <a:off x="923433" y="6139957"/>
            <a:ext cx="10883857" cy="0"/>
          </a:xfrm>
          <a:prstGeom prst="line">
            <a:avLst/>
          </a:prstGeom>
          <a:ln w="9525">
            <a:solidFill>
              <a:srgbClr val="8DC63F"/>
            </a:solidFill>
          </a:ln>
        </p:spPr>
        <p:style>
          <a:lnRef idx="2">
            <a:schemeClr val="accent1"/>
          </a:lnRef>
          <a:fillRef idx="0">
            <a:schemeClr val="accent1"/>
          </a:fillRef>
          <a:effectRef idx="1">
            <a:schemeClr val="accent1"/>
          </a:effectRef>
          <a:fontRef idx="minor">
            <a:schemeClr val="tx1"/>
          </a:fontRef>
        </p:style>
      </p:cxnSp>
      <p:sp>
        <p:nvSpPr>
          <p:cNvPr id="32" name="Title 1">
            <a:extLst>
              <a:ext uri="{FF2B5EF4-FFF2-40B4-BE49-F238E27FC236}">
                <a16:creationId xmlns:a16="http://schemas.microsoft.com/office/drawing/2014/main" id="{8859575C-DD2C-AE6C-E840-F836D0F285AB}"/>
              </a:ext>
            </a:extLst>
          </p:cNvPr>
          <p:cNvSpPr>
            <a:spLocks noGrp="1"/>
          </p:cNvSpPr>
          <p:nvPr>
            <p:ph type="title" hasCustomPrompt="1"/>
          </p:nvPr>
        </p:nvSpPr>
        <p:spPr>
          <a:xfrm>
            <a:off x="834887" y="900636"/>
            <a:ext cx="6756760" cy="648000"/>
          </a:xfrm>
        </p:spPr>
        <p:txBody>
          <a:bodyPr>
            <a:spAutoFit/>
          </a:bodyPr>
          <a:lstStyle>
            <a:lvl1pPr>
              <a:defRPr>
                <a:solidFill>
                  <a:schemeClr val="bg1"/>
                </a:solidFill>
              </a:defRPr>
            </a:lvl1pPr>
          </a:lstStyle>
          <a:p>
            <a:r>
              <a:rPr lang="nl-NL" err="1"/>
              <a:t>Title</a:t>
            </a:r>
            <a:r>
              <a:rPr lang="nl-NL"/>
              <a:t> of </a:t>
            </a:r>
            <a:r>
              <a:rPr lang="nl-NL" err="1"/>
              <a:t>this</a:t>
            </a:r>
            <a:r>
              <a:rPr lang="nl-NL"/>
              <a:t> slide</a:t>
            </a:r>
            <a:endParaRPr lang="en-US"/>
          </a:p>
        </p:txBody>
      </p:sp>
      <p:sp>
        <p:nvSpPr>
          <p:cNvPr id="34" name="Slide Number Placeholder 5">
            <a:extLst>
              <a:ext uri="{FF2B5EF4-FFF2-40B4-BE49-F238E27FC236}">
                <a16:creationId xmlns:a16="http://schemas.microsoft.com/office/drawing/2014/main" id="{CF0CE135-4E68-6A0B-25DD-53E9A1D098F6}"/>
              </a:ext>
            </a:extLst>
          </p:cNvPr>
          <p:cNvSpPr>
            <a:spLocks noGrp="1"/>
          </p:cNvSpPr>
          <p:nvPr>
            <p:ph type="sldNum" sz="quarter" idx="4"/>
          </p:nvPr>
        </p:nvSpPr>
        <p:spPr>
          <a:xfrm>
            <a:off x="10586720" y="6273800"/>
            <a:ext cx="557530" cy="365125"/>
          </a:xfrm>
          <a:prstGeom prst="rect">
            <a:avLst/>
          </a:prstGeom>
        </p:spPr>
        <p:txBody>
          <a:bodyPr vert="horz" lIns="91440" tIns="45720" rIns="91440" bIns="45720" rtlCol="0" anchor="ctr"/>
          <a:lstStyle>
            <a:lvl1pPr algn="r">
              <a:defRPr sz="1200">
                <a:solidFill>
                  <a:schemeClr val="bg1"/>
                </a:solidFill>
                <a:latin typeface="Barlow" pitchFamily="2" charset="77"/>
              </a:defRPr>
            </a:lvl1pPr>
          </a:lstStyle>
          <a:p>
            <a:fld id="{2AB69369-AED2-3745-B81F-A3E46FAA53CC}" type="slidenum">
              <a:rPr lang="nl-BE" smtClean="0"/>
              <a:pPr/>
              <a:t>‹#›</a:t>
            </a:fld>
            <a:endParaRPr lang="nl-BE">
              <a:solidFill>
                <a:schemeClr val="bg1"/>
              </a:solidFill>
            </a:endParaRPr>
          </a:p>
        </p:txBody>
      </p:sp>
      <p:sp>
        <p:nvSpPr>
          <p:cNvPr id="6" name="Subtitle 2">
            <a:extLst>
              <a:ext uri="{FF2B5EF4-FFF2-40B4-BE49-F238E27FC236}">
                <a16:creationId xmlns:a16="http://schemas.microsoft.com/office/drawing/2014/main" id="{3FF6BBDE-C0A4-8BBE-AF52-9B8CFB84F1C3}"/>
              </a:ext>
            </a:extLst>
          </p:cNvPr>
          <p:cNvSpPr>
            <a:spLocks noGrp="1"/>
          </p:cNvSpPr>
          <p:nvPr>
            <p:ph type="subTitle" idx="1" hasCustomPrompt="1"/>
          </p:nvPr>
        </p:nvSpPr>
        <p:spPr>
          <a:xfrm>
            <a:off x="833118" y="1939273"/>
            <a:ext cx="6502863" cy="584775"/>
          </a:xfrm>
        </p:spPr>
        <p:txBody>
          <a:bodyPr lIns="90000">
            <a:spAutoFit/>
          </a:bodyPr>
          <a:lstStyle>
            <a:lvl1pPr marL="0" indent="0" algn="l">
              <a:buNone/>
              <a:defRPr sz="1600" b="1" i="0">
                <a:solidFill>
                  <a:schemeClr val="accent2"/>
                </a:solidFill>
                <a:latin typeface="Barlow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a:t>
            </a:r>
            <a:endParaRPr lang="en-US"/>
          </a:p>
        </p:txBody>
      </p:sp>
      <p:sp>
        <p:nvSpPr>
          <p:cNvPr id="7" name="Tijdelijke aanduiding voor inhoud 24">
            <a:extLst>
              <a:ext uri="{FF2B5EF4-FFF2-40B4-BE49-F238E27FC236}">
                <a16:creationId xmlns:a16="http://schemas.microsoft.com/office/drawing/2014/main" id="{D45838D4-4DFB-0E72-24DD-5990FBE277A5}"/>
              </a:ext>
            </a:extLst>
          </p:cNvPr>
          <p:cNvSpPr>
            <a:spLocks noGrp="1"/>
          </p:cNvSpPr>
          <p:nvPr>
            <p:ph sz="quarter" idx="15" hasCustomPrompt="1"/>
          </p:nvPr>
        </p:nvSpPr>
        <p:spPr>
          <a:xfrm>
            <a:off x="858627" y="3083766"/>
            <a:ext cx="6091208" cy="2663885"/>
          </a:xfrm>
        </p:spPr>
        <p:txBody>
          <a:bodyPr wrap="square"/>
          <a:lstStyle>
            <a:lvl1pPr marL="0" indent="0">
              <a:spcBef>
                <a:spcPts val="0"/>
              </a:spcBef>
              <a:buNone/>
              <a:defRPr>
                <a:solidFill>
                  <a:schemeClr val="bg1"/>
                </a:solidFill>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magna </a:t>
            </a:r>
            <a:r>
              <a:rPr lang="nl-NL" err="1"/>
              <a:t>aliqua</a:t>
            </a:r>
            <a:r>
              <a:rPr lang="nl-NL"/>
              <a:t>. Ut </a:t>
            </a:r>
            <a:r>
              <a:rPr lang="nl-NL" err="1"/>
              <a:t>enim</a:t>
            </a:r>
            <a:r>
              <a:rPr lang="nl-NL"/>
              <a:t> ad </a:t>
            </a:r>
            <a:r>
              <a:rPr lang="nl-NL" err="1"/>
              <a:t>minim</a:t>
            </a:r>
            <a:r>
              <a:rPr lang="nl-NL"/>
              <a:t> </a:t>
            </a:r>
            <a:r>
              <a:rPr lang="nl-NL" err="1"/>
              <a:t>veniam</a:t>
            </a:r>
            <a:r>
              <a:rPr lang="nl-NL"/>
              <a:t>, </a:t>
            </a:r>
            <a:r>
              <a:rPr lang="nl-NL" err="1"/>
              <a:t>quis</a:t>
            </a:r>
            <a:r>
              <a:rPr lang="nl-NL"/>
              <a:t> </a:t>
            </a:r>
            <a:r>
              <a:rPr lang="nl-NL" err="1"/>
              <a:t>nostrud</a:t>
            </a:r>
            <a:r>
              <a:rPr lang="nl-NL"/>
              <a:t> </a:t>
            </a:r>
            <a:r>
              <a:rPr lang="nl-NL" err="1"/>
              <a:t>exercitation</a:t>
            </a:r>
            <a:r>
              <a:rPr lang="nl-NL"/>
              <a:t> </a:t>
            </a:r>
            <a:r>
              <a:rPr lang="nl-NL" err="1"/>
              <a:t>ullamco</a:t>
            </a:r>
            <a:r>
              <a:rPr lang="nl-NL"/>
              <a:t> </a:t>
            </a:r>
            <a:r>
              <a:rPr lang="nl-NL" err="1"/>
              <a:t>laboris</a:t>
            </a:r>
            <a:r>
              <a:rPr lang="nl-NL"/>
              <a:t> </a:t>
            </a:r>
            <a:r>
              <a:rPr lang="nl-NL" err="1"/>
              <a:t>nisi</a:t>
            </a:r>
            <a:r>
              <a:rPr lang="nl-NL"/>
              <a:t> ut </a:t>
            </a:r>
            <a:r>
              <a:rPr lang="nl-NL" err="1"/>
              <a:t>aliquip</a:t>
            </a:r>
            <a:r>
              <a:rPr lang="nl-NL"/>
              <a:t> ex </a:t>
            </a:r>
            <a:r>
              <a:rPr lang="nl-NL" err="1"/>
              <a:t>ea</a:t>
            </a:r>
            <a:r>
              <a:rPr lang="nl-NL"/>
              <a:t> commodo </a:t>
            </a:r>
            <a:r>
              <a:rPr lang="nl-NL" err="1"/>
              <a:t>consequat</a:t>
            </a:r>
            <a:r>
              <a:rPr lang="nl-NL"/>
              <a:t>. </a:t>
            </a:r>
          </a:p>
          <a:p>
            <a:pPr lvl="0"/>
            <a:endParaRPr lang="nl-NL"/>
          </a:p>
          <a:p>
            <a:pPr lvl="0"/>
            <a:r>
              <a:rPr lang="nl-NL"/>
              <a:t>Duis </a:t>
            </a:r>
            <a:r>
              <a:rPr lang="nl-NL" err="1"/>
              <a:t>aute</a:t>
            </a:r>
            <a:r>
              <a:rPr lang="nl-NL"/>
              <a:t> </a:t>
            </a:r>
            <a:r>
              <a:rPr lang="nl-NL" err="1"/>
              <a:t>irure</a:t>
            </a:r>
            <a:r>
              <a:rPr lang="nl-NL"/>
              <a:t> </a:t>
            </a:r>
            <a:r>
              <a:rPr lang="nl-NL" err="1"/>
              <a:t>dolor</a:t>
            </a:r>
            <a:r>
              <a:rPr lang="nl-NL"/>
              <a:t> in </a:t>
            </a:r>
            <a:r>
              <a:rPr lang="nl-NL" err="1"/>
              <a:t>reprehenderit</a:t>
            </a:r>
            <a:r>
              <a:rPr lang="nl-NL"/>
              <a:t> in </a:t>
            </a:r>
            <a:r>
              <a:rPr lang="nl-NL" err="1"/>
              <a:t>voluptate</a:t>
            </a:r>
            <a:r>
              <a:rPr lang="nl-NL"/>
              <a:t> </a:t>
            </a:r>
            <a:r>
              <a:rPr lang="nl-NL" err="1"/>
              <a:t>velit</a:t>
            </a:r>
            <a:r>
              <a:rPr lang="nl-NL"/>
              <a:t> </a:t>
            </a:r>
            <a:r>
              <a:rPr lang="nl-NL" err="1"/>
              <a:t>esse</a:t>
            </a:r>
            <a:r>
              <a:rPr lang="nl-NL"/>
              <a:t> </a:t>
            </a:r>
            <a:r>
              <a:rPr lang="nl-NL" err="1"/>
              <a:t>cillum</a:t>
            </a:r>
            <a:r>
              <a:rPr lang="nl-NL"/>
              <a:t> </a:t>
            </a:r>
            <a:r>
              <a:rPr lang="nl-NL" err="1"/>
              <a:t>dolore</a:t>
            </a:r>
            <a:r>
              <a:rPr lang="nl-NL"/>
              <a:t> </a:t>
            </a:r>
            <a:r>
              <a:rPr lang="nl-NL" err="1"/>
              <a:t>eu</a:t>
            </a:r>
            <a:r>
              <a:rPr lang="nl-NL"/>
              <a:t> </a:t>
            </a:r>
            <a:r>
              <a:rPr lang="nl-NL" err="1"/>
              <a:t>fugiat</a:t>
            </a:r>
            <a:r>
              <a:rPr lang="nl-NL"/>
              <a:t> </a:t>
            </a:r>
            <a:r>
              <a:rPr lang="nl-NL" err="1"/>
              <a:t>nulla</a:t>
            </a:r>
            <a:r>
              <a:rPr lang="nl-NL"/>
              <a:t> </a:t>
            </a:r>
            <a:r>
              <a:rPr lang="nl-NL" err="1"/>
              <a:t>pariatur</a:t>
            </a:r>
            <a:r>
              <a:rPr lang="nl-NL"/>
              <a:t>. </a:t>
            </a:r>
            <a:r>
              <a:rPr lang="nl-NL" err="1"/>
              <a:t>Excepteur</a:t>
            </a:r>
            <a:r>
              <a:rPr lang="nl-NL"/>
              <a:t> sint </a:t>
            </a:r>
            <a:r>
              <a:rPr lang="nl-NL" err="1"/>
              <a:t>occaecat</a:t>
            </a:r>
            <a:r>
              <a:rPr lang="nl-NL"/>
              <a:t> </a:t>
            </a:r>
            <a:r>
              <a:rPr lang="nl-NL" err="1"/>
              <a:t>cupidatat</a:t>
            </a:r>
            <a:r>
              <a:rPr lang="nl-NL"/>
              <a:t> non </a:t>
            </a:r>
            <a:r>
              <a:rPr lang="nl-NL" err="1"/>
              <a:t>proident</a:t>
            </a:r>
            <a:r>
              <a:rPr lang="nl-NL"/>
              <a:t>, </a:t>
            </a:r>
            <a:r>
              <a:rPr lang="nl-NL" err="1"/>
              <a:t>sunt</a:t>
            </a:r>
            <a:r>
              <a:rPr lang="nl-NL"/>
              <a:t> in culpa </a:t>
            </a:r>
            <a:r>
              <a:rPr lang="nl-NL" err="1"/>
              <a:t>qui</a:t>
            </a:r>
            <a:r>
              <a:rPr lang="nl-NL"/>
              <a:t> officia </a:t>
            </a:r>
            <a:r>
              <a:rPr lang="nl-NL" err="1"/>
              <a:t>deserunt</a:t>
            </a:r>
            <a:r>
              <a:rPr lang="nl-NL"/>
              <a:t> </a:t>
            </a:r>
            <a:r>
              <a:rPr lang="nl-NL" err="1"/>
              <a:t>mollit</a:t>
            </a:r>
            <a:r>
              <a:rPr lang="nl-NL"/>
              <a:t> </a:t>
            </a:r>
            <a:r>
              <a:rPr lang="nl-NL" err="1"/>
              <a:t>anim</a:t>
            </a:r>
            <a:r>
              <a:rPr lang="nl-NL"/>
              <a:t> </a:t>
            </a:r>
            <a:r>
              <a:rPr lang="nl-NL" err="1"/>
              <a:t>id</a:t>
            </a:r>
            <a:r>
              <a:rPr lang="nl-NL"/>
              <a:t> </a:t>
            </a:r>
            <a:r>
              <a:rPr lang="nl-NL" err="1"/>
              <a:t>est</a:t>
            </a:r>
            <a:r>
              <a:rPr lang="nl-NL"/>
              <a:t> </a:t>
            </a:r>
            <a:r>
              <a:rPr lang="nl-NL" err="1"/>
              <a:t>laborum</a:t>
            </a:r>
            <a:r>
              <a:rPr lang="nl-NL"/>
              <a:t>.</a:t>
            </a:r>
            <a:endParaRPr lang="nl-BE"/>
          </a:p>
        </p:txBody>
      </p:sp>
      <p:pic>
        <p:nvPicPr>
          <p:cNvPr id="14" name="Afbeelding 13" descr="Afbeelding met Graphics, Lettertype, grafische vormgeving, ontwerp&#10;&#10;Automatisch gegenereerde beschrijving">
            <a:extLst>
              <a:ext uri="{FF2B5EF4-FFF2-40B4-BE49-F238E27FC236}">
                <a16:creationId xmlns:a16="http://schemas.microsoft.com/office/drawing/2014/main" id="{17983CE8-3421-A7C0-98CB-70EC8B2F4C31}"/>
              </a:ext>
            </a:extLst>
          </p:cNvPr>
          <p:cNvPicPr>
            <a:picLocks noChangeAspect="1"/>
          </p:cNvPicPr>
          <p:nvPr userDrawn="1"/>
        </p:nvPicPr>
        <p:blipFill>
          <a:blip r:embed="rId3"/>
          <a:stretch>
            <a:fillRect/>
          </a:stretch>
        </p:blipFill>
        <p:spPr>
          <a:xfrm>
            <a:off x="11211737" y="6335129"/>
            <a:ext cx="595553" cy="201063"/>
          </a:xfrm>
          <a:prstGeom prst="rect">
            <a:avLst/>
          </a:prstGeom>
        </p:spPr>
      </p:pic>
      <p:sp>
        <p:nvSpPr>
          <p:cNvPr id="2" name="Slide Number Placeholder 5">
            <a:extLst>
              <a:ext uri="{FF2B5EF4-FFF2-40B4-BE49-F238E27FC236}">
                <a16:creationId xmlns:a16="http://schemas.microsoft.com/office/drawing/2014/main" id="{5921D358-9C0D-DD46-0415-C67FC9B2701D}"/>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20" name="Ring 19">
            <a:extLst>
              <a:ext uri="{FF2B5EF4-FFF2-40B4-BE49-F238E27FC236}">
                <a16:creationId xmlns:a16="http://schemas.microsoft.com/office/drawing/2014/main" id="{79D59651-5319-A332-BD2E-A28436A320E4}"/>
              </a:ext>
            </a:extLst>
          </p:cNvPr>
          <p:cNvSpPr/>
          <p:nvPr userDrawn="1"/>
        </p:nvSpPr>
        <p:spPr>
          <a:xfrm>
            <a:off x="7166605" y="5209975"/>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Ovaal 20">
            <a:extLst>
              <a:ext uri="{FF2B5EF4-FFF2-40B4-BE49-F238E27FC236}">
                <a16:creationId xmlns:a16="http://schemas.microsoft.com/office/drawing/2014/main" id="{0D5A2452-913C-0449-3E14-F2299CEA2F63}"/>
              </a:ext>
            </a:extLst>
          </p:cNvPr>
          <p:cNvSpPr/>
          <p:nvPr userDrawn="1"/>
        </p:nvSpPr>
        <p:spPr>
          <a:xfrm>
            <a:off x="7778153" y="4696808"/>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a:extLst>
              <a:ext uri="{FF2B5EF4-FFF2-40B4-BE49-F238E27FC236}">
                <a16:creationId xmlns:a16="http://schemas.microsoft.com/office/drawing/2014/main" id="{60D57541-0A4C-53A0-C2C2-9526D6572727}"/>
              </a:ext>
            </a:extLst>
          </p:cNvPr>
          <p:cNvSpPr/>
          <p:nvPr userDrawn="1"/>
        </p:nvSpPr>
        <p:spPr>
          <a:xfrm>
            <a:off x="7997559" y="4491952"/>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a:extLst>
              <a:ext uri="{FF2B5EF4-FFF2-40B4-BE49-F238E27FC236}">
                <a16:creationId xmlns:a16="http://schemas.microsoft.com/office/drawing/2014/main" id="{F62197DC-D84C-9271-875F-8C0349150407}"/>
              </a:ext>
            </a:extLst>
          </p:cNvPr>
          <p:cNvSpPr/>
          <p:nvPr userDrawn="1"/>
        </p:nvSpPr>
        <p:spPr>
          <a:xfrm>
            <a:off x="8233082" y="6396680"/>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Ovaal 23">
            <a:extLst>
              <a:ext uri="{FF2B5EF4-FFF2-40B4-BE49-F238E27FC236}">
                <a16:creationId xmlns:a16="http://schemas.microsoft.com/office/drawing/2014/main" id="{16A2BAE2-A838-7473-BC39-6E2EF238CD2D}"/>
              </a:ext>
            </a:extLst>
          </p:cNvPr>
          <p:cNvSpPr/>
          <p:nvPr userDrawn="1"/>
        </p:nvSpPr>
        <p:spPr>
          <a:xfrm>
            <a:off x="8221373" y="5072673"/>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5" name="Graphic 24">
            <a:extLst>
              <a:ext uri="{FF2B5EF4-FFF2-40B4-BE49-F238E27FC236}">
                <a16:creationId xmlns:a16="http://schemas.microsoft.com/office/drawing/2014/main" id="{469D32BF-F453-0106-9AAC-D980C517BD0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465445" y="4961549"/>
            <a:ext cx="811900" cy="825545"/>
          </a:xfrm>
          <a:prstGeom prst="rect">
            <a:avLst/>
          </a:prstGeom>
        </p:spPr>
      </p:pic>
    </p:spTree>
    <p:extLst>
      <p:ext uri="{BB962C8B-B14F-4D97-AF65-F5344CB8AC3E}">
        <p14:creationId xmlns:p14="http://schemas.microsoft.com/office/powerpoint/2010/main" val="118954748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4886" y="365126"/>
            <a:ext cx="10388739" cy="1181842"/>
          </a:xfrm>
          <a:prstGeom prst="rect">
            <a:avLst/>
          </a:prstGeom>
        </p:spPr>
        <p:txBody>
          <a:bodyPr vert="horz" lIns="91440" tIns="45720" rIns="91440" bIns="45720" rtlCol="0" anchor="b">
            <a:normAutofit/>
          </a:bodyPr>
          <a:lstStyle/>
          <a:p>
            <a:r>
              <a:rPr lang="nl-NL"/>
              <a:t>Klik om stijl te bewerken</a:t>
            </a:r>
            <a:endParaRPr lang="en-US"/>
          </a:p>
        </p:txBody>
      </p:sp>
      <p:sp>
        <p:nvSpPr>
          <p:cNvPr id="3" name="Text Placeholder 2"/>
          <p:cNvSpPr>
            <a:spLocks noGrp="1"/>
          </p:cNvSpPr>
          <p:nvPr>
            <p:ph type="body" idx="1"/>
          </p:nvPr>
        </p:nvSpPr>
        <p:spPr>
          <a:xfrm>
            <a:off x="834886" y="1899205"/>
            <a:ext cx="10376851" cy="3985329"/>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3120" y="6276975"/>
            <a:ext cx="975360" cy="365125"/>
          </a:xfrm>
          <a:prstGeom prst="rect">
            <a:avLst/>
          </a:prstGeom>
        </p:spPr>
        <p:txBody>
          <a:bodyPr vert="horz" lIns="91440" tIns="45720" rIns="91440" bIns="45720" rtlCol="0" anchor="ctr"/>
          <a:lstStyle>
            <a:lvl1pPr algn="l">
              <a:defRPr sz="1200">
                <a:solidFill>
                  <a:schemeClr val="tx1"/>
                </a:solidFill>
                <a:latin typeface="Barlow" pitchFamily="2" charset="77"/>
              </a:defRPr>
            </a:lvl1pPr>
          </a:lstStyle>
          <a:p>
            <a:endParaRPr lang="nl-BE"/>
          </a:p>
        </p:txBody>
      </p:sp>
      <p:sp>
        <p:nvSpPr>
          <p:cNvPr id="5" name="Footer Placeholder 4"/>
          <p:cNvSpPr>
            <a:spLocks noGrp="1"/>
          </p:cNvSpPr>
          <p:nvPr>
            <p:ph type="ftr" sz="quarter" idx="3"/>
          </p:nvPr>
        </p:nvSpPr>
        <p:spPr>
          <a:xfrm>
            <a:off x="2011680" y="6276975"/>
            <a:ext cx="8371840" cy="365125"/>
          </a:xfrm>
          <a:prstGeom prst="rect">
            <a:avLst/>
          </a:prstGeom>
        </p:spPr>
        <p:txBody>
          <a:bodyPr vert="horz" lIns="91440" tIns="45720" rIns="91440" bIns="45720" rtlCol="0" anchor="ctr"/>
          <a:lstStyle>
            <a:lvl1pPr algn="ctr">
              <a:defRPr sz="1200">
                <a:solidFill>
                  <a:schemeClr val="tx1"/>
                </a:solidFill>
                <a:latin typeface="Barlow" pitchFamily="2" charset="77"/>
              </a:defRPr>
            </a:lvl1pPr>
          </a:lstStyle>
          <a:p>
            <a:endParaRPr lang="nl-BE">
              <a:solidFill>
                <a:schemeClr val="tx1"/>
              </a:solidFill>
            </a:endParaRPr>
          </a:p>
        </p:txBody>
      </p:sp>
      <p:sp>
        <p:nvSpPr>
          <p:cNvPr id="6" name="Slide Number Placeholder 5"/>
          <p:cNvSpPr>
            <a:spLocks noGrp="1"/>
          </p:cNvSpPr>
          <p:nvPr>
            <p:ph type="sldNum" sz="quarter" idx="4"/>
          </p:nvPr>
        </p:nvSpPr>
        <p:spPr>
          <a:xfrm>
            <a:off x="10586720" y="6273800"/>
            <a:ext cx="557530" cy="365125"/>
          </a:xfrm>
          <a:prstGeom prst="rect">
            <a:avLst/>
          </a:prstGeom>
        </p:spPr>
        <p:txBody>
          <a:bodyPr vert="horz" lIns="91440" tIns="45720" rIns="91440" bIns="45720" rtlCol="0" anchor="ctr"/>
          <a:lstStyle>
            <a:lvl1pPr algn="r">
              <a:defRPr sz="1200">
                <a:solidFill>
                  <a:schemeClr val="tx1"/>
                </a:solidFill>
                <a:latin typeface="Barlow" pitchFamily="2" charset="77"/>
              </a:defRPr>
            </a:lvl1pPr>
          </a:lstStyle>
          <a:p>
            <a:fld id="{2AB69369-AED2-3745-B81F-A3E46FAA53CC}" type="slidenum">
              <a:rPr lang="nl-BE" smtClean="0"/>
              <a:pPr/>
              <a:t>‹#›</a:t>
            </a:fld>
            <a:endParaRPr lang="nl-BE"/>
          </a:p>
        </p:txBody>
      </p:sp>
      <p:pic>
        <p:nvPicPr>
          <p:cNvPr id="7" name="Afbeelding 6">
            <a:extLst>
              <a:ext uri="{FF2B5EF4-FFF2-40B4-BE49-F238E27FC236}">
                <a16:creationId xmlns:a16="http://schemas.microsoft.com/office/drawing/2014/main" id="{21D8822D-73A9-A786-A45D-B605B5F4ACDD}"/>
              </a:ext>
            </a:extLst>
          </p:cNvPr>
          <p:cNvPicPr>
            <a:picLocks noChangeAspect="1"/>
          </p:cNvPicPr>
          <p:nvPr userDrawn="1"/>
        </p:nvPicPr>
        <p:blipFill>
          <a:blip r:embed="rId21"/>
          <a:srcRect/>
          <a:stretch/>
        </p:blipFill>
        <p:spPr>
          <a:xfrm>
            <a:off x="11211737" y="6337187"/>
            <a:ext cx="595553" cy="196947"/>
          </a:xfrm>
          <a:prstGeom prst="rect">
            <a:avLst/>
          </a:prstGeom>
        </p:spPr>
      </p:pic>
      <p:sp>
        <p:nvSpPr>
          <p:cNvPr id="13" name="Slide Number Placeholder 5">
            <a:extLst>
              <a:ext uri="{FF2B5EF4-FFF2-40B4-BE49-F238E27FC236}">
                <a16:creationId xmlns:a16="http://schemas.microsoft.com/office/drawing/2014/main" id="{A32D6BE1-F9B7-0A86-1A97-ABCD909995AB}"/>
              </a:ext>
            </a:extLst>
          </p:cNvPr>
          <p:cNvSpPr txBox="1">
            <a:spLocks/>
          </p:cNvSpPr>
          <p:nvPr userDrawn="1"/>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Tree>
    <p:extLst>
      <p:ext uri="{BB962C8B-B14F-4D97-AF65-F5344CB8AC3E}">
        <p14:creationId xmlns:p14="http://schemas.microsoft.com/office/powerpoint/2010/main" val="24459323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1" r:id="rId4"/>
    <p:sldLayoutId id="2147483689" r:id="rId5"/>
    <p:sldLayoutId id="2147483690" r:id="rId6"/>
    <p:sldLayoutId id="2147483699" r:id="rId7"/>
    <p:sldLayoutId id="2147483692" r:id="rId8"/>
    <p:sldLayoutId id="2147483693" r:id="rId9"/>
    <p:sldLayoutId id="2147483685" r:id="rId10"/>
    <p:sldLayoutId id="2147483674" r:id="rId11"/>
    <p:sldLayoutId id="2147483694" r:id="rId12"/>
    <p:sldLayoutId id="2147483698" r:id="rId13"/>
    <p:sldLayoutId id="2147483703" r:id="rId14"/>
    <p:sldLayoutId id="2147483697" r:id="rId15"/>
    <p:sldLayoutId id="2147483696" r:id="rId16"/>
    <p:sldLayoutId id="2147483695" r:id="rId17"/>
    <p:sldLayoutId id="2147483701" r:id="rId18"/>
    <p:sldLayoutId id="2147483702" r:id="rId19"/>
  </p:sldLayoutIdLst>
  <p:hf hdr="0" ftr="0" dt="0"/>
  <p:txStyles>
    <p:titleStyle>
      <a:lvl1pPr algn="l" defTabSz="914400" rtl="0" eaLnBrk="1" latinLnBrk="0" hangingPunct="1">
        <a:lnSpc>
          <a:spcPct val="90000"/>
        </a:lnSpc>
        <a:spcBef>
          <a:spcPct val="0"/>
        </a:spcBef>
        <a:buNone/>
        <a:defRPr sz="4000" kern="1200">
          <a:solidFill>
            <a:schemeClr val="tx1"/>
          </a:solidFill>
          <a:latin typeface="Barlow" pitchFamily="2" charset="77"/>
          <a:ea typeface="+mj-ea"/>
          <a:cs typeface="+mj-cs"/>
        </a:defRPr>
      </a:lvl1pPr>
    </p:titleStyle>
    <p:body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microsoft.com/office/2007/relationships/hdphoto" Target="../media/hdphoto4.wdp"/><Relationship Id="rId2" Type="http://schemas.openxmlformats.org/officeDocument/2006/relationships/notesSlide" Target="../notesSlides/notesSlide1.xml"/><Relationship Id="rId16"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1.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hyperlink" Target="https://adr-association.eu/srida" TargetMode="External"/><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adr-association.eu/catalyst-ai-and-robotics" TargetMode="External"/><Relationship Id="rId5" Type="http://schemas.openxmlformats.org/officeDocument/2006/relationships/image" Target="../media/image3.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hyperlink" Target="https://www.linkedin.com/posts/adr-association_robotics-gap-costing-activity-7442967089839030272-2X7l?utm_source=share&amp;utm_medium=member_desktop&amp;rcm=ACoAAC5k28gB3WVAproiik7axzKg7xmxMiqZZ-o" TargetMode="External"/><Relationship Id="rId5" Type="http://schemas.openxmlformats.org/officeDocument/2006/relationships/image" Target="../media/image50.png"/><Relationship Id="rId4" Type="http://schemas.openxmlformats.org/officeDocument/2006/relationships/hyperlink" Target="https://digital-strategy.ec.europa.eu/en/policies/apply-a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FFB7F_D1E7E719.xml"/><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adr-association.eu/index.php/topic-groups/standardization" TargetMode="External"/><Relationship Id="rId5" Type="http://schemas.openxmlformats.org/officeDocument/2006/relationships/image" Target="../media/image3.png"/><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adr-association.eu/our-team"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76_7771A209.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3.png"/><Relationship Id="rId4" Type="http://schemas.openxmlformats.org/officeDocument/2006/relationships/hyperlink" Target="https://adr-association.eu/why-join-adr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5.xml"/><Relationship Id="rId16" Type="http://schemas.openxmlformats.org/officeDocument/2006/relationships/image" Target="../media/image12.sv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hyperlink" Target="https://adr-association.eu/index.php/news/europes-moment-ai-robotics-race-ai-powered-robotics-strategy-europe"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7FFFFB7C_1CB9664A.xm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52_339FC042.xm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hyperlink" Target="https://adr-association.eu/srid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5">
            <a:extLst>
              <a:ext uri="{FF2B5EF4-FFF2-40B4-BE49-F238E27FC236}">
                <a16:creationId xmlns:a16="http://schemas.microsoft.com/office/drawing/2014/main" id="{01107748-0600-5C2D-2C51-95D8C2878805}"/>
              </a:ext>
            </a:extLst>
          </p:cNvPr>
          <p:cNvPicPr/>
          <p:nvPr/>
        </p:nvPicPr>
        <p:blipFill>
          <a:blip r:embed="rId3"/>
          <a:srcRect t="250" b="250"/>
          <a:stretch/>
        </p:blipFill>
        <p:spPr>
          <a:xfrm>
            <a:off x="0" y="17116"/>
            <a:ext cx="12192000" cy="6823770"/>
          </a:xfrm>
          <a:prstGeom prst="rect">
            <a:avLst/>
          </a:prstGeom>
          <a:noFill/>
        </p:spPr>
      </p:pic>
      <p:sp>
        <p:nvSpPr>
          <p:cNvPr id="5" name="Rectangle 4">
            <a:extLst>
              <a:ext uri="{FF2B5EF4-FFF2-40B4-BE49-F238E27FC236}">
                <a16:creationId xmlns:a16="http://schemas.microsoft.com/office/drawing/2014/main" id="{5FA3993C-326B-5C1F-1A03-AE231BFE8EC6}"/>
              </a:ext>
            </a:extLst>
          </p:cNvPr>
          <p:cNvSpPr/>
          <p:nvPr/>
        </p:nvSpPr>
        <p:spPr>
          <a:xfrm>
            <a:off x="0" y="0"/>
            <a:ext cx="12192000" cy="6858000"/>
          </a:xfrm>
          <a:prstGeom prst="rect">
            <a:avLst/>
          </a:prstGeom>
          <a:solidFill>
            <a:schemeClr val="accent1">
              <a:alpha val="7544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descr="A logo with white text&#10;&#10;AI-generated content may be incorrect.">
            <a:extLst>
              <a:ext uri="{FF2B5EF4-FFF2-40B4-BE49-F238E27FC236}">
                <a16:creationId xmlns:a16="http://schemas.microsoft.com/office/drawing/2014/main" id="{6DE0A7D0-0FAF-3E83-CA8C-4AAB3EFA4787}"/>
              </a:ext>
            </a:extLst>
          </p:cNvPr>
          <p:cNvPicPr>
            <a:picLocks noGrp="1" noChangeAspect="1"/>
          </p:cNvPicPr>
          <p:nvPr>
            <p:ph type="pic" idx="13"/>
          </p:nvPr>
        </p:nvPicPr>
        <p:blipFill>
          <a:blip r:embed="rId4"/>
          <a:srcRect l="185" r="185"/>
          <a:stretch>
            <a:fillRect/>
          </a:stretch>
        </p:blipFill>
        <p:spPr>
          <a:xfrm>
            <a:off x="3811860" y="2144171"/>
            <a:ext cx="4568280" cy="2569657"/>
          </a:xfrm>
        </p:spPr>
      </p:pic>
      <p:sp>
        <p:nvSpPr>
          <p:cNvPr id="4" name="Tijdelijke aanduiding voor dianummer 3">
            <a:extLst>
              <a:ext uri="{FF2B5EF4-FFF2-40B4-BE49-F238E27FC236}">
                <a16:creationId xmlns:a16="http://schemas.microsoft.com/office/drawing/2014/main" id="{E43838E5-9E8B-8F74-9697-F70FBFBAEE60}"/>
              </a:ext>
            </a:extLst>
          </p:cNvPr>
          <p:cNvSpPr>
            <a:spLocks noGrp="1"/>
          </p:cNvSpPr>
          <p:nvPr>
            <p:ph type="sldNum" sz="quarter" idx="12"/>
          </p:nvPr>
        </p:nvSpPr>
        <p:spPr/>
        <p:txBody>
          <a:bodyPr/>
          <a:lstStyle/>
          <a:p>
            <a:fld id="{2AB69369-AED2-3745-B81F-A3E46FAA53CC}" type="slidenum">
              <a:rPr lang="nl-BE" smtClean="0"/>
              <a:pPr/>
              <a:t>1</a:t>
            </a:fld>
            <a:endParaRPr lang="nl-BE">
              <a:solidFill>
                <a:schemeClr val="bg1"/>
              </a:solidFill>
            </a:endParaRPr>
          </a:p>
        </p:txBody>
      </p:sp>
      <p:sp>
        <p:nvSpPr>
          <p:cNvPr id="10" name="Donut 9">
            <a:extLst>
              <a:ext uri="{FF2B5EF4-FFF2-40B4-BE49-F238E27FC236}">
                <a16:creationId xmlns:a16="http://schemas.microsoft.com/office/drawing/2014/main" id="{C65978DF-CDCA-C150-ABE3-5FBDAB82C57E}"/>
              </a:ext>
            </a:extLst>
          </p:cNvPr>
          <p:cNvSpPr/>
          <p:nvPr/>
        </p:nvSpPr>
        <p:spPr>
          <a:xfrm rot="1043004">
            <a:off x="10355252" y="-1389882"/>
            <a:ext cx="3795334" cy="3795334"/>
          </a:xfrm>
          <a:prstGeom prst="donut">
            <a:avLst/>
          </a:prstGeom>
          <a:gradFill flip="none" rotWithShape="1">
            <a:gsLst>
              <a:gs pos="0">
                <a:srgbClr val="8DC63F">
                  <a:lumMod val="100000"/>
                </a:srgbClr>
              </a:gs>
              <a:gs pos="63000">
                <a:schemeClr val="accent3">
                  <a:lumMod val="97000"/>
                  <a:lumOff val="3000"/>
                </a:schemeClr>
              </a:gs>
              <a:gs pos="85000">
                <a:schemeClr val="accent3">
                  <a:lumMod val="60000"/>
                  <a:lumOff val="40000"/>
                </a:schemeClr>
              </a:gs>
            </a:gsLst>
            <a:lin ang="13200000" scaled="0"/>
            <a:tileRect/>
          </a:gra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2272EB83-D6FF-DEDA-CD0E-3343E5A2C65E}"/>
              </a:ext>
            </a:extLst>
          </p:cNvPr>
          <p:cNvSpPr/>
          <p:nvPr/>
        </p:nvSpPr>
        <p:spPr>
          <a:xfrm>
            <a:off x="-893677" y="4244975"/>
            <a:ext cx="2028825" cy="202882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1E73216-BD1E-E21C-D43F-3A5ED5643FCF}"/>
              </a:ext>
            </a:extLst>
          </p:cNvPr>
          <p:cNvSpPr/>
          <p:nvPr/>
        </p:nvSpPr>
        <p:spPr>
          <a:xfrm>
            <a:off x="606510" y="4201065"/>
            <a:ext cx="528638" cy="52863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EEDBC75F-93E2-68E2-BBF4-25FF9D951CFA}"/>
              </a:ext>
            </a:extLst>
          </p:cNvPr>
          <p:cNvPicPr>
            <a:picLocks noChangeAspect="1" noChangeArrowheads="1"/>
          </p:cNvPicPr>
          <p:nvPr/>
        </p:nvPicPr>
        <p:blipFill>
          <a:blip r:embed="rId5">
            <a:alphaModFix amt="5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p:blipFill>
        <p:spPr bwMode="auto">
          <a:xfrm>
            <a:off x="2068054" y="6176191"/>
            <a:ext cx="1499369" cy="370978"/>
          </a:xfrm>
          <a:prstGeom prst="rect">
            <a:avLst/>
          </a:prstGeom>
          <a:noFill/>
        </p:spPr>
      </p:pic>
      <p:pic>
        <p:nvPicPr>
          <p:cNvPr id="17" name="Picture 5" descr="A green and black logo&#10;&#10;Description automatically generated">
            <a:extLst>
              <a:ext uri="{FF2B5EF4-FFF2-40B4-BE49-F238E27FC236}">
                <a16:creationId xmlns:a16="http://schemas.microsoft.com/office/drawing/2014/main" id="{1677323C-F738-5AFE-7F45-ED6A77D5C8F5}"/>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colorTemperature colorTemp="1500"/>
                    </a14:imgEffect>
                    <a14:imgEffect>
                      <a14:saturation sat="0"/>
                    </a14:imgEffect>
                  </a14:imgLayer>
                </a14:imgProps>
              </a:ext>
            </a:extLst>
          </a:blip>
          <a:stretch/>
        </p:blipFill>
        <p:spPr bwMode="auto">
          <a:xfrm>
            <a:off x="4063349" y="6055860"/>
            <a:ext cx="979680" cy="611640"/>
          </a:xfrm>
          <a:prstGeom prst="rect">
            <a:avLst/>
          </a:prstGeom>
        </p:spPr>
      </p:pic>
      <p:pic>
        <p:nvPicPr>
          <p:cNvPr id="18" name="Picture 17">
            <a:extLst>
              <a:ext uri="{FF2B5EF4-FFF2-40B4-BE49-F238E27FC236}">
                <a16:creationId xmlns:a16="http://schemas.microsoft.com/office/drawing/2014/main" id="{3D569064-8238-AE8C-8679-40A2E367BD63}"/>
              </a:ext>
            </a:extLst>
          </p:cNvPr>
          <p:cNvPicPr>
            <a:picLocks noChangeAspect="1" noChangeArrowheads="1"/>
          </p:cNvPicPr>
          <p:nvPr/>
        </p:nvPicPr>
        <p:blipFill>
          <a:blip r:embed="rId9">
            <a:alphaModFix amt="50000"/>
            <a:extLst>
              <a:ext uri="{BEBA8EAE-BF5A-486C-A8C5-ECC9F3942E4B}">
                <a14:imgProps xmlns:a14="http://schemas.microsoft.com/office/drawing/2010/main">
                  <a14:imgLayer r:embed="rId10">
                    <a14:imgEffect>
                      <a14:colorTemperature colorTemp="1500"/>
                    </a14:imgEffect>
                    <a14:imgEffect>
                      <a14:saturation sat="0"/>
                    </a14:imgEffect>
                  </a14:imgLayer>
                </a14:imgProps>
              </a:ext>
            </a:extLst>
          </a:blip>
          <a:stretch/>
        </p:blipFill>
        <p:spPr bwMode="auto">
          <a:xfrm>
            <a:off x="5538956" y="6160734"/>
            <a:ext cx="1684858" cy="401892"/>
          </a:xfrm>
          <a:prstGeom prst="rect">
            <a:avLst/>
          </a:prstGeom>
          <a:noFill/>
        </p:spPr>
      </p:pic>
      <p:pic>
        <p:nvPicPr>
          <p:cNvPr id="20" name="Picture 14">
            <a:extLst>
              <a:ext uri="{FF2B5EF4-FFF2-40B4-BE49-F238E27FC236}">
                <a16:creationId xmlns:a16="http://schemas.microsoft.com/office/drawing/2014/main" id="{914B0F79-0996-B80F-0BA2-0858E67C8C8A}"/>
              </a:ext>
            </a:extLst>
          </p:cNvPr>
          <p:cNvPicPr>
            <a:picLocks noChangeAspect="1" noChangeArrowheads="1"/>
          </p:cNvPicPr>
          <p:nvPr/>
        </p:nvPicPr>
        <p:blipFill>
          <a:blip r:embed="rId11">
            <a:alphaModFix amt="5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Lst>
          </a:blip>
          <a:stretch/>
        </p:blipFill>
        <p:spPr bwMode="auto">
          <a:xfrm>
            <a:off x="7719741" y="6129819"/>
            <a:ext cx="726497" cy="463722"/>
          </a:xfrm>
          <a:prstGeom prst="rect">
            <a:avLst/>
          </a:prstGeom>
          <a:noFill/>
        </p:spPr>
      </p:pic>
      <p:sp>
        <p:nvSpPr>
          <p:cNvPr id="21" name="TextBox 20">
            <a:extLst>
              <a:ext uri="{FF2B5EF4-FFF2-40B4-BE49-F238E27FC236}">
                <a16:creationId xmlns:a16="http://schemas.microsoft.com/office/drawing/2014/main" id="{4C4861B2-A624-509B-51F7-94C96AFDFFF2}"/>
              </a:ext>
            </a:extLst>
          </p:cNvPr>
          <p:cNvSpPr txBox="1"/>
          <p:nvPr/>
        </p:nvSpPr>
        <p:spPr>
          <a:xfrm>
            <a:off x="9486900" y="6457950"/>
            <a:ext cx="184731" cy="369332"/>
          </a:xfrm>
          <a:prstGeom prst="rect">
            <a:avLst/>
          </a:prstGeom>
          <a:noFill/>
        </p:spPr>
        <p:txBody>
          <a:bodyPr wrap="none" rtlCol="0">
            <a:spAutoFit/>
          </a:bodyPr>
          <a:lstStyle/>
          <a:p>
            <a:endParaRPr lang="en-US"/>
          </a:p>
        </p:txBody>
      </p:sp>
      <p:pic>
        <p:nvPicPr>
          <p:cNvPr id="22" name="Picture 12">
            <a:extLst>
              <a:ext uri="{FF2B5EF4-FFF2-40B4-BE49-F238E27FC236}">
                <a16:creationId xmlns:a16="http://schemas.microsoft.com/office/drawing/2014/main" id="{EA68B6FA-D04B-A3CA-802D-A42F8B5347FA}"/>
              </a:ext>
            </a:extLst>
          </p:cNvPr>
          <p:cNvPicPr>
            <a:picLocks noChangeAspect="1" noChangeArrowheads="1"/>
          </p:cNvPicPr>
          <p:nvPr/>
        </p:nvPicPr>
        <p:blipFill>
          <a:blip r:embed="rId13">
            <a:alphaModFix amt="50000"/>
            <a:extLst>
              <a:ext uri="{BEBA8EAE-BF5A-486C-A8C5-ECC9F3942E4B}">
                <a14:imgProps xmlns:a14="http://schemas.microsoft.com/office/drawing/2010/main">
                  <a14:imgLayer r:embed="rId14">
                    <a14:imgEffect>
                      <a14:colorTemperature colorTemp="1500"/>
                    </a14:imgEffect>
                    <a14:imgEffect>
                      <a14:saturation sat="0"/>
                    </a14:imgEffect>
                  </a14:imgLayer>
                </a14:imgProps>
              </a:ext>
            </a:extLst>
          </a:blip>
          <a:stretch/>
        </p:blipFill>
        <p:spPr bwMode="auto">
          <a:xfrm>
            <a:off x="8942164" y="6214835"/>
            <a:ext cx="1267507" cy="243115"/>
          </a:xfrm>
          <a:prstGeom prst="rect">
            <a:avLst/>
          </a:prstGeom>
          <a:noFill/>
        </p:spPr>
      </p:pic>
      <p:pic>
        <p:nvPicPr>
          <p:cNvPr id="2050" name="Picture 2" descr="EU Cofunded">
            <a:extLst>
              <a:ext uri="{FF2B5EF4-FFF2-40B4-BE49-F238E27FC236}">
                <a16:creationId xmlns:a16="http://schemas.microsoft.com/office/drawing/2014/main" id="{18515651-8021-BA04-9021-3D603BD526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4741" y="304912"/>
            <a:ext cx="1673313" cy="37848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AE4939CB-D29D-525D-35CC-86201D544AF2}"/>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pic>
        <p:nvPicPr>
          <p:cNvPr id="9" name="Afbeelding 18" descr="Afbeelding met Graphics, Lettertype, grafische vormgeving, ontwerp&#10;&#10;Automatisch gegenereerde beschrijving">
            <a:extLst>
              <a:ext uri="{FF2B5EF4-FFF2-40B4-BE49-F238E27FC236}">
                <a16:creationId xmlns:a16="http://schemas.microsoft.com/office/drawing/2014/main" id="{053DF882-6A2C-E9B8-0119-37F5A81F3099}"/>
              </a:ext>
            </a:extLst>
          </p:cNvPr>
          <p:cNvPicPr>
            <a:picLocks noChangeAspect="1"/>
          </p:cNvPicPr>
          <p:nvPr/>
        </p:nvPicPr>
        <p:blipFill>
          <a:blip r:embed="rId16"/>
          <a:stretch>
            <a:fillRect/>
          </a:stretch>
        </p:blipFill>
        <p:spPr>
          <a:xfrm>
            <a:off x="11211737" y="6335129"/>
            <a:ext cx="595553" cy="201063"/>
          </a:xfrm>
          <a:prstGeom prst="rect">
            <a:avLst/>
          </a:prstGeom>
        </p:spPr>
      </p:pic>
    </p:spTree>
    <p:extLst>
      <p:ext uri="{BB962C8B-B14F-4D97-AF65-F5344CB8AC3E}">
        <p14:creationId xmlns:p14="http://schemas.microsoft.com/office/powerpoint/2010/main" val="1499507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6EE97-1250-CBDA-7269-138FC3463495}"/>
              </a:ext>
            </a:extLst>
          </p:cNvPr>
          <p:cNvSpPr>
            <a:spLocks noGrp="1"/>
          </p:cNvSpPr>
          <p:nvPr>
            <p:ph type="sldNum" sz="quarter" idx="12"/>
          </p:nvPr>
        </p:nvSpPr>
        <p:spPr/>
        <p:txBody>
          <a:bodyPr/>
          <a:lstStyle/>
          <a:p>
            <a:fld id="{2AB69369-AED2-3745-B81F-A3E46FAA53CC}" type="slidenum">
              <a:rPr lang="nl-BE" smtClean="0"/>
              <a:pPr/>
              <a:t>10</a:t>
            </a:fld>
            <a:endParaRPr lang="nl-BE">
              <a:solidFill>
                <a:schemeClr val="bg1"/>
              </a:solidFill>
            </a:endParaRPr>
          </a:p>
        </p:txBody>
      </p:sp>
      <p:pic>
        <p:nvPicPr>
          <p:cNvPr id="3" name="Picture 2">
            <a:extLst>
              <a:ext uri="{FF2B5EF4-FFF2-40B4-BE49-F238E27FC236}">
                <a16:creationId xmlns:a16="http://schemas.microsoft.com/office/drawing/2014/main" id="{D0753DD8-5FAA-6767-6544-38FBC5F51AE9}"/>
              </a:ext>
            </a:extLst>
          </p:cNvPr>
          <p:cNvPicPr>
            <a:picLocks noChangeAspect="1"/>
          </p:cNvPicPr>
          <p:nvPr/>
        </p:nvPicPr>
        <p:blipFill>
          <a:blip r:embed="rId2"/>
          <a:srcRect/>
          <a:stretch/>
        </p:blipFill>
        <p:spPr>
          <a:xfrm>
            <a:off x="4401849" y="763893"/>
            <a:ext cx="3388301" cy="4783485"/>
          </a:xfrm>
          <a:prstGeom prst="rect">
            <a:avLst/>
          </a:prstGeom>
          <a:ln>
            <a:solidFill>
              <a:schemeClr val="accent6">
                <a:lumMod val="40000"/>
                <a:lumOff val="60000"/>
              </a:schemeClr>
            </a:solidFill>
          </a:ln>
        </p:spPr>
      </p:pic>
      <p:sp>
        <p:nvSpPr>
          <p:cNvPr id="4" name="Afgeronde rechthoek 5">
            <a:hlinkClick r:id="rId3"/>
            <a:extLst>
              <a:ext uri="{FF2B5EF4-FFF2-40B4-BE49-F238E27FC236}">
                <a16:creationId xmlns:a16="http://schemas.microsoft.com/office/drawing/2014/main" id="{666E5509-7432-4DDA-A38A-FBDBD882F9B8}"/>
              </a:ext>
            </a:extLst>
          </p:cNvPr>
          <p:cNvSpPr/>
          <p:nvPr/>
        </p:nvSpPr>
        <p:spPr>
          <a:xfrm>
            <a:off x="5060460" y="5817138"/>
            <a:ext cx="2071080" cy="456662"/>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a:latin typeface="Barlow" pitchFamily="2" charset="77"/>
              </a:rPr>
              <a:t>Read document</a:t>
            </a:r>
          </a:p>
        </p:txBody>
      </p:sp>
    </p:spTree>
    <p:extLst>
      <p:ext uri="{BB962C8B-B14F-4D97-AF65-F5344CB8AC3E}">
        <p14:creationId xmlns:p14="http://schemas.microsoft.com/office/powerpoint/2010/main" val="285254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in a suit holding a microphone&#10;&#10;AI-generated content may be incorrect.">
            <a:extLst>
              <a:ext uri="{FF2B5EF4-FFF2-40B4-BE49-F238E27FC236}">
                <a16:creationId xmlns:a16="http://schemas.microsoft.com/office/drawing/2014/main" id="{B25E051C-C485-09FC-E5DC-4096523AC3B0}"/>
              </a:ext>
            </a:extLst>
          </p:cNvPr>
          <p:cNvPicPr>
            <a:picLocks noGrp="1" noChangeAspect="1"/>
          </p:cNvPicPr>
          <p:nvPr>
            <p:ph type="pic" sz="quarter" idx="14"/>
          </p:nvPr>
        </p:nvPicPr>
        <p:blipFill>
          <a:blip r:embed="rId3"/>
          <a:srcRect l="16486" r="16486"/>
          <a:stretch>
            <a:fillRect/>
          </a:stretch>
        </p:blipFill>
        <p:spPr>
          <a:xfrm>
            <a:off x="3468096" y="0"/>
            <a:ext cx="8723904" cy="6858000"/>
          </a:xfrm>
        </p:spPr>
      </p:pic>
      <p:sp>
        <p:nvSpPr>
          <p:cNvPr id="13" name="Rechthoek 12">
            <a:extLst>
              <a:ext uri="{FF2B5EF4-FFF2-40B4-BE49-F238E27FC236}">
                <a16:creationId xmlns:a16="http://schemas.microsoft.com/office/drawing/2014/main" id="{A1E687EB-D38B-675D-9710-69CE0358EB38}"/>
              </a:ext>
            </a:extLst>
          </p:cNvPr>
          <p:cNvSpPr/>
          <p:nvPr/>
        </p:nvSpPr>
        <p:spPr>
          <a:xfrm>
            <a:off x="0" y="0"/>
            <a:ext cx="16383699" cy="6858000"/>
          </a:xfrm>
          <a:prstGeom prst="rect">
            <a:avLst/>
          </a:prstGeom>
          <a:gradFill flip="none" rotWithShape="1">
            <a:gsLst>
              <a:gs pos="39000">
                <a:srgbClr val="F8F9FA"/>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Slide Number Placeholder 2">
            <a:extLst>
              <a:ext uri="{FF2B5EF4-FFF2-40B4-BE49-F238E27FC236}">
                <a16:creationId xmlns:a16="http://schemas.microsoft.com/office/drawing/2014/main" id="{80DD9189-8673-EBCC-D7DB-10C5C3E64290}"/>
              </a:ext>
            </a:extLst>
          </p:cNvPr>
          <p:cNvSpPr>
            <a:spLocks noGrp="1"/>
          </p:cNvSpPr>
          <p:nvPr>
            <p:ph type="sldNum" sz="quarter" idx="12"/>
          </p:nvPr>
        </p:nvSpPr>
        <p:spPr/>
        <p:txBody>
          <a:bodyPr/>
          <a:lstStyle/>
          <a:p>
            <a:fld id="{2AB69369-AED2-3745-B81F-A3E46FAA53CC}" type="slidenum">
              <a:rPr lang="nl-BE" smtClean="0"/>
              <a:pPr/>
              <a:t>11</a:t>
            </a:fld>
            <a:endParaRPr lang="nl-BE">
              <a:solidFill>
                <a:schemeClr val="bg1"/>
              </a:solidFill>
            </a:endParaRPr>
          </a:p>
        </p:txBody>
      </p:sp>
      <p:sp>
        <p:nvSpPr>
          <p:cNvPr id="4" name="Title 3">
            <a:extLst>
              <a:ext uri="{FF2B5EF4-FFF2-40B4-BE49-F238E27FC236}">
                <a16:creationId xmlns:a16="http://schemas.microsoft.com/office/drawing/2014/main" id="{EE0A77D6-E703-5870-FD42-147CA83DE51C}"/>
              </a:ext>
            </a:extLst>
          </p:cNvPr>
          <p:cNvSpPr>
            <a:spLocks noGrp="1"/>
          </p:cNvSpPr>
          <p:nvPr>
            <p:ph type="title"/>
          </p:nvPr>
        </p:nvSpPr>
        <p:spPr>
          <a:xfrm>
            <a:off x="922404" y="-348681"/>
            <a:ext cx="6447657" cy="1754326"/>
          </a:xfrm>
        </p:spPr>
        <p:txBody>
          <a:bodyPr/>
          <a:lstStyle/>
          <a:p>
            <a:r>
              <a:rPr lang="nl-BE"/>
              <a:t>Key Events Shaping ADRA’s Ecosystem Engagement</a:t>
            </a:r>
            <a:endParaRPr lang="en-BE"/>
          </a:p>
        </p:txBody>
      </p:sp>
      <p:sp>
        <p:nvSpPr>
          <p:cNvPr id="5" name="Content Placeholder 4">
            <a:extLst>
              <a:ext uri="{FF2B5EF4-FFF2-40B4-BE49-F238E27FC236}">
                <a16:creationId xmlns:a16="http://schemas.microsoft.com/office/drawing/2014/main" id="{62696384-7E39-A323-8B8B-10AA4D74B14D}"/>
              </a:ext>
            </a:extLst>
          </p:cNvPr>
          <p:cNvSpPr>
            <a:spLocks noGrp="1"/>
          </p:cNvSpPr>
          <p:nvPr>
            <p:ph sz="quarter" idx="15"/>
          </p:nvPr>
        </p:nvSpPr>
        <p:spPr>
          <a:xfrm>
            <a:off x="974818" y="1508739"/>
            <a:ext cx="7969805" cy="585437"/>
          </a:xfrm>
        </p:spPr>
        <p:txBody>
          <a:bodyPr>
            <a:normAutofit/>
          </a:bodyPr>
          <a:lstStyle/>
          <a:p>
            <a:r>
              <a:rPr lang="nl-BE" sz="1400" i="1" dirty="0" err="1"/>
              <a:t>ADRA’s</a:t>
            </a:r>
            <a:r>
              <a:rPr lang="nl-BE" sz="1400" i="1" dirty="0"/>
              <a:t> </a:t>
            </a:r>
            <a:r>
              <a:rPr lang="nl-BE" sz="1400" i="1" dirty="0" err="1"/>
              <a:t>key</a:t>
            </a:r>
            <a:r>
              <a:rPr lang="nl-BE" sz="1400" i="1" dirty="0"/>
              <a:t> events </a:t>
            </a:r>
            <a:r>
              <a:rPr lang="nl-BE" sz="1400" i="1" dirty="0" err="1"/>
              <a:t>connect</a:t>
            </a:r>
            <a:r>
              <a:rPr lang="nl-BE" sz="1400" i="1" dirty="0"/>
              <a:t> </a:t>
            </a:r>
            <a:r>
              <a:rPr lang="nl-BE" sz="1400" i="1" dirty="0" err="1"/>
              <a:t>the</a:t>
            </a:r>
            <a:r>
              <a:rPr lang="nl-BE" sz="1400" i="1" dirty="0"/>
              <a:t> </a:t>
            </a:r>
            <a:r>
              <a:rPr lang="nl-BE" sz="1400" i="1" dirty="0" err="1"/>
              <a:t>ecosystem</a:t>
            </a:r>
            <a:r>
              <a:rPr lang="nl-BE" sz="1400" i="1" dirty="0"/>
              <a:t> </a:t>
            </a:r>
            <a:r>
              <a:rPr lang="nl-BE" sz="1400" i="1" dirty="0" err="1"/>
              <a:t>and</a:t>
            </a:r>
            <a:r>
              <a:rPr lang="nl-BE" sz="1400" i="1" dirty="0"/>
              <a:t> </a:t>
            </a:r>
            <a:r>
              <a:rPr lang="nl-BE" sz="1400" i="1" dirty="0" err="1"/>
              <a:t>accelerate</a:t>
            </a:r>
            <a:r>
              <a:rPr lang="nl-BE" sz="1400" i="1" dirty="0"/>
              <a:t> </a:t>
            </a:r>
            <a:r>
              <a:rPr lang="nl-BE" sz="1400" i="1" dirty="0" err="1"/>
              <a:t>collaboration</a:t>
            </a:r>
            <a:r>
              <a:rPr lang="nl-BE" sz="1400" i="1" dirty="0"/>
              <a:t>, </a:t>
            </a:r>
            <a:r>
              <a:rPr lang="nl-BE" sz="1400" i="1" dirty="0" err="1"/>
              <a:t>innovation</a:t>
            </a:r>
            <a:r>
              <a:rPr lang="nl-BE" sz="1400" i="1" dirty="0"/>
              <a:t> </a:t>
            </a:r>
            <a:r>
              <a:rPr lang="nl-BE" sz="1400" i="1" dirty="0" err="1"/>
              <a:t>and</a:t>
            </a:r>
            <a:r>
              <a:rPr lang="nl-BE" sz="1400" i="1" dirty="0"/>
              <a:t> </a:t>
            </a:r>
            <a:r>
              <a:rPr lang="nl-BE" sz="1400" i="1" dirty="0" err="1"/>
              <a:t>strategic</a:t>
            </a:r>
            <a:r>
              <a:rPr lang="nl-BE" sz="1400" i="1" dirty="0"/>
              <a:t> impact </a:t>
            </a:r>
            <a:r>
              <a:rPr lang="nl-BE" sz="1400" i="1" dirty="0" err="1"/>
              <a:t>across</a:t>
            </a:r>
            <a:r>
              <a:rPr lang="nl-BE" sz="1400" i="1" dirty="0"/>
              <a:t> Europe.</a:t>
            </a:r>
            <a:endParaRPr lang="nl-BE" sz="1400" i="1" dirty="0">
              <a:latin typeface="Barlow Medium" pitchFamily="2" charset="77"/>
            </a:endParaRPr>
          </a:p>
        </p:txBody>
      </p:sp>
      <p:sp>
        <p:nvSpPr>
          <p:cNvPr id="8" name="Content Placeholder 4">
            <a:extLst>
              <a:ext uri="{FF2B5EF4-FFF2-40B4-BE49-F238E27FC236}">
                <a16:creationId xmlns:a16="http://schemas.microsoft.com/office/drawing/2014/main" id="{F6D51130-C172-2042-2F1C-7C9145123456}"/>
              </a:ext>
            </a:extLst>
          </p:cNvPr>
          <p:cNvSpPr txBox="1">
            <a:spLocks/>
          </p:cNvSpPr>
          <p:nvPr/>
        </p:nvSpPr>
        <p:spPr>
          <a:xfrm>
            <a:off x="452685" y="4243346"/>
            <a:ext cx="2905630" cy="1926294"/>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400" b="1" dirty="0"/>
              <a:t>AI, Data &amp; </a:t>
            </a:r>
            <a:r>
              <a:rPr lang="nl-BE" sz="1400" b="1" dirty="0" err="1"/>
              <a:t>Robotics</a:t>
            </a:r>
            <a:r>
              <a:rPr lang="nl-BE" sz="1400" b="1" dirty="0"/>
              <a:t> Forum (ADRF)</a:t>
            </a:r>
          </a:p>
          <a:p>
            <a:pPr algn="just"/>
            <a:r>
              <a:rPr lang="nl-BE" sz="1400" dirty="0"/>
              <a:t>is a </a:t>
            </a:r>
            <a:r>
              <a:rPr lang="nl-BE" sz="1400" dirty="0" err="1"/>
              <a:t>multi</a:t>
            </a:r>
            <a:r>
              <a:rPr lang="nl-BE" sz="1400" dirty="0"/>
              <a:t>-stakeholder event </a:t>
            </a:r>
            <a:r>
              <a:rPr lang="nl-BE" sz="1400" dirty="0" err="1"/>
              <a:t>exploring</a:t>
            </a:r>
            <a:r>
              <a:rPr lang="nl-BE" sz="1400" dirty="0"/>
              <a:t> trends </a:t>
            </a:r>
            <a:r>
              <a:rPr lang="nl-BE" sz="1400" dirty="0" err="1"/>
              <a:t>and</a:t>
            </a:r>
            <a:r>
              <a:rPr lang="nl-BE" sz="1400" dirty="0"/>
              <a:t> </a:t>
            </a:r>
            <a:r>
              <a:rPr lang="nl-BE" sz="1400" dirty="0" err="1"/>
              <a:t>priorities</a:t>
            </a:r>
            <a:r>
              <a:rPr lang="nl-BE" sz="1400" dirty="0"/>
              <a:t>.</a:t>
            </a:r>
            <a:r>
              <a:rPr lang="en-US" sz="1400" dirty="0"/>
              <a:t> ADRF is a </a:t>
            </a:r>
            <a:r>
              <a:rPr lang="en-US" sz="1400" b="1" dirty="0"/>
              <a:t>deployment-oriented forum</a:t>
            </a:r>
            <a:r>
              <a:rPr lang="en-US" sz="1400" dirty="0"/>
              <a:t> where the conversation is grounded in the real-world connecting end-users with </a:t>
            </a:r>
            <a:r>
              <a:rPr lang="en-US" sz="1400" dirty="0" err="1"/>
              <a:t>with</a:t>
            </a:r>
            <a:r>
              <a:rPr lang="en-US" sz="1400" dirty="0"/>
              <a:t> disruptive, bottom-up innovation</a:t>
            </a:r>
            <a:r>
              <a:rPr lang="nl-BE" sz="1400" dirty="0"/>
              <a:t>.</a:t>
            </a:r>
            <a:endParaRPr lang="nl-BE" sz="1400" dirty="0">
              <a:latin typeface="Barlow Medium" pitchFamily="2" charset="77"/>
            </a:endParaRPr>
          </a:p>
        </p:txBody>
      </p:sp>
      <p:sp>
        <p:nvSpPr>
          <p:cNvPr id="9" name="Content Placeholder 4">
            <a:extLst>
              <a:ext uri="{FF2B5EF4-FFF2-40B4-BE49-F238E27FC236}">
                <a16:creationId xmlns:a16="http://schemas.microsoft.com/office/drawing/2014/main" id="{8855AFBE-2F30-6B0A-84E8-E1BC14901BF9}"/>
              </a:ext>
            </a:extLst>
          </p:cNvPr>
          <p:cNvSpPr txBox="1">
            <a:spLocks/>
          </p:cNvSpPr>
          <p:nvPr/>
        </p:nvSpPr>
        <p:spPr>
          <a:xfrm>
            <a:off x="3878807" y="4243346"/>
            <a:ext cx="2971473" cy="2110410"/>
          </a:xfrm>
          <a:prstGeom prst="rect">
            <a:avLst/>
          </a:prstGeom>
        </p:spPr>
        <p:txBody>
          <a:bodyPr vert="horz" wrap="square" lIns="91440" tIns="45720" rIns="91440" bIns="45720" rtlCol="0">
            <a:normAutofit fontScale="92500" lnSpcReduction="10000"/>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nl-BE" b="1" dirty="0" err="1"/>
              <a:t>Future</a:t>
            </a:r>
            <a:r>
              <a:rPr lang="nl-BE" b="1" dirty="0"/>
              <a:t> Ready (FR) s</a:t>
            </a:r>
            <a:r>
              <a:rPr lang="en-US" dirty="0" err="1"/>
              <a:t>erves</a:t>
            </a:r>
            <a:r>
              <a:rPr lang="en-US" dirty="0"/>
              <a:t> as </a:t>
            </a:r>
            <a:r>
              <a:rPr lang="en-US" b="1" dirty="0"/>
              <a:t>a platform to showcase cutting-edge results</a:t>
            </a:r>
            <a:r>
              <a:rPr lang="en-US" dirty="0"/>
              <a:t>, discuss key challenges, and unlock value.  FR facilitates learning between successful projects, establishing space for collaboration, peer learning and scaling ideas.</a:t>
            </a:r>
            <a:endParaRPr lang="nl-BE" dirty="0"/>
          </a:p>
        </p:txBody>
      </p:sp>
      <p:sp>
        <p:nvSpPr>
          <p:cNvPr id="10" name="Content Placeholder 4">
            <a:extLst>
              <a:ext uri="{FF2B5EF4-FFF2-40B4-BE49-F238E27FC236}">
                <a16:creationId xmlns:a16="http://schemas.microsoft.com/office/drawing/2014/main" id="{B7CF09CA-F398-EE50-3F36-6396FFE7CDD5}"/>
              </a:ext>
            </a:extLst>
          </p:cNvPr>
          <p:cNvSpPr txBox="1">
            <a:spLocks/>
          </p:cNvSpPr>
          <p:nvPr/>
        </p:nvSpPr>
        <p:spPr>
          <a:xfrm>
            <a:off x="7478486" y="4179216"/>
            <a:ext cx="2998453" cy="2340089"/>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400" b="1" dirty="0"/>
              <a:t>European </a:t>
            </a:r>
            <a:r>
              <a:rPr lang="nl-BE" sz="1400" b="1" dirty="0" err="1"/>
              <a:t>Convergence</a:t>
            </a:r>
            <a:endParaRPr lang="nl-BE" sz="1400" b="1" dirty="0"/>
          </a:p>
          <a:p>
            <a:pPr algn="just"/>
            <a:r>
              <a:rPr lang="nl-BE" sz="1400" b="1" dirty="0" err="1"/>
              <a:t>Summit</a:t>
            </a:r>
            <a:r>
              <a:rPr lang="nl-BE" sz="1400" b="1" dirty="0"/>
              <a:t> (ECS) </a:t>
            </a:r>
            <a:r>
              <a:rPr lang="nl-BE" sz="1400" dirty="0"/>
              <a:t>is a high-level </a:t>
            </a:r>
            <a:r>
              <a:rPr lang="nl-BE" sz="1400" dirty="0" err="1"/>
              <a:t>summit</a:t>
            </a:r>
            <a:r>
              <a:rPr lang="nl-BE" sz="1400" dirty="0"/>
              <a:t> </a:t>
            </a:r>
            <a:r>
              <a:rPr lang="nl-BE" sz="1400" dirty="0" err="1"/>
              <a:t>that</a:t>
            </a:r>
            <a:r>
              <a:rPr lang="nl-BE" sz="1400" dirty="0"/>
              <a:t> </a:t>
            </a:r>
            <a:r>
              <a:rPr lang="nl-BE" sz="1400" dirty="0" err="1"/>
              <a:t>connects</a:t>
            </a:r>
            <a:r>
              <a:rPr lang="nl-BE" sz="1400" dirty="0"/>
              <a:t> ADR experts </a:t>
            </a:r>
            <a:r>
              <a:rPr lang="nl-BE" sz="1400" dirty="0" err="1"/>
              <a:t>with</a:t>
            </a:r>
            <a:r>
              <a:rPr lang="nl-BE" sz="1400" dirty="0"/>
              <a:t> policy-maker. </a:t>
            </a:r>
            <a:r>
              <a:rPr lang="en-US" sz="1400" dirty="0"/>
              <a:t>The Summit moves beyond theory to blueprint an </a:t>
            </a:r>
            <a:r>
              <a:rPr lang="en-US" sz="1400" b="1" dirty="0"/>
              <a:t>actionable </a:t>
            </a:r>
            <a:r>
              <a:rPr lang="en-US" sz="1400" b="1" dirty="0" err="1"/>
              <a:t>DeepTech</a:t>
            </a:r>
            <a:r>
              <a:rPr lang="en-US" sz="1400" b="1" dirty="0"/>
              <a:t> and  industrial strategy for Europe</a:t>
            </a:r>
            <a:endParaRPr lang="nl-BE" sz="1400" b="1" dirty="0"/>
          </a:p>
        </p:txBody>
      </p:sp>
      <p:sp>
        <p:nvSpPr>
          <p:cNvPr id="11" name="Content Placeholder 4">
            <a:extLst>
              <a:ext uri="{FF2B5EF4-FFF2-40B4-BE49-F238E27FC236}">
                <a16:creationId xmlns:a16="http://schemas.microsoft.com/office/drawing/2014/main" id="{E7C77394-7E8E-6C4D-EEA7-5B715E97C3F8}"/>
              </a:ext>
            </a:extLst>
          </p:cNvPr>
          <p:cNvSpPr txBox="1">
            <a:spLocks/>
          </p:cNvSpPr>
          <p:nvPr/>
        </p:nvSpPr>
        <p:spPr>
          <a:xfrm>
            <a:off x="848153" y="5844288"/>
            <a:ext cx="6630333" cy="585437"/>
          </a:xfrm>
          <a:prstGeom prst="rect">
            <a:avLst/>
          </a:prstGeom>
        </p:spPr>
        <p:txBody>
          <a:bodyPr vert="horz" wrap="square"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sz="1400">
              <a:latin typeface="Barlow Medium" pitchFamily="2" charset="77"/>
            </a:endParaRPr>
          </a:p>
        </p:txBody>
      </p:sp>
      <p:pic>
        <p:nvPicPr>
          <p:cNvPr id="7" name="Graphic 6">
            <a:extLst>
              <a:ext uri="{FF2B5EF4-FFF2-40B4-BE49-F238E27FC236}">
                <a16:creationId xmlns:a16="http://schemas.microsoft.com/office/drawing/2014/main" id="{1432E4DC-0A23-0040-9C31-F7C8CE3F8539}"/>
              </a:ext>
            </a:extLst>
          </p:cNvPr>
          <p:cNvPicPr>
            <a:picLocks noChangeAspect="1"/>
          </p:cNvPicPr>
          <p:nvPr/>
        </p:nvPicPr>
        <p:blipFill>
          <a:blip>
            <a:extLst>
              <a:ext uri="{96DAC541-7B7A-43D3-8B79-37D633B846F1}">
                <asvg:svgBlip xmlns:asvg="http://schemas.microsoft.com/office/drawing/2016/SVG/main" r:embed="rId4"/>
              </a:ext>
            </a:extLst>
          </a:blip>
          <a:srcRect r="52819"/>
          <a:stretch>
            <a:fillRect/>
          </a:stretch>
        </p:blipFill>
        <p:spPr>
          <a:xfrm>
            <a:off x="618593" y="2249825"/>
            <a:ext cx="1866610" cy="1846677"/>
          </a:xfrm>
          <a:prstGeom prst="rect">
            <a:avLst/>
          </a:prstGeom>
        </p:spPr>
      </p:pic>
      <p:pic>
        <p:nvPicPr>
          <p:cNvPr id="15" name="Picture 14" descr="Future Ready&#10;&#10;AI-generated content may be incorrect.">
            <a:extLst>
              <a:ext uri="{FF2B5EF4-FFF2-40B4-BE49-F238E27FC236}">
                <a16:creationId xmlns:a16="http://schemas.microsoft.com/office/drawing/2014/main" id="{63707254-78B9-94A4-FF3B-262764F82868}"/>
              </a:ext>
            </a:extLst>
          </p:cNvPr>
          <p:cNvPicPr>
            <a:picLocks noChangeAspect="1"/>
          </p:cNvPicPr>
          <p:nvPr/>
        </p:nvPicPr>
        <p:blipFill>
          <a:blip r:embed="rId5"/>
          <a:stretch>
            <a:fillRect/>
          </a:stretch>
        </p:blipFill>
        <p:spPr>
          <a:xfrm>
            <a:off x="3774165" y="2204411"/>
            <a:ext cx="3064632" cy="1732611"/>
          </a:xfrm>
          <a:prstGeom prst="rect">
            <a:avLst/>
          </a:prstGeom>
        </p:spPr>
      </p:pic>
      <p:pic>
        <p:nvPicPr>
          <p:cNvPr id="17" name="Picture 16" descr="The image depicts a futuristic robot holding a digital device, set against a backdrop of a European city skyline, with various European Union logos and event details for the European Convergence Summit 2025.&#10;&#10;AI-generated content may be incorrect.">
            <a:extLst>
              <a:ext uri="{FF2B5EF4-FFF2-40B4-BE49-F238E27FC236}">
                <a16:creationId xmlns:a16="http://schemas.microsoft.com/office/drawing/2014/main" id="{AC81AF66-2806-1335-D78B-98EF38914B3A}"/>
              </a:ext>
            </a:extLst>
          </p:cNvPr>
          <p:cNvPicPr>
            <a:picLocks noChangeAspect="1"/>
          </p:cNvPicPr>
          <p:nvPr/>
        </p:nvPicPr>
        <p:blipFill>
          <a:blip r:embed="rId6"/>
          <a:stretch>
            <a:fillRect/>
          </a:stretch>
        </p:blipFill>
        <p:spPr>
          <a:xfrm>
            <a:off x="7412306" y="2214228"/>
            <a:ext cx="3064633" cy="1736302"/>
          </a:xfrm>
          <a:prstGeom prst="rect">
            <a:avLst/>
          </a:prstGeom>
        </p:spPr>
      </p:pic>
    </p:spTree>
    <p:extLst>
      <p:ext uri="{BB962C8B-B14F-4D97-AF65-F5344CB8AC3E}">
        <p14:creationId xmlns:p14="http://schemas.microsoft.com/office/powerpoint/2010/main" val="103006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A97D-72FE-C175-BB91-A9EF30458AB1}"/>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AD61FCD-CFB1-A825-31EB-94701FA88485}"/>
              </a:ext>
            </a:extLst>
          </p:cNvPr>
          <p:cNvPicPr>
            <a:picLocks noGrp="1" noChangeAspect="1"/>
          </p:cNvPicPr>
          <p:nvPr>
            <p:ph type="pic" sz="quarter" idx="14"/>
          </p:nvPr>
        </p:nvPicPr>
        <p:blipFill>
          <a:blip r:embed="rId3"/>
          <a:srcRect l="14134" r="14134"/>
          <a:stretch/>
        </p:blipFill>
        <p:spPr>
          <a:xfrm>
            <a:off x="3468688" y="17463"/>
            <a:ext cx="8723312" cy="6840537"/>
          </a:xfrm>
          <a:prstGeom prst="rect">
            <a:avLst/>
          </a:prstGeom>
        </p:spPr>
      </p:pic>
      <p:sp>
        <p:nvSpPr>
          <p:cNvPr id="5" name="Rechthoek 7">
            <a:extLst>
              <a:ext uri="{FF2B5EF4-FFF2-40B4-BE49-F238E27FC236}">
                <a16:creationId xmlns:a16="http://schemas.microsoft.com/office/drawing/2014/main" id="{4C77EA3F-F63E-59C7-A68B-723F6FB8CE42}"/>
              </a:ext>
            </a:extLst>
          </p:cNvPr>
          <p:cNvSpPr/>
          <p:nvPr/>
        </p:nvSpPr>
        <p:spPr>
          <a:xfrm>
            <a:off x="0" y="30019"/>
            <a:ext cx="12192000" cy="6858000"/>
          </a:xfrm>
          <a:prstGeom prst="rect">
            <a:avLst/>
          </a:prstGeom>
          <a:gradFill flip="none" rotWithShape="1">
            <a:gsLst>
              <a:gs pos="39000">
                <a:srgbClr val="0E3257"/>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ndertitel 6">
            <a:extLst>
              <a:ext uri="{FF2B5EF4-FFF2-40B4-BE49-F238E27FC236}">
                <a16:creationId xmlns:a16="http://schemas.microsoft.com/office/drawing/2014/main" id="{E5EE2578-1AC2-3E87-877F-8D503A056894}"/>
              </a:ext>
            </a:extLst>
          </p:cNvPr>
          <p:cNvSpPr>
            <a:spLocks noGrp="1"/>
          </p:cNvSpPr>
          <p:nvPr>
            <p:ph type="subTitle" idx="1"/>
          </p:nvPr>
        </p:nvSpPr>
        <p:spPr>
          <a:xfrm>
            <a:off x="3046405" y="2298556"/>
            <a:ext cx="6756761" cy="990015"/>
          </a:xfrm>
        </p:spPr>
        <p:txBody>
          <a:bodyPr/>
          <a:lstStyle/>
          <a:p>
            <a:r>
              <a:rPr lang="nl-BE"/>
              <a:t>Act</a:t>
            </a:r>
          </a:p>
        </p:txBody>
      </p:sp>
      <p:sp>
        <p:nvSpPr>
          <p:cNvPr id="2" name="Tijdelijke aanduiding voor dianummer 1">
            <a:extLst>
              <a:ext uri="{FF2B5EF4-FFF2-40B4-BE49-F238E27FC236}">
                <a16:creationId xmlns:a16="http://schemas.microsoft.com/office/drawing/2014/main" id="{A4929500-5739-C9E2-564C-A14B50AAC06F}"/>
              </a:ext>
            </a:extLst>
          </p:cNvPr>
          <p:cNvSpPr>
            <a:spLocks noGrp="1"/>
          </p:cNvSpPr>
          <p:nvPr>
            <p:ph type="sldNum" sz="quarter" idx="12"/>
          </p:nvPr>
        </p:nvSpPr>
        <p:spPr/>
        <p:txBody>
          <a:bodyPr/>
          <a:lstStyle/>
          <a:p>
            <a:fld id="{2AB69369-AED2-3745-B81F-A3E46FAA53CC}" type="slidenum">
              <a:rPr lang="nl-BE" smtClean="0"/>
              <a:pPr/>
              <a:t>12</a:t>
            </a:fld>
            <a:endParaRPr lang="nl-BE">
              <a:solidFill>
                <a:schemeClr val="bg1"/>
              </a:solidFill>
            </a:endParaRPr>
          </a:p>
        </p:txBody>
      </p:sp>
      <p:sp>
        <p:nvSpPr>
          <p:cNvPr id="6" name="Titel 5">
            <a:extLst>
              <a:ext uri="{FF2B5EF4-FFF2-40B4-BE49-F238E27FC236}">
                <a16:creationId xmlns:a16="http://schemas.microsoft.com/office/drawing/2014/main" id="{C5D4FE03-7470-C3DB-974F-BD888D7CABFB}"/>
              </a:ext>
            </a:extLst>
          </p:cNvPr>
          <p:cNvSpPr>
            <a:spLocks noGrp="1"/>
          </p:cNvSpPr>
          <p:nvPr>
            <p:ph type="title"/>
          </p:nvPr>
        </p:nvSpPr>
        <p:spPr>
          <a:xfrm>
            <a:off x="954107" y="2269846"/>
            <a:ext cx="4813109" cy="1887696"/>
          </a:xfrm>
        </p:spPr>
        <p:txBody>
          <a:bodyPr/>
          <a:lstStyle/>
          <a:p>
            <a:r>
              <a:rPr lang="nl-BE" dirty="0" err="1"/>
              <a:t>Align</a:t>
            </a:r>
            <a:br>
              <a:rPr lang="nl-BE" dirty="0"/>
            </a:br>
            <a:r>
              <a:rPr lang="nl-BE" dirty="0" err="1"/>
              <a:t>Accelerate</a:t>
            </a:r>
            <a:endParaRPr lang="nl-BE" dirty="0"/>
          </a:p>
        </p:txBody>
      </p:sp>
      <p:pic>
        <p:nvPicPr>
          <p:cNvPr id="11" name="Afbeelding 18" descr="Afbeelding met Graphics, Lettertype, grafische vormgeving, ontwerp&#10;&#10;Automatisch gegenereerde beschrijving">
            <a:extLst>
              <a:ext uri="{FF2B5EF4-FFF2-40B4-BE49-F238E27FC236}">
                <a16:creationId xmlns:a16="http://schemas.microsoft.com/office/drawing/2014/main" id="{3ABDB76B-E6AF-EA65-80C6-F776FAAC231A}"/>
              </a:ext>
            </a:extLst>
          </p:cNvPr>
          <p:cNvPicPr>
            <a:picLocks noChangeAspect="1"/>
          </p:cNvPicPr>
          <p:nvPr/>
        </p:nvPicPr>
        <p:blipFill>
          <a:blip r:embed="rId4"/>
          <a:stretch>
            <a:fillRect/>
          </a:stretch>
        </p:blipFill>
        <p:spPr>
          <a:xfrm>
            <a:off x="11211737" y="6335129"/>
            <a:ext cx="595553" cy="201063"/>
          </a:xfrm>
          <a:prstGeom prst="rect">
            <a:avLst/>
          </a:prstGeom>
        </p:spPr>
      </p:pic>
      <p:sp>
        <p:nvSpPr>
          <p:cNvPr id="12" name="TextBox 11">
            <a:extLst>
              <a:ext uri="{FF2B5EF4-FFF2-40B4-BE49-F238E27FC236}">
                <a16:creationId xmlns:a16="http://schemas.microsoft.com/office/drawing/2014/main" id="{A642E59E-729E-7137-5A6C-975A5183D707}"/>
              </a:ext>
            </a:extLst>
          </p:cNvPr>
          <p:cNvSpPr txBox="1"/>
          <p:nvPr/>
        </p:nvSpPr>
        <p:spPr>
          <a:xfrm>
            <a:off x="954107" y="4419015"/>
            <a:ext cx="6946775" cy="830997"/>
          </a:xfrm>
          <a:prstGeom prst="rect">
            <a:avLst/>
          </a:prstGeom>
          <a:noFill/>
        </p:spPr>
        <p:txBody>
          <a:bodyPr wrap="square" rtlCol="0">
            <a:spAutoFit/>
          </a:bodyPr>
          <a:lstStyle/>
          <a:p>
            <a:r>
              <a:rPr lang="nl-BE" sz="2400" dirty="0">
                <a:solidFill>
                  <a:schemeClr val="bg1"/>
                </a:solidFill>
                <a:latin typeface="Barlow" pitchFamily="2" charset="77"/>
              </a:rPr>
              <a:t>5 Strategic </a:t>
            </a:r>
            <a:r>
              <a:rPr lang="nl-BE" sz="2400" dirty="0" err="1">
                <a:solidFill>
                  <a:schemeClr val="bg1"/>
                </a:solidFill>
                <a:latin typeface="Barlow" pitchFamily="2" charset="77"/>
              </a:rPr>
              <a:t>pillars</a:t>
            </a:r>
            <a:r>
              <a:rPr lang="nl-BE" sz="2400" dirty="0">
                <a:solidFill>
                  <a:schemeClr val="bg1"/>
                </a:solidFill>
                <a:latin typeface="Barlow" pitchFamily="2" charset="77"/>
              </a:rPr>
              <a:t> </a:t>
            </a:r>
            <a:r>
              <a:rPr lang="nl-BE" sz="2400" dirty="0" err="1">
                <a:solidFill>
                  <a:schemeClr val="bg1"/>
                </a:solidFill>
                <a:latin typeface="Barlow" pitchFamily="2" charset="77"/>
              </a:rPr>
              <a:t>to</a:t>
            </a:r>
            <a:r>
              <a:rPr lang="nl-BE" sz="2400" dirty="0">
                <a:solidFill>
                  <a:schemeClr val="bg1"/>
                </a:solidFill>
                <a:latin typeface="Barlow" pitchFamily="2" charset="77"/>
              </a:rPr>
              <a:t> </a:t>
            </a:r>
            <a:r>
              <a:rPr lang="nl-BE" sz="2400" dirty="0" err="1">
                <a:solidFill>
                  <a:schemeClr val="bg1"/>
                </a:solidFill>
                <a:latin typeface="Barlow" pitchFamily="2" charset="77"/>
              </a:rPr>
              <a:t>enhance</a:t>
            </a:r>
            <a:r>
              <a:rPr lang="nl-BE" sz="2400" dirty="0">
                <a:solidFill>
                  <a:schemeClr val="bg1"/>
                </a:solidFill>
                <a:latin typeface="Barlow" pitchFamily="2" charset="77"/>
              </a:rPr>
              <a:t> European </a:t>
            </a:r>
            <a:r>
              <a:rPr lang="nl-BE" sz="2400" dirty="0" err="1">
                <a:solidFill>
                  <a:schemeClr val="bg1"/>
                </a:solidFill>
                <a:latin typeface="Barlow" pitchFamily="2" charset="77"/>
              </a:rPr>
              <a:t>competitiveness</a:t>
            </a:r>
            <a:r>
              <a:rPr lang="nl-BE" sz="2400" dirty="0">
                <a:solidFill>
                  <a:schemeClr val="bg1"/>
                </a:solidFill>
                <a:latin typeface="Barlow" pitchFamily="2" charset="77"/>
              </a:rPr>
              <a:t> </a:t>
            </a:r>
            <a:r>
              <a:rPr lang="nl-BE" sz="2400" dirty="0" err="1">
                <a:solidFill>
                  <a:schemeClr val="bg1"/>
                </a:solidFill>
                <a:latin typeface="Barlow" pitchFamily="2" charset="77"/>
              </a:rPr>
              <a:t>and</a:t>
            </a:r>
            <a:r>
              <a:rPr lang="nl-BE" sz="2400" dirty="0">
                <a:solidFill>
                  <a:schemeClr val="bg1"/>
                </a:solidFill>
                <a:latin typeface="Barlow" pitchFamily="2" charset="77"/>
              </a:rPr>
              <a:t> </a:t>
            </a:r>
            <a:r>
              <a:rPr lang="nl-BE" sz="2400" dirty="0" err="1">
                <a:solidFill>
                  <a:schemeClr val="bg1"/>
                </a:solidFill>
                <a:latin typeface="Barlow" pitchFamily="2" charset="77"/>
              </a:rPr>
              <a:t>productivity</a:t>
            </a:r>
            <a:endParaRPr lang="nl-BE" sz="2400" dirty="0">
              <a:solidFill>
                <a:schemeClr val="bg1"/>
              </a:solidFill>
              <a:latin typeface="Barlow" pitchFamily="2" charset="77"/>
            </a:endParaRPr>
          </a:p>
        </p:txBody>
      </p:sp>
    </p:spTree>
    <p:extLst>
      <p:ext uri="{BB962C8B-B14F-4D97-AF65-F5344CB8AC3E}">
        <p14:creationId xmlns:p14="http://schemas.microsoft.com/office/powerpoint/2010/main" val="2976660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543B4-135E-C0C6-0835-83ECE03DB666}"/>
            </a:ext>
          </a:extLst>
        </p:cNvPr>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82AD7EC3-DEE1-53ED-164D-5B5F600BBE57}"/>
              </a:ext>
            </a:extLst>
          </p:cNvPr>
          <p:cNvPicPr>
            <a:picLocks noGrp="1" noChangeAspect="1"/>
          </p:cNvPicPr>
          <p:nvPr>
            <p:ph type="pic" sz="quarter" idx="16"/>
          </p:nvPr>
        </p:nvPicPr>
        <p:blipFill>
          <a:blip r:embed="rId3"/>
          <a:srcRect l="26605" r="26605"/>
          <a:stretch/>
        </p:blipFill>
        <p:spPr/>
      </p:pic>
      <p:pic>
        <p:nvPicPr>
          <p:cNvPr id="15" name="Afbeelding 14">
            <a:extLst>
              <a:ext uri="{FF2B5EF4-FFF2-40B4-BE49-F238E27FC236}">
                <a16:creationId xmlns:a16="http://schemas.microsoft.com/office/drawing/2014/main" id="{2BD61DB6-3B47-9882-9899-6E5372959830}"/>
              </a:ext>
            </a:extLst>
          </p:cNvPr>
          <p:cNvPicPr>
            <a:picLocks noChangeAspect="1"/>
          </p:cNvPicPr>
          <p:nvPr/>
        </p:nvPicPr>
        <p:blipFill>
          <a:blip r:embed="rId4"/>
          <a:stretch>
            <a:fillRect/>
          </a:stretch>
        </p:blipFill>
        <p:spPr>
          <a:xfrm>
            <a:off x="-45729" y="4"/>
            <a:ext cx="10031562" cy="6857996"/>
          </a:xfrm>
          <a:prstGeom prst="rect">
            <a:avLst/>
          </a:prstGeom>
        </p:spPr>
      </p:pic>
      <p:sp>
        <p:nvSpPr>
          <p:cNvPr id="3" name="Titel 2">
            <a:extLst>
              <a:ext uri="{FF2B5EF4-FFF2-40B4-BE49-F238E27FC236}">
                <a16:creationId xmlns:a16="http://schemas.microsoft.com/office/drawing/2014/main" id="{53ABA5D3-8CAE-A0B9-A24B-B160414450CE}"/>
              </a:ext>
            </a:extLst>
          </p:cNvPr>
          <p:cNvSpPr>
            <a:spLocks noGrp="1"/>
          </p:cNvSpPr>
          <p:nvPr>
            <p:ph type="title"/>
          </p:nvPr>
        </p:nvSpPr>
        <p:spPr>
          <a:xfrm>
            <a:off x="812434" y="-29022"/>
            <a:ext cx="7353615" cy="1754326"/>
          </a:xfrm>
        </p:spPr>
        <p:txBody>
          <a:bodyPr/>
          <a:lstStyle/>
          <a:p>
            <a:r>
              <a:rPr lang="nl-BE" dirty="0"/>
              <a:t>1. Strategic Research </a:t>
            </a:r>
            <a:r>
              <a:rPr lang="nl-BE" dirty="0" err="1"/>
              <a:t>Innovation</a:t>
            </a:r>
            <a:r>
              <a:rPr lang="nl-BE" dirty="0"/>
              <a:t> </a:t>
            </a:r>
            <a:r>
              <a:rPr lang="nl-BE" dirty="0" err="1"/>
              <a:t>and</a:t>
            </a:r>
            <a:r>
              <a:rPr lang="nl-BE" dirty="0"/>
              <a:t> Deployment Agenda (SRIDA)</a:t>
            </a:r>
          </a:p>
        </p:txBody>
      </p:sp>
      <p:sp>
        <p:nvSpPr>
          <p:cNvPr id="4" name="Tijdelijke aanduiding voor dianummer 3">
            <a:extLst>
              <a:ext uri="{FF2B5EF4-FFF2-40B4-BE49-F238E27FC236}">
                <a16:creationId xmlns:a16="http://schemas.microsoft.com/office/drawing/2014/main" id="{44AA485C-C058-3499-9075-A985D04057EC}"/>
              </a:ext>
            </a:extLst>
          </p:cNvPr>
          <p:cNvSpPr>
            <a:spLocks noGrp="1"/>
          </p:cNvSpPr>
          <p:nvPr>
            <p:ph type="sldNum" sz="quarter" idx="4"/>
          </p:nvPr>
        </p:nvSpPr>
        <p:spPr/>
        <p:txBody>
          <a:bodyPr/>
          <a:lstStyle/>
          <a:p>
            <a:fld id="{2AB69369-AED2-3745-B81F-A3E46FAA53CC}" type="slidenum">
              <a:rPr lang="nl-BE" smtClean="0"/>
              <a:pPr/>
              <a:t>13</a:t>
            </a:fld>
            <a:endParaRPr lang="nl-BE">
              <a:solidFill>
                <a:schemeClr val="bg1"/>
              </a:solidFill>
            </a:endParaRPr>
          </a:p>
        </p:txBody>
      </p:sp>
      <p:sp>
        <p:nvSpPr>
          <p:cNvPr id="17" name="Ovaal 16">
            <a:extLst>
              <a:ext uri="{FF2B5EF4-FFF2-40B4-BE49-F238E27FC236}">
                <a16:creationId xmlns:a16="http://schemas.microsoft.com/office/drawing/2014/main" id="{9251DC8A-292B-0B0E-5FE2-A4222AD0E375}"/>
              </a:ext>
            </a:extLst>
          </p:cNvPr>
          <p:cNvSpPr/>
          <p:nvPr/>
        </p:nvSpPr>
        <p:spPr>
          <a:xfrm>
            <a:off x="7386249" y="4795282"/>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F8A5AD96-C5FC-EFE8-91D3-9790B327B4D4}"/>
              </a:ext>
            </a:extLst>
          </p:cNvPr>
          <p:cNvSpPr/>
          <p:nvPr/>
        </p:nvSpPr>
        <p:spPr>
          <a:xfrm>
            <a:off x="7605655" y="4590426"/>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3657B0AF-30A5-F52C-2DA2-840E09750E7E}"/>
              </a:ext>
            </a:extLst>
          </p:cNvPr>
          <p:cNvSpPr/>
          <p:nvPr/>
        </p:nvSpPr>
        <p:spPr>
          <a:xfrm>
            <a:off x="8706902" y="6328737"/>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1">
            <a:extLst>
              <a:ext uri="{FF2B5EF4-FFF2-40B4-BE49-F238E27FC236}">
                <a16:creationId xmlns:a16="http://schemas.microsoft.com/office/drawing/2014/main" id="{FEDE4EC4-F5C9-D47A-72DB-F3E83F232F4D}"/>
              </a:ext>
            </a:extLst>
          </p:cNvPr>
          <p:cNvCxnSpPr>
            <a:cxnSpLocks/>
          </p:cNvCxnSpPr>
          <p:nvPr/>
        </p:nvCxnSpPr>
        <p:spPr>
          <a:xfrm flipH="1">
            <a:off x="923433" y="6139957"/>
            <a:ext cx="10883857" cy="0"/>
          </a:xfrm>
          <a:prstGeom prst="line">
            <a:avLst/>
          </a:prstGeom>
          <a:ln w="9525">
            <a:solidFill>
              <a:srgbClr val="8DC63F"/>
            </a:solidFill>
          </a:ln>
        </p:spPr>
        <p:style>
          <a:lnRef idx="2">
            <a:schemeClr val="accent1"/>
          </a:lnRef>
          <a:fillRef idx="0">
            <a:schemeClr val="accent1"/>
          </a:fillRef>
          <a:effectRef idx="1">
            <a:schemeClr val="accent1"/>
          </a:effectRef>
          <a:fontRef idx="minor">
            <a:schemeClr val="tx1"/>
          </a:fontRef>
        </p:style>
      </p:cxnSp>
      <p:grpSp>
        <p:nvGrpSpPr>
          <p:cNvPr id="27" name="Groep 26">
            <a:extLst>
              <a:ext uri="{FF2B5EF4-FFF2-40B4-BE49-F238E27FC236}">
                <a16:creationId xmlns:a16="http://schemas.microsoft.com/office/drawing/2014/main" id="{53696A4B-DC51-7825-FC15-7D6E2509C989}"/>
              </a:ext>
            </a:extLst>
          </p:cNvPr>
          <p:cNvGrpSpPr/>
          <p:nvPr/>
        </p:nvGrpSpPr>
        <p:grpSpPr>
          <a:xfrm>
            <a:off x="11211737" y="6335129"/>
            <a:ext cx="595553" cy="201063"/>
            <a:chOff x="11211737" y="6335129"/>
            <a:chExt cx="595553" cy="201063"/>
          </a:xfrm>
        </p:grpSpPr>
        <p:pic>
          <p:nvPicPr>
            <p:cNvPr id="24" name="Afbeelding 23" descr="Afbeelding met Graphics, Lettertype, grafische vormgeving, ontwerp&#10;&#10;Automatisch gegenereerde beschrijving">
              <a:extLst>
                <a:ext uri="{FF2B5EF4-FFF2-40B4-BE49-F238E27FC236}">
                  <a16:creationId xmlns:a16="http://schemas.microsoft.com/office/drawing/2014/main" id="{C09445E0-0569-FCA5-D57F-292047B8511A}"/>
                </a:ext>
              </a:extLst>
            </p:cNvPr>
            <p:cNvPicPr>
              <a:picLocks noChangeAspect="1"/>
            </p:cNvPicPr>
            <p:nvPr/>
          </p:nvPicPr>
          <p:blipFill>
            <a:blip r:embed="rId5"/>
            <a:stretch>
              <a:fillRect/>
            </a:stretch>
          </p:blipFill>
          <p:spPr>
            <a:xfrm>
              <a:off x="11211737" y="6335129"/>
              <a:ext cx="595553" cy="201063"/>
            </a:xfrm>
            <a:prstGeom prst="rect">
              <a:avLst/>
            </a:prstGeom>
          </p:spPr>
        </p:pic>
        <p:pic>
          <p:nvPicPr>
            <p:cNvPr id="26" name="Afbeelding 25" descr="Afbeelding met Graphics, Lettertype, grafische vormgeving, ontwerp&#10;&#10;Automatisch gegenereerde beschrijving">
              <a:extLst>
                <a:ext uri="{FF2B5EF4-FFF2-40B4-BE49-F238E27FC236}">
                  <a16:creationId xmlns:a16="http://schemas.microsoft.com/office/drawing/2014/main" id="{5F9F2382-56BE-9176-725C-F1C88186D9CC}"/>
                </a:ext>
              </a:extLst>
            </p:cNvPr>
            <p:cNvPicPr>
              <a:picLocks noChangeAspect="1"/>
            </p:cNvPicPr>
            <p:nvPr/>
          </p:nvPicPr>
          <p:blipFill>
            <a:blip r:embed="rId5"/>
            <a:stretch>
              <a:fillRect/>
            </a:stretch>
          </p:blipFill>
          <p:spPr>
            <a:xfrm>
              <a:off x="11211737" y="6335129"/>
              <a:ext cx="595553" cy="201063"/>
            </a:xfrm>
            <a:prstGeom prst="rect">
              <a:avLst/>
            </a:prstGeom>
          </p:spPr>
        </p:pic>
      </p:grpSp>
      <p:sp>
        <p:nvSpPr>
          <p:cNvPr id="16" name="Ring 15">
            <a:extLst>
              <a:ext uri="{FF2B5EF4-FFF2-40B4-BE49-F238E27FC236}">
                <a16:creationId xmlns:a16="http://schemas.microsoft.com/office/drawing/2014/main" id="{53B5C55C-B61E-30FB-4D59-CDF9B3F86C0E}"/>
              </a:ext>
            </a:extLst>
          </p:cNvPr>
          <p:cNvSpPr/>
          <p:nvPr/>
        </p:nvSpPr>
        <p:spPr>
          <a:xfrm>
            <a:off x="7591647" y="5057399"/>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7" name="Slide Number Placeholder 5">
            <a:extLst>
              <a:ext uri="{FF2B5EF4-FFF2-40B4-BE49-F238E27FC236}">
                <a16:creationId xmlns:a16="http://schemas.microsoft.com/office/drawing/2014/main" id="{7CA25E03-78CD-B342-F537-6CAC30B854A6}"/>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9" name="Tijdelijke aanduiding voor inhoud 5">
            <a:extLst>
              <a:ext uri="{FF2B5EF4-FFF2-40B4-BE49-F238E27FC236}">
                <a16:creationId xmlns:a16="http://schemas.microsoft.com/office/drawing/2014/main" id="{77E18858-22C0-165E-6CAA-4EEF24253AE9}"/>
              </a:ext>
            </a:extLst>
          </p:cNvPr>
          <p:cNvSpPr txBox="1">
            <a:spLocks/>
          </p:cNvSpPr>
          <p:nvPr/>
        </p:nvSpPr>
        <p:spPr>
          <a:xfrm>
            <a:off x="812434" y="2014517"/>
            <a:ext cx="6505100" cy="4320612"/>
          </a:xfrm>
          <a:prstGeom prst="rect">
            <a:avLst/>
          </a:prstGeom>
        </p:spPr>
        <p:txBody>
          <a:bodyPr vert="horz" wrap="square"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nl-BE" sz="1800"/>
              <a:t>Foundation models are becoming both a commodity and critical infrastructure</a:t>
            </a:r>
          </a:p>
          <a:p>
            <a:pPr marL="285750" indent="-285750">
              <a:buFont typeface="Courier New" panose="02070309020205020404" pitchFamily="49" charset="0"/>
              <a:buChar char="o"/>
            </a:pPr>
            <a:endParaRPr lang="nl-BE"/>
          </a:p>
          <a:p>
            <a:pPr marL="285750" indent="-285750">
              <a:buFont typeface="Courier New" panose="02070309020205020404" pitchFamily="49" charset="0"/>
              <a:buChar char="o"/>
            </a:pPr>
            <a:r>
              <a:rPr lang="nl-BE"/>
              <a:t>Current dependency on non-EU technologies creates risks</a:t>
            </a:r>
          </a:p>
          <a:p>
            <a:pPr marL="285750" indent="-285750">
              <a:buFont typeface="Courier New" panose="02070309020205020404" pitchFamily="49" charset="0"/>
              <a:buChar char="o"/>
            </a:pPr>
            <a:endParaRPr lang="nl-BE"/>
          </a:p>
          <a:p>
            <a:pPr marL="285750" indent="-285750">
              <a:buFont typeface="Courier New" panose="02070309020205020404" pitchFamily="49" charset="0"/>
              <a:buChar char="o"/>
            </a:pPr>
            <a:r>
              <a:rPr lang="nl-BE"/>
              <a:t>Need for European values-aligned AI development</a:t>
            </a:r>
          </a:p>
          <a:p>
            <a:pPr marL="285750" indent="-285750">
              <a:buFont typeface="Courier New" panose="02070309020205020404" pitchFamily="49" charset="0"/>
              <a:buChar char="o"/>
            </a:pPr>
            <a:endParaRPr lang="nl-BE"/>
          </a:p>
          <a:p>
            <a:pPr marL="285750" indent="-285750">
              <a:buFont typeface="Courier New" panose="02070309020205020404" pitchFamily="49" charset="0"/>
              <a:buChar char="o"/>
            </a:pPr>
            <a:r>
              <a:rPr lang="nl-BE"/>
              <a:t>Establishment of </a:t>
            </a:r>
            <a:r>
              <a:rPr lang="nl-BE" b="1"/>
              <a:t>ADR Research and innovation committee </a:t>
            </a:r>
            <a:br>
              <a:rPr lang="nl-BE" b="1"/>
            </a:br>
            <a:endParaRPr lang="nl-BE" b="1"/>
          </a:p>
          <a:p>
            <a:pPr marL="285750" indent="-285750">
              <a:buFont typeface="Courier New" panose="02070309020205020404" pitchFamily="49" charset="0"/>
              <a:buChar char="o"/>
            </a:pPr>
            <a:r>
              <a:rPr lang="en-US"/>
              <a:t>From digital AI to </a:t>
            </a:r>
            <a:r>
              <a:rPr lang="en-US" b="1"/>
              <a:t>physical AI</a:t>
            </a:r>
            <a:br>
              <a:rPr lang="en-US" b="1"/>
            </a:br>
            <a:endParaRPr lang="en-US" b="1"/>
          </a:p>
          <a:p>
            <a:pPr marL="285750" indent="-285750">
              <a:buFont typeface="Courier New" panose="02070309020205020404" pitchFamily="49" charset="0"/>
              <a:buChar char="o"/>
            </a:pPr>
            <a:r>
              <a:rPr lang="en-US"/>
              <a:t>From automation to </a:t>
            </a:r>
            <a:r>
              <a:rPr lang="en-US" b="1"/>
              <a:t>Human-AI teaming</a:t>
            </a:r>
            <a:br>
              <a:rPr lang="en-US" b="1"/>
            </a:br>
            <a:endParaRPr lang="en-US" b="1"/>
          </a:p>
          <a:p>
            <a:pPr marL="285750" indent="-285750">
              <a:buFont typeface="Courier New" panose="02070309020205020404" pitchFamily="49" charset="0"/>
              <a:buChar char="o"/>
            </a:pPr>
            <a:r>
              <a:rPr lang="en-US"/>
              <a:t>Towards </a:t>
            </a:r>
            <a:r>
              <a:rPr lang="en-US" b="1"/>
              <a:t>Cyber Resilient </a:t>
            </a:r>
            <a:r>
              <a:rPr lang="en-US"/>
              <a:t>and </a:t>
            </a:r>
            <a:r>
              <a:rPr lang="en-US" b="1"/>
              <a:t>Trustworthy AI</a:t>
            </a:r>
            <a:endParaRPr lang="en-US"/>
          </a:p>
          <a:p>
            <a:pPr marL="285750" indent="-285750">
              <a:buFont typeface="Courier New" panose="02070309020205020404" pitchFamily="49" charset="0"/>
              <a:buChar char="o"/>
            </a:pPr>
            <a:endParaRPr lang="nl-BE" b="1"/>
          </a:p>
        </p:txBody>
      </p:sp>
    </p:spTree>
    <p:extLst>
      <p:ext uri="{BB962C8B-B14F-4D97-AF65-F5344CB8AC3E}">
        <p14:creationId xmlns:p14="http://schemas.microsoft.com/office/powerpoint/2010/main" val="2245819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34D36-55E1-1D40-01C0-A29453FE265E}"/>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CD0F058-B57B-843B-466D-8825B874116D}"/>
              </a:ext>
            </a:extLst>
          </p:cNvPr>
          <p:cNvSpPr>
            <a:spLocks noGrp="1"/>
          </p:cNvSpPr>
          <p:nvPr>
            <p:ph type="sldNum" sz="quarter" idx="4"/>
          </p:nvPr>
        </p:nvSpPr>
        <p:spPr/>
        <p:txBody>
          <a:bodyPr/>
          <a:lstStyle/>
          <a:p>
            <a:fld id="{2AB69369-AED2-3745-B81F-A3E46FAA53CC}" type="slidenum">
              <a:rPr lang="nl-BE" smtClean="0"/>
              <a:pPr/>
              <a:t>14</a:t>
            </a:fld>
            <a:endParaRPr lang="nl-BE">
              <a:solidFill>
                <a:schemeClr val="bg1"/>
              </a:solidFill>
            </a:endParaRPr>
          </a:p>
        </p:txBody>
      </p:sp>
      <p:sp>
        <p:nvSpPr>
          <p:cNvPr id="5" name="Tijdelijke aanduiding voor inhoud 4">
            <a:extLst>
              <a:ext uri="{FF2B5EF4-FFF2-40B4-BE49-F238E27FC236}">
                <a16:creationId xmlns:a16="http://schemas.microsoft.com/office/drawing/2014/main" id="{36828083-169F-3D3E-B122-6A132444C61A}"/>
              </a:ext>
            </a:extLst>
          </p:cNvPr>
          <p:cNvSpPr>
            <a:spLocks noGrp="1"/>
          </p:cNvSpPr>
          <p:nvPr>
            <p:ph sz="quarter" idx="15"/>
          </p:nvPr>
        </p:nvSpPr>
        <p:spPr>
          <a:xfrm>
            <a:off x="858626" y="1175063"/>
            <a:ext cx="5598445" cy="1334101"/>
          </a:xfrm>
        </p:spPr>
        <p:txBody>
          <a:bodyPr>
            <a:normAutofit/>
          </a:bodyPr>
          <a:lstStyle/>
          <a:p>
            <a:pPr marL="285750" indent="-285750">
              <a:buFont typeface="Courier New" panose="02070309020205020404" pitchFamily="49" charset="0"/>
              <a:buChar char="o"/>
            </a:pPr>
            <a:r>
              <a:rPr lang="nl-BE" dirty="0"/>
              <a:t>The </a:t>
            </a:r>
            <a:r>
              <a:rPr lang="nl-BE" b="1" dirty="0"/>
              <a:t>full AI stack</a:t>
            </a:r>
            <a:r>
              <a:rPr lang="nl-BE" dirty="0"/>
              <a:t> </a:t>
            </a:r>
            <a:r>
              <a:rPr lang="nl-BE" dirty="0" err="1"/>
              <a:t>sovereignity</a:t>
            </a:r>
            <a:endParaRPr lang="nl-BE" dirty="0"/>
          </a:p>
          <a:p>
            <a:pPr marL="285750" indent="-285750">
              <a:buFont typeface="Courier New" panose="02070309020205020404" pitchFamily="49" charset="0"/>
              <a:buChar char="o"/>
            </a:pPr>
            <a:r>
              <a:rPr lang="nl-BE" dirty="0" err="1"/>
              <a:t>Trustworthy</a:t>
            </a:r>
            <a:r>
              <a:rPr lang="nl-BE" dirty="0"/>
              <a:t> </a:t>
            </a:r>
            <a:r>
              <a:rPr lang="nl-BE" dirty="0" err="1"/>
              <a:t>GenAI</a:t>
            </a:r>
            <a:r>
              <a:rPr lang="nl-BE" dirty="0"/>
              <a:t> development</a:t>
            </a:r>
          </a:p>
          <a:p>
            <a:pPr marL="285750" indent="-285750">
              <a:buFont typeface="Courier New" panose="02070309020205020404" pitchFamily="49" charset="0"/>
              <a:buChar char="o"/>
            </a:pPr>
            <a:r>
              <a:rPr lang="nl-BE" dirty="0" err="1"/>
              <a:t>Robotics</a:t>
            </a:r>
            <a:r>
              <a:rPr lang="nl-BE" dirty="0"/>
              <a:t> – AI </a:t>
            </a:r>
            <a:r>
              <a:rPr lang="nl-BE" dirty="0" err="1"/>
              <a:t>ecosystem</a:t>
            </a:r>
            <a:r>
              <a:rPr lang="nl-BE" dirty="0"/>
              <a:t> </a:t>
            </a:r>
            <a:r>
              <a:rPr lang="nl-BE" dirty="0" err="1"/>
              <a:t>integration</a:t>
            </a:r>
            <a:endParaRPr lang="nl-BE" dirty="0"/>
          </a:p>
          <a:p>
            <a:pPr marL="285750" indent="-285750">
              <a:buFont typeface="Courier New" panose="02070309020205020404" pitchFamily="49" charset="0"/>
              <a:buChar char="o"/>
            </a:pPr>
            <a:r>
              <a:rPr lang="nl-BE" dirty="0"/>
              <a:t>Advanced R &amp; D Research: </a:t>
            </a:r>
            <a:r>
              <a:rPr lang="nl-BE" dirty="0" err="1"/>
              <a:t>Neurosymbolic</a:t>
            </a:r>
            <a:r>
              <a:rPr lang="nl-BE" dirty="0"/>
              <a:t> AI – Learning </a:t>
            </a:r>
            <a:r>
              <a:rPr lang="nl-BE" dirty="0" err="1"/>
              <a:t>and</a:t>
            </a:r>
            <a:r>
              <a:rPr lang="nl-BE" dirty="0"/>
              <a:t> </a:t>
            </a:r>
            <a:r>
              <a:rPr lang="nl-BE" dirty="0" err="1"/>
              <a:t>reasoning</a:t>
            </a:r>
            <a:endParaRPr lang="nl-BE" dirty="0"/>
          </a:p>
        </p:txBody>
      </p:sp>
      <p:sp>
        <p:nvSpPr>
          <p:cNvPr id="10" name="Subtitle 9">
            <a:extLst>
              <a:ext uri="{FF2B5EF4-FFF2-40B4-BE49-F238E27FC236}">
                <a16:creationId xmlns:a16="http://schemas.microsoft.com/office/drawing/2014/main" id="{DD7CD6B3-6290-71AE-0502-911186BFC2EE}"/>
              </a:ext>
            </a:extLst>
          </p:cNvPr>
          <p:cNvSpPr>
            <a:spLocks noGrp="1"/>
          </p:cNvSpPr>
          <p:nvPr>
            <p:ph type="subTitle" idx="1"/>
          </p:nvPr>
        </p:nvSpPr>
        <p:spPr>
          <a:xfrm>
            <a:off x="833118" y="705617"/>
            <a:ext cx="6502863" cy="369332"/>
          </a:xfrm>
        </p:spPr>
        <p:txBody>
          <a:bodyPr/>
          <a:lstStyle/>
          <a:p>
            <a:r>
              <a:rPr lang="en-US" sz="1800">
                <a:solidFill>
                  <a:schemeClr val="bg1"/>
                </a:solidFill>
              </a:rPr>
              <a:t>Focus Areas</a:t>
            </a:r>
          </a:p>
        </p:txBody>
      </p:sp>
      <p:sp>
        <p:nvSpPr>
          <p:cNvPr id="11" name="Subtitle 9">
            <a:extLst>
              <a:ext uri="{FF2B5EF4-FFF2-40B4-BE49-F238E27FC236}">
                <a16:creationId xmlns:a16="http://schemas.microsoft.com/office/drawing/2014/main" id="{07C94FBD-6410-96A2-C97F-635488930A9C}"/>
              </a:ext>
            </a:extLst>
          </p:cNvPr>
          <p:cNvSpPr txBox="1">
            <a:spLocks/>
          </p:cNvSpPr>
          <p:nvPr/>
        </p:nvSpPr>
        <p:spPr>
          <a:xfrm>
            <a:off x="833117" y="2551368"/>
            <a:ext cx="6502863" cy="369332"/>
          </a:xfrm>
          <a:prstGeom prst="rect">
            <a:avLst/>
          </a:prstGeom>
        </p:spPr>
        <p:txBody>
          <a:bodyPr vert="horz" lIns="90000" tIns="45720" rIns="91440" bIns="45720" rtlCol="0">
            <a:sp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b="1" i="0" kern="1200">
                <a:solidFill>
                  <a:schemeClr val="accent2"/>
                </a:solidFill>
                <a:latin typeface="Barlow SemiBold" pitchFamily="2" charset="77"/>
                <a:ea typeface="+mn-ea"/>
                <a:cs typeface="+mn-cs"/>
              </a:defRPr>
            </a:lvl1pPr>
            <a:lvl2pPr marL="4572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2000" kern="1200">
                <a:solidFill>
                  <a:schemeClr val="tx1"/>
                </a:solidFill>
                <a:latin typeface="Barlow" pitchFamily="2" charset="77"/>
                <a:ea typeface="+mn-ea"/>
                <a:cs typeface="+mn-cs"/>
              </a:defRPr>
            </a:lvl2pPr>
            <a:lvl3pPr marL="9144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800" kern="1200">
                <a:solidFill>
                  <a:schemeClr val="tx1"/>
                </a:solidFill>
                <a:latin typeface="Barlow" pitchFamily="2" charset="77"/>
                <a:ea typeface="+mn-ea"/>
                <a:cs typeface="+mn-cs"/>
              </a:defRPr>
            </a:lvl3pPr>
            <a:lvl4pPr marL="13716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4pPr>
            <a:lvl5pPr marL="18288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solidFill>
                  <a:schemeClr val="bg1"/>
                </a:solidFill>
              </a:rPr>
              <a:t>Industrial Strategy</a:t>
            </a:r>
          </a:p>
        </p:txBody>
      </p:sp>
      <p:sp>
        <p:nvSpPr>
          <p:cNvPr id="13" name="Tijdelijke aanduiding voor inhoud 4">
            <a:extLst>
              <a:ext uri="{FF2B5EF4-FFF2-40B4-BE49-F238E27FC236}">
                <a16:creationId xmlns:a16="http://schemas.microsoft.com/office/drawing/2014/main" id="{89FD4105-BF79-836F-CE9E-2AAAA27EEC7A}"/>
              </a:ext>
            </a:extLst>
          </p:cNvPr>
          <p:cNvSpPr txBox="1">
            <a:spLocks/>
          </p:cNvSpPr>
          <p:nvPr/>
        </p:nvSpPr>
        <p:spPr>
          <a:xfrm>
            <a:off x="858626" y="3020814"/>
            <a:ext cx="6666435" cy="1193421"/>
          </a:xfrm>
          <a:prstGeom prst="rect">
            <a:avLst/>
          </a:prstGeom>
        </p:spPr>
        <p:txBody>
          <a:bodyPr vert="horz" wrap="square"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bg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nl-BE" dirty="0" err="1"/>
              <a:t>Strengthening</a:t>
            </a:r>
            <a:r>
              <a:rPr lang="nl-BE" dirty="0"/>
              <a:t> EU </a:t>
            </a:r>
            <a:r>
              <a:rPr lang="nl-BE" dirty="0" err="1"/>
              <a:t>competitiveness</a:t>
            </a:r>
            <a:endParaRPr lang="nl-BE" dirty="0"/>
          </a:p>
          <a:p>
            <a:pPr marL="285750" indent="-285750">
              <a:buFont typeface="Courier New" panose="02070309020205020404" pitchFamily="49" charset="0"/>
              <a:buChar char="o"/>
            </a:pPr>
            <a:r>
              <a:rPr lang="nl-BE" dirty="0" err="1"/>
              <a:t>Build</a:t>
            </a:r>
            <a:r>
              <a:rPr lang="nl-BE" dirty="0"/>
              <a:t> </a:t>
            </a:r>
            <a:r>
              <a:rPr lang="nl-BE" dirty="0" err="1"/>
              <a:t>comprehensive</a:t>
            </a:r>
            <a:r>
              <a:rPr lang="nl-BE" dirty="0"/>
              <a:t> </a:t>
            </a:r>
            <a:r>
              <a:rPr lang="nl-BE" b="1" dirty="0"/>
              <a:t>AI Factories</a:t>
            </a:r>
          </a:p>
          <a:p>
            <a:pPr marL="285750" indent="-285750">
              <a:buFont typeface="Courier New" panose="02070309020205020404" pitchFamily="49" charset="0"/>
              <a:buChar char="o"/>
            </a:pPr>
            <a:r>
              <a:rPr lang="nl-BE" dirty="0"/>
              <a:t>Support </a:t>
            </a:r>
            <a:r>
              <a:rPr lang="nl-BE" dirty="0" err="1"/>
              <a:t>supply</a:t>
            </a:r>
            <a:r>
              <a:rPr lang="nl-BE" dirty="0"/>
              <a:t> chain </a:t>
            </a:r>
            <a:r>
              <a:rPr lang="nl-BE" dirty="0" err="1"/>
              <a:t>resillience</a:t>
            </a:r>
            <a:endParaRPr lang="nl-BE" dirty="0"/>
          </a:p>
          <a:p>
            <a:pPr marL="285750" indent="-285750">
              <a:buFont typeface="Courier New" panose="02070309020205020404" pitchFamily="49" charset="0"/>
              <a:buChar char="o"/>
            </a:pPr>
            <a:r>
              <a:rPr lang="nl-BE" dirty="0"/>
              <a:t>Foster </a:t>
            </a:r>
            <a:r>
              <a:rPr lang="nl-BE" b="1" dirty="0" err="1"/>
              <a:t>reaserch-industry</a:t>
            </a:r>
            <a:r>
              <a:rPr lang="nl-BE" b="1" dirty="0"/>
              <a:t> </a:t>
            </a:r>
            <a:r>
              <a:rPr lang="nl-BE" b="1" dirty="0" err="1"/>
              <a:t>collboration</a:t>
            </a:r>
            <a:endParaRPr lang="nl-BE" dirty="0"/>
          </a:p>
        </p:txBody>
      </p:sp>
      <p:sp>
        <p:nvSpPr>
          <p:cNvPr id="14" name="Subtitle 9">
            <a:extLst>
              <a:ext uri="{FF2B5EF4-FFF2-40B4-BE49-F238E27FC236}">
                <a16:creationId xmlns:a16="http://schemas.microsoft.com/office/drawing/2014/main" id="{5ADFAC71-D3D0-E218-9F54-D6AC7C70498E}"/>
              </a:ext>
            </a:extLst>
          </p:cNvPr>
          <p:cNvSpPr txBox="1">
            <a:spLocks/>
          </p:cNvSpPr>
          <p:nvPr/>
        </p:nvSpPr>
        <p:spPr>
          <a:xfrm>
            <a:off x="833117" y="4214235"/>
            <a:ext cx="6502863" cy="369332"/>
          </a:xfrm>
          <a:prstGeom prst="rect">
            <a:avLst/>
          </a:prstGeom>
        </p:spPr>
        <p:txBody>
          <a:bodyPr vert="horz" lIns="90000" tIns="45720" rIns="91440" bIns="45720" rtlCol="0">
            <a:sp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b="1" i="0" kern="1200">
                <a:solidFill>
                  <a:schemeClr val="accent2"/>
                </a:solidFill>
                <a:latin typeface="Barlow SemiBold" pitchFamily="2" charset="77"/>
                <a:ea typeface="+mn-ea"/>
                <a:cs typeface="+mn-cs"/>
              </a:defRPr>
            </a:lvl1pPr>
            <a:lvl2pPr marL="4572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2000" kern="1200">
                <a:solidFill>
                  <a:schemeClr val="tx1"/>
                </a:solidFill>
                <a:latin typeface="Barlow" pitchFamily="2" charset="77"/>
                <a:ea typeface="+mn-ea"/>
                <a:cs typeface="+mn-cs"/>
              </a:defRPr>
            </a:lvl2pPr>
            <a:lvl3pPr marL="9144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800" kern="1200">
                <a:solidFill>
                  <a:schemeClr val="tx1"/>
                </a:solidFill>
                <a:latin typeface="Barlow" pitchFamily="2" charset="77"/>
                <a:ea typeface="+mn-ea"/>
                <a:cs typeface="+mn-cs"/>
              </a:defRPr>
            </a:lvl3pPr>
            <a:lvl4pPr marL="13716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4pPr>
            <a:lvl5pPr marL="18288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solidFill>
                  <a:schemeClr val="bg1"/>
                </a:solidFill>
              </a:rPr>
              <a:t>Key investments</a:t>
            </a:r>
          </a:p>
        </p:txBody>
      </p:sp>
      <p:sp>
        <p:nvSpPr>
          <p:cNvPr id="15" name="Tijdelijke aanduiding voor inhoud 4">
            <a:extLst>
              <a:ext uri="{FF2B5EF4-FFF2-40B4-BE49-F238E27FC236}">
                <a16:creationId xmlns:a16="http://schemas.microsoft.com/office/drawing/2014/main" id="{61A662E8-9A8D-8455-C300-9FC45C06DAD7}"/>
              </a:ext>
            </a:extLst>
          </p:cNvPr>
          <p:cNvSpPr txBox="1">
            <a:spLocks/>
          </p:cNvSpPr>
          <p:nvPr/>
        </p:nvSpPr>
        <p:spPr>
          <a:xfrm>
            <a:off x="858626" y="4683681"/>
            <a:ext cx="6666435" cy="1193421"/>
          </a:xfrm>
          <a:prstGeom prst="rect">
            <a:avLst/>
          </a:prstGeom>
        </p:spPr>
        <p:txBody>
          <a:bodyPr vert="horz" wrap="square"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bg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nl-BE"/>
              <a:t>Large-scale testbeds and deployment</a:t>
            </a:r>
          </a:p>
          <a:p>
            <a:pPr marL="285750" indent="-285750">
              <a:buFont typeface="Courier New" panose="02070309020205020404" pitchFamily="49" charset="0"/>
              <a:buChar char="o"/>
            </a:pPr>
            <a:r>
              <a:rPr lang="nl-BE" b="1"/>
              <a:t>Foundation model reflecting EU values</a:t>
            </a:r>
          </a:p>
          <a:p>
            <a:pPr marL="285750" indent="-285750">
              <a:buFont typeface="Courier New" panose="02070309020205020404" pitchFamily="49" charset="0"/>
              <a:buChar char="o"/>
            </a:pPr>
            <a:r>
              <a:rPr lang="nl-BE"/>
              <a:t>Human-centric innovation and skills</a:t>
            </a:r>
          </a:p>
          <a:p>
            <a:pPr marL="285750" indent="-285750">
              <a:buFont typeface="Courier New" panose="02070309020205020404" pitchFamily="49" charset="0"/>
              <a:buChar char="o"/>
            </a:pPr>
            <a:r>
              <a:rPr lang="nl-BE" b="1"/>
              <a:t>Cross-border coordination</a:t>
            </a:r>
          </a:p>
        </p:txBody>
      </p:sp>
      <p:sp>
        <p:nvSpPr>
          <p:cNvPr id="4" name="Titel 1">
            <a:extLst>
              <a:ext uri="{FF2B5EF4-FFF2-40B4-BE49-F238E27FC236}">
                <a16:creationId xmlns:a16="http://schemas.microsoft.com/office/drawing/2014/main" id="{E94F8AB0-80F5-9AD9-028D-59AAE5920B50}"/>
              </a:ext>
            </a:extLst>
          </p:cNvPr>
          <p:cNvSpPr txBox="1">
            <a:spLocks/>
          </p:cNvSpPr>
          <p:nvPr/>
        </p:nvSpPr>
        <p:spPr>
          <a:xfrm>
            <a:off x="6196397" y="363562"/>
            <a:ext cx="4870473" cy="6935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bg1"/>
                </a:solidFill>
                <a:latin typeface="Barlow" pitchFamily="2" charset="77"/>
                <a:ea typeface="+mj-ea"/>
                <a:cs typeface="+mj-cs"/>
              </a:defRPr>
            </a:lvl1pPr>
          </a:lstStyle>
          <a:p>
            <a:pPr algn="ctr"/>
            <a:r>
              <a:rPr lang="nl-BE">
                <a:gradFill>
                  <a:gsLst>
                    <a:gs pos="29000">
                      <a:srgbClr val="14B1E7"/>
                    </a:gs>
                    <a:gs pos="100000">
                      <a:srgbClr val="8DC63F"/>
                    </a:gs>
                  </a:gsLst>
                  <a:lin ang="0" scaled="1"/>
                </a:gradFill>
                <a:latin typeface="Barlow Medium" pitchFamily="2" charset="77"/>
              </a:rPr>
              <a:t>AI Technology Stack</a:t>
            </a:r>
          </a:p>
        </p:txBody>
      </p:sp>
      <p:sp>
        <p:nvSpPr>
          <p:cNvPr id="6" name="Tijdelijke aanduiding voor inhoud 5">
            <a:extLst>
              <a:ext uri="{FF2B5EF4-FFF2-40B4-BE49-F238E27FC236}">
                <a16:creationId xmlns:a16="http://schemas.microsoft.com/office/drawing/2014/main" id="{B248A84E-7FDE-34D4-BB2D-CCE46C914F4A}"/>
              </a:ext>
            </a:extLst>
          </p:cNvPr>
          <p:cNvSpPr txBox="1">
            <a:spLocks/>
          </p:cNvSpPr>
          <p:nvPr/>
        </p:nvSpPr>
        <p:spPr>
          <a:xfrm>
            <a:off x="8916532" y="1457218"/>
            <a:ext cx="3126657" cy="4320612"/>
          </a:xfrm>
          <a:prstGeom prst="rect">
            <a:avLst/>
          </a:prstGeom>
        </p:spPr>
        <p:txBody>
          <a:bodyPr vert="horz" wrap="square"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4288">
              <a:lnSpc>
                <a:spcPts val="2600"/>
              </a:lnSpc>
            </a:pPr>
            <a:r>
              <a:rPr lang="nl-BE" sz="3200" b="1">
                <a:solidFill>
                  <a:srgbClr val="14B1E7"/>
                </a:solidFill>
              </a:rPr>
              <a:t>1.  </a:t>
            </a:r>
            <a:r>
              <a:rPr lang="nl-BE">
                <a:solidFill>
                  <a:schemeClr val="bg1"/>
                </a:solidFill>
              </a:rPr>
              <a:t>User applications</a:t>
            </a:r>
            <a:br>
              <a:rPr lang="nl-BE"/>
            </a:br>
            <a:endParaRPr lang="nl-BE"/>
          </a:p>
          <a:p>
            <a:pPr indent="14288">
              <a:lnSpc>
                <a:spcPts val="2600"/>
              </a:lnSpc>
            </a:pPr>
            <a:r>
              <a:rPr lang="nl-BE" sz="3200" b="1">
                <a:solidFill>
                  <a:srgbClr val="16C8FF"/>
                </a:solidFill>
              </a:rPr>
              <a:t>2.</a:t>
            </a:r>
            <a:r>
              <a:rPr lang="nl-BE" sz="3200" b="1">
                <a:solidFill>
                  <a:schemeClr val="accent3">
                    <a:lumMod val="60000"/>
                    <a:lumOff val="40000"/>
                  </a:schemeClr>
                </a:solidFill>
              </a:rPr>
              <a:t> </a:t>
            </a:r>
            <a:r>
              <a:rPr lang="en-US">
                <a:solidFill>
                  <a:schemeClr val="bg1"/>
                </a:solidFill>
              </a:rPr>
              <a:t>Model Operations (</a:t>
            </a:r>
            <a:r>
              <a:rPr lang="en-US" err="1">
                <a:solidFill>
                  <a:schemeClr val="bg1"/>
                </a:solidFill>
              </a:rPr>
              <a:t>MLOps</a:t>
            </a:r>
            <a:r>
              <a:rPr lang="en-US">
                <a:solidFill>
                  <a:schemeClr val="bg1"/>
                </a:solidFill>
              </a:rPr>
              <a:t>)</a:t>
            </a:r>
          </a:p>
          <a:p>
            <a:pPr indent="14288">
              <a:lnSpc>
                <a:spcPts val="2600"/>
              </a:lnSpc>
            </a:pPr>
            <a:endParaRPr lang="nl-BE">
              <a:solidFill>
                <a:schemeClr val="bg1"/>
              </a:solidFill>
            </a:endParaRPr>
          </a:p>
          <a:p>
            <a:pPr indent="14288">
              <a:lnSpc>
                <a:spcPts val="2600"/>
              </a:lnSpc>
            </a:pPr>
            <a:r>
              <a:rPr lang="nl-BE" sz="3200" b="1">
                <a:solidFill>
                  <a:srgbClr val="04D4CC"/>
                </a:solidFill>
              </a:rPr>
              <a:t>3.</a:t>
            </a:r>
            <a:r>
              <a:rPr lang="en-US" sz="3200">
                <a:solidFill>
                  <a:srgbClr val="04D4CC"/>
                </a:solidFill>
              </a:rPr>
              <a:t> </a:t>
            </a:r>
            <a:r>
              <a:rPr lang="en-US">
                <a:solidFill>
                  <a:schemeClr val="bg1"/>
                </a:solidFill>
              </a:rPr>
              <a:t>Foundation Models</a:t>
            </a:r>
          </a:p>
          <a:p>
            <a:pPr indent="14288">
              <a:lnSpc>
                <a:spcPts val="2600"/>
              </a:lnSpc>
            </a:pPr>
            <a:endParaRPr lang="nl-BE"/>
          </a:p>
          <a:p>
            <a:pPr indent="14288">
              <a:lnSpc>
                <a:spcPts val="2600"/>
              </a:lnSpc>
            </a:pPr>
            <a:r>
              <a:rPr lang="nl-BE" sz="3200" b="1">
                <a:solidFill>
                  <a:srgbClr val="B9EC75"/>
                </a:solidFill>
              </a:rPr>
              <a:t>4. </a:t>
            </a:r>
            <a:r>
              <a:rPr lang="en-US">
                <a:solidFill>
                  <a:schemeClr val="bg1"/>
                </a:solidFill>
              </a:rPr>
              <a:t>Fine Tuned Models</a:t>
            </a:r>
          </a:p>
          <a:p>
            <a:pPr indent="14288">
              <a:lnSpc>
                <a:spcPts val="2600"/>
              </a:lnSpc>
            </a:pPr>
            <a:endParaRPr lang="nl-BE"/>
          </a:p>
          <a:p>
            <a:pPr indent="14288">
              <a:lnSpc>
                <a:spcPts val="2600"/>
              </a:lnSpc>
            </a:pPr>
            <a:r>
              <a:rPr lang="nl-BE" sz="3200" b="1">
                <a:solidFill>
                  <a:srgbClr val="85E345"/>
                </a:solidFill>
              </a:rPr>
              <a:t>5. </a:t>
            </a:r>
            <a:r>
              <a:rPr lang="en-US">
                <a:solidFill>
                  <a:schemeClr val="bg1"/>
                </a:solidFill>
              </a:rPr>
              <a:t>Cloud &amp; Infrastructure</a:t>
            </a:r>
          </a:p>
          <a:p>
            <a:pPr indent="14288">
              <a:lnSpc>
                <a:spcPts val="2600"/>
              </a:lnSpc>
            </a:pPr>
            <a:endParaRPr lang="nl-BE"/>
          </a:p>
          <a:p>
            <a:pPr indent="14288">
              <a:lnSpc>
                <a:spcPts val="2600"/>
              </a:lnSpc>
            </a:pPr>
            <a:r>
              <a:rPr lang="nl-BE" sz="3200" b="1">
                <a:solidFill>
                  <a:srgbClr val="71CB3E"/>
                </a:solidFill>
              </a:rPr>
              <a:t>6. </a:t>
            </a:r>
            <a:r>
              <a:rPr lang="en-US">
                <a:solidFill>
                  <a:schemeClr val="bg1"/>
                </a:solidFill>
              </a:rPr>
              <a:t>Compute</a:t>
            </a:r>
          </a:p>
        </p:txBody>
      </p:sp>
      <p:pic>
        <p:nvPicPr>
          <p:cNvPr id="7" name="Picture 11">
            <a:extLst>
              <a:ext uri="{FF2B5EF4-FFF2-40B4-BE49-F238E27FC236}">
                <a16:creationId xmlns:a16="http://schemas.microsoft.com/office/drawing/2014/main" id="{75896BA4-ABEB-4CB9-79B5-41A5FBC048A7}"/>
              </a:ext>
            </a:extLst>
          </p:cNvPr>
          <p:cNvPicPr>
            <a:picLocks noChangeAspect="1"/>
          </p:cNvPicPr>
          <p:nvPr/>
        </p:nvPicPr>
        <p:blipFill>
          <a:blip r:embed="rId3"/>
          <a:srcRect l="34597" t="21505" r="34597" b="7854"/>
          <a:stretch>
            <a:fillRect/>
          </a:stretch>
        </p:blipFill>
        <p:spPr>
          <a:xfrm>
            <a:off x="6196397" y="1457218"/>
            <a:ext cx="2871023" cy="3762108"/>
          </a:xfrm>
          <a:prstGeom prst="rect">
            <a:avLst/>
          </a:prstGeom>
        </p:spPr>
      </p:pic>
    </p:spTree>
    <p:extLst>
      <p:ext uri="{BB962C8B-B14F-4D97-AF65-F5344CB8AC3E}">
        <p14:creationId xmlns:p14="http://schemas.microsoft.com/office/powerpoint/2010/main" val="414936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3123-04E4-9319-E9C0-8E55D79D8197}"/>
            </a:ext>
          </a:extLst>
        </p:cNvPr>
        <p:cNvGrpSpPr/>
        <p:nvPr/>
      </p:nvGrpSpPr>
      <p:grpSpPr>
        <a:xfrm>
          <a:off x="0" y="0"/>
          <a:ext cx="0" cy="0"/>
          <a:chOff x="0" y="0"/>
          <a:chExt cx="0" cy="0"/>
        </a:xfrm>
      </p:grpSpPr>
      <p:pic>
        <p:nvPicPr>
          <p:cNvPr id="10" name="Afbeelding 6">
            <a:extLst>
              <a:ext uri="{FF2B5EF4-FFF2-40B4-BE49-F238E27FC236}">
                <a16:creationId xmlns:a16="http://schemas.microsoft.com/office/drawing/2014/main" id="{59B6087C-1F6B-B3D5-C9E6-75E37CDF698C}"/>
              </a:ext>
            </a:extLst>
          </p:cNvPr>
          <p:cNvPicPr>
            <a:picLocks noChangeAspect="1"/>
          </p:cNvPicPr>
          <p:nvPr/>
        </p:nvPicPr>
        <p:blipFill>
          <a:blip r:embed="rId3"/>
          <a:srcRect l="24226" r="24226"/>
          <a:stretch/>
        </p:blipFill>
        <p:spPr>
          <a:xfrm>
            <a:off x="5447116" y="-25017"/>
            <a:ext cx="6756760" cy="6902067"/>
          </a:xfrm>
          <a:prstGeom prst="rect">
            <a:avLst/>
          </a:prstGeom>
        </p:spPr>
      </p:pic>
      <p:sp>
        <p:nvSpPr>
          <p:cNvPr id="20" name="Rectangle 19">
            <a:extLst>
              <a:ext uri="{FF2B5EF4-FFF2-40B4-BE49-F238E27FC236}">
                <a16:creationId xmlns:a16="http://schemas.microsoft.com/office/drawing/2014/main" id="{63A93FA5-38BB-83D0-98FE-DD4C91FC3E4C}"/>
              </a:ext>
            </a:extLst>
          </p:cNvPr>
          <p:cNvSpPr/>
          <p:nvPr/>
        </p:nvSpPr>
        <p:spPr>
          <a:xfrm>
            <a:off x="4776135" y="-337092"/>
            <a:ext cx="7427741" cy="7526216"/>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al 7">
            <a:extLst>
              <a:ext uri="{FF2B5EF4-FFF2-40B4-BE49-F238E27FC236}">
                <a16:creationId xmlns:a16="http://schemas.microsoft.com/office/drawing/2014/main" id="{1025F201-3BDA-85F3-2B02-52DEE32CA985}"/>
              </a:ext>
            </a:extLst>
          </p:cNvPr>
          <p:cNvSpPr/>
          <p:nvPr/>
        </p:nvSpPr>
        <p:spPr>
          <a:xfrm>
            <a:off x="-403760" y="-622571"/>
            <a:ext cx="8034320" cy="8034320"/>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ing 12">
            <a:extLst>
              <a:ext uri="{FF2B5EF4-FFF2-40B4-BE49-F238E27FC236}">
                <a16:creationId xmlns:a16="http://schemas.microsoft.com/office/drawing/2014/main" id="{9A888E82-0990-DDDC-A66F-82B8A970F026}"/>
              </a:ext>
            </a:extLst>
          </p:cNvPr>
          <p:cNvSpPr/>
          <p:nvPr/>
        </p:nvSpPr>
        <p:spPr>
          <a:xfrm>
            <a:off x="7166605" y="5209975"/>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Ovaal 13">
            <a:extLst>
              <a:ext uri="{FF2B5EF4-FFF2-40B4-BE49-F238E27FC236}">
                <a16:creationId xmlns:a16="http://schemas.microsoft.com/office/drawing/2014/main" id="{9D62315C-4896-D969-C72E-C5179876D4D5}"/>
              </a:ext>
            </a:extLst>
          </p:cNvPr>
          <p:cNvSpPr/>
          <p:nvPr/>
        </p:nvSpPr>
        <p:spPr>
          <a:xfrm>
            <a:off x="7778153" y="4696808"/>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4">
            <a:extLst>
              <a:ext uri="{FF2B5EF4-FFF2-40B4-BE49-F238E27FC236}">
                <a16:creationId xmlns:a16="http://schemas.microsoft.com/office/drawing/2014/main" id="{E96F136E-3C90-2F78-D1CE-69C1D13C943C}"/>
              </a:ext>
            </a:extLst>
          </p:cNvPr>
          <p:cNvSpPr/>
          <p:nvPr/>
        </p:nvSpPr>
        <p:spPr>
          <a:xfrm>
            <a:off x="7997559" y="4491952"/>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5">
            <a:extLst>
              <a:ext uri="{FF2B5EF4-FFF2-40B4-BE49-F238E27FC236}">
                <a16:creationId xmlns:a16="http://schemas.microsoft.com/office/drawing/2014/main" id="{EEEC8828-8CB8-AD29-9D41-715E95B597BE}"/>
              </a:ext>
            </a:extLst>
          </p:cNvPr>
          <p:cNvSpPr/>
          <p:nvPr/>
        </p:nvSpPr>
        <p:spPr>
          <a:xfrm>
            <a:off x="8233082" y="6396680"/>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6">
            <a:extLst>
              <a:ext uri="{FF2B5EF4-FFF2-40B4-BE49-F238E27FC236}">
                <a16:creationId xmlns:a16="http://schemas.microsoft.com/office/drawing/2014/main" id="{AF9A3F94-BE55-3303-9031-0C518B9D0626}"/>
              </a:ext>
            </a:extLst>
          </p:cNvPr>
          <p:cNvSpPr/>
          <p:nvPr/>
        </p:nvSpPr>
        <p:spPr>
          <a:xfrm>
            <a:off x="8221373" y="5072673"/>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Graphic 16">
            <a:extLst>
              <a:ext uri="{FF2B5EF4-FFF2-40B4-BE49-F238E27FC236}">
                <a16:creationId xmlns:a16="http://schemas.microsoft.com/office/drawing/2014/main" id="{E6AB08FF-57E2-C76F-54AE-A7F3CBE774F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65445" y="4961549"/>
            <a:ext cx="811900" cy="825545"/>
          </a:xfrm>
          <a:prstGeom prst="rect">
            <a:avLst/>
          </a:prstGeom>
        </p:spPr>
      </p:pic>
      <p:sp>
        <p:nvSpPr>
          <p:cNvPr id="2" name="Titel 1">
            <a:extLst>
              <a:ext uri="{FF2B5EF4-FFF2-40B4-BE49-F238E27FC236}">
                <a16:creationId xmlns:a16="http://schemas.microsoft.com/office/drawing/2014/main" id="{0E881E55-F921-32EF-7A06-A5254127C347}"/>
              </a:ext>
            </a:extLst>
          </p:cNvPr>
          <p:cNvSpPr>
            <a:spLocks noGrp="1"/>
          </p:cNvSpPr>
          <p:nvPr>
            <p:ph type="title"/>
          </p:nvPr>
        </p:nvSpPr>
        <p:spPr>
          <a:xfrm>
            <a:off x="833116" y="479351"/>
            <a:ext cx="11666480" cy="1200329"/>
          </a:xfrm>
        </p:spPr>
        <p:txBody>
          <a:bodyPr/>
          <a:lstStyle/>
          <a:p>
            <a:r>
              <a:rPr lang="nl-BE" dirty="0"/>
              <a:t>2. AI </a:t>
            </a:r>
            <a:r>
              <a:rPr lang="nl-BE" dirty="0" err="1"/>
              <a:t>and</a:t>
            </a:r>
            <a:r>
              <a:rPr lang="nl-BE" dirty="0"/>
              <a:t> </a:t>
            </a:r>
            <a:r>
              <a:rPr lang="nl-BE" dirty="0" err="1"/>
              <a:t>Robotics</a:t>
            </a:r>
            <a:r>
              <a:rPr lang="nl-BE" dirty="0"/>
              <a:t> </a:t>
            </a:r>
            <a:r>
              <a:rPr lang="nl-BE" dirty="0" err="1"/>
              <a:t>Catalyst</a:t>
            </a:r>
            <a:r>
              <a:rPr lang="nl-BE" dirty="0"/>
              <a:t> (ARC): </a:t>
            </a:r>
            <a:r>
              <a:rPr lang="nl-BE" dirty="0" err="1"/>
              <a:t>Embodied</a:t>
            </a:r>
            <a:r>
              <a:rPr lang="nl-BE" dirty="0"/>
              <a:t> intelligence </a:t>
            </a:r>
            <a:r>
              <a:rPr lang="nl-BE" dirty="0" err="1"/>
              <a:t>for</a:t>
            </a:r>
            <a:r>
              <a:rPr lang="nl-BE" dirty="0"/>
              <a:t> </a:t>
            </a:r>
            <a:r>
              <a:rPr lang="nl-BE" dirty="0" err="1"/>
              <a:t>industry</a:t>
            </a:r>
            <a:r>
              <a:rPr lang="nl-BE" dirty="0"/>
              <a:t> </a:t>
            </a:r>
          </a:p>
        </p:txBody>
      </p:sp>
      <p:sp>
        <p:nvSpPr>
          <p:cNvPr id="3" name="Tijdelijke aanduiding voor dianummer 2">
            <a:extLst>
              <a:ext uri="{FF2B5EF4-FFF2-40B4-BE49-F238E27FC236}">
                <a16:creationId xmlns:a16="http://schemas.microsoft.com/office/drawing/2014/main" id="{5097BD45-E945-D24E-A878-D8A08C53297D}"/>
              </a:ext>
            </a:extLst>
          </p:cNvPr>
          <p:cNvSpPr>
            <a:spLocks noGrp="1"/>
          </p:cNvSpPr>
          <p:nvPr>
            <p:ph type="sldNum" sz="quarter" idx="4"/>
          </p:nvPr>
        </p:nvSpPr>
        <p:spPr/>
        <p:txBody>
          <a:bodyPr/>
          <a:lstStyle/>
          <a:p>
            <a:fld id="{2AB69369-AED2-3745-B81F-A3E46FAA53CC}" type="slidenum">
              <a:rPr lang="nl-BE" smtClean="0"/>
              <a:pPr/>
              <a:t>15</a:t>
            </a:fld>
            <a:endParaRPr lang="nl-BE">
              <a:solidFill>
                <a:schemeClr val="bg1"/>
              </a:solidFill>
            </a:endParaRPr>
          </a:p>
        </p:txBody>
      </p:sp>
      <p:sp>
        <p:nvSpPr>
          <p:cNvPr id="4" name="Ondertitel 3">
            <a:extLst>
              <a:ext uri="{FF2B5EF4-FFF2-40B4-BE49-F238E27FC236}">
                <a16:creationId xmlns:a16="http://schemas.microsoft.com/office/drawing/2014/main" id="{A27AC44F-317D-B731-6A9F-548787E6C1F9}"/>
              </a:ext>
            </a:extLst>
          </p:cNvPr>
          <p:cNvSpPr>
            <a:spLocks noGrp="1"/>
          </p:cNvSpPr>
          <p:nvPr>
            <p:ph type="subTitle" idx="1"/>
          </p:nvPr>
        </p:nvSpPr>
        <p:spPr>
          <a:xfrm>
            <a:off x="747041" y="1840892"/>
            <a:ext cx="6693994" cy="830997"/>
          </a:xfrm>
        </p:spPr>
        <p:txBody>
          <a:bodyPr/>
          <a:lstStyle/>
          <a:p>
            <a:pPr marL="85090" marR="132080">
              <a:spcBef>
                <a:spcPts val="170"/>
              </a:spcBef>
            </a:pPr>
            <a:r>
              <a:rPr lang="en-US" b="0" dirty="0">
                <a:latin typeface="Barlow Medium" pitchFamily="2" charset="77"/>
                <a:cs typeface="Calibri"/>
              </a:rPr>
              <a:t>Identify</a:t>
            </a:r>
            <a:r>
              <a:rPr lang="en-US" b="0" spc="-25" dirty="0">
                <a:latin typeface="Barlow Medium" pitchFamily="2" charset="77"/>
                <a:cs typeface="Calibri"/>
              </a:rPr>
              <a:t> </a:t>
            </a:r>
            <a:r>
              <a:rPr lang="en-US" b="0" spc="-10" dirty="0">
                <a:latin typeface="Barlow Medium" pitchFamily="2" charset="77"/>
                <a:cs typeface="Calibri"/>
              </a:rPr>
              <a:t>high-</a:t>
            </a:r>
            <a:r>
              <a:rPr lang="en-US" b="0" dirty="0">
                <a:latin typeface="Barlow Medium" pitchFamily="2" charset="77"/>
                <a:cs typeface="Calibri"/>
              </a:rPr>
              <a:t>impact</a:t>
            </a:r>
            <a:r>
              <a:rPr lang="en-US" b="0" spc="-20" dirty="0">
                <a:latin typeface="Barlow Medium" pitchFamily="2" charset="77"/>
                <a:cs typeface="Calibri"/>
              </a:rPr>
              <a:t> </a:t>
            </a:r>
            <a:r>
              <a:rPr lang="en-US" b="0" dirty="0">
                <a:latin typeface="Barlow Medium" pitchFamily="2" charset="77"/>
                <a:cs typeface="Calibri"/>
              </a:rPr>
              <a:t>applications</a:t>
            </a:r>
            <a:r>
              <a:rPr lang="en-US" b="0" spc="-25" dirty="0">
                <a:latin typeface="Barlow Medium" pitchFamily="2" charset="77"/>
                <a:cs typeface="Calibri"/>
              </a:rPr>
              <a:t> </a:t>
            </a:r>
            <a:r>
              <a:rPr lang="en-US" b="0" dirty="0">
                <a:latin typeface="Barlow Medium" pitchFamily="2" charset="77"/>
                <a:cs typeface="Calibri"/>
              </a:rPr>
              <a:t>of</a:t>
            </a:r>
            <a:r>
              <a:rPr lang="en-US" b="0" spc="-20" dirty="0">
                <a:latin typeface="Barlow Medium" pitchFamily="2" charset="77"/>
                <a:cs typeface="Calibri"/>
              </a:rPr>
              <a:t> Physical AI </a:t>
            </a:r>
            <a:r>
              <a:rPr lang="en-US" b="0" spc="-10" dirty="0">
                <a:latin typeface="Barlow Medium" pitchFamily="2" charset="77"/>
                <a:cs typeface="Calibri"/>
              </a:rPr>
              <a:t>-</a:t>
            </a:r>
            <a:r>
              <a:rPr lang="en-US" b="0" dirty="0">
                <a:latin typeface="Barlow Medium" pitchFamily="2" charset="77"/>
                <a:cs typeface="Calibri"/>
              </a:rPr>
              <a:t>enabled</a:t>
            </a:r>
            <a:r>
              <a:rPr lang="en-US" b="0" spc="-25" dirty="0">
                <a:latin typeface="Barlow Medium" pitchFamily="2" charset="77"/>
                <a:cs typeface="Calibri"/>
              </a:rPr>
              <a:t> </a:t>
            </a:r>
            <a:r>
              <a:rPr lang="en-US" b="0" dirty="0">
                <a:latin typeface="Barlow Medium" pitchFamily="2" charset="77"/>
                <a:cs typeface="Calibri"/>
              </a:rPr>
              <a:t>robotics</a:t>
            </a:r>
            <a:r>
              <a:rPr lang="en-US" b="0" spc="-20" dirty="0">
                <a:latin typeface="Barlow Medium" pitchFamily="2" charset="77"/>
                <a:cs typeface="Calibri"/>
              </a:rPr>
              <a:t> </a:t>
            </a:r>
            <a:r>
              <a:rPr lang="en-US" b="0" dirty="0">
                <a:latin typeface="Barlow Medium" pitchFamily="2" charset="77"/>
                <a:cs typeface="Calibri"/>
              </a:rPr>
              <a:t>in</a:t>
            </a:r>
            <a:r>
              <a:rPr lang="en-US" b="0" spc="-25" dirty="0">
                <a:latin typeface="Barlow Medium" pitchFamily="2" charset="77"/>
                <a:cs typeface="Calibri"/>
              </a:rPr>
              <a:t> </a:t>
            </a:r>
            <a:r>
              <a:rPr lang="en-US" b="0" dirty="0">
                <a:latin typeface="Barlow Medium" pitchFamily="2" charset="77"/>
                <a:cs typeface="Calibri"/>
              </a:rPr>
              <a:t>the</a:t>
            </a:r>
            <a:r>
              <a:rPr lang="en-US" b="0" spc="-20" dirty="0">
                <a:latin typeface="Barlow Medium" pitchFamily="2" charset="77"/>
                <a:cs typeface="Calibri"/>
              </a:rPr>
              <a:t> </a:t>
            </a:r>
            <a:r>
              <a:rPr lang="en-US" b="0" dirty="0">
                <a:latin typeface="Barlow Medium" pitchFamily="2" charset="77"/>
                <a:cs typeface="Calibri"/>
              </a:rPr>
              <a:t>manufacturing</a:t>
            </a:r>
            <a:r>
              <a:rPr lang="en-US" b="0" spc="-25" dirty="0">
                <a:latin typeface="Barlow Medium" pitchFamily="2" charset="77"/>
                <a:cs typeface="Calibri"/>
              </a:rPr>
              <a:t> </a:t>
            </a:r>
            <a:r>
              <a:rPr lang="en-US" b="0" spc="-10" dirty="0">
                <a:latin typeface="Barlow Medium" pitchFamily="2" charset="77"/>
                <a:cs typeface="Calibri"/>
              </a:rPr>
              <a:t>industry </a:t>
            </a:r>
            <a:r>
              <a:rPr lang="en-US" b="0" dirty="0">
                <a:latin typeface="Barlow Medium" pitchFamily="2" charset="77"/>
                <a:cs typeface="Calibri"/>
              </a:rPr>
              <a:t>to</a:t>
            </a:r>
            <a:r>
              <a:rPr lang="en-US" b="0" spc="-40" dirty="0">
                <a:latin typeface="Barlow Medium" pitchFamily="2" charset="77"/>
                <a:cs typeface="Calibri"/>
              </a:rPr>
              <a:t> </a:t>
            </a:r>
            <a:r>
              <a:rPr lang="en-US" b="0" dirty="0">
                <a:latin typeface="Barlow Medium" pitchFamily="2" charset="77"/>
                <a:cs typeface="Calibri"/>
              </a:rPr>
              <a:t>serve</a:t>
            </a:r>
            <a:r>
              <a:rPr lang="en-US" b="0" spc="-40" dirty="0">
                <a:latin typeface="Barlow Medium" pitchFamily="2" charset="77"/>
                <a:cs typeface="Calibri"/>
              </a:rPr>
              <a:t> </a:t>
            </a:r>
            <a:r>
              <a:rPr lang="en-US" b="0" dirty="0">
                <a:latin typeface="Barlow Medium" pitchFamily="2" charset="77"/>
                <a:cs typeface="Calibri"/>
              </a:rPr>
              <a:t>as</a:t>
            </a:r>
            <a:r>
              <a:rPr lang="en-US" b="0" spc="-35" dirty="0">
                <a:latin typeface="Barlow Medium" pitchFamily="2" charset="77"/>
                <a:cs typeface="Calibri"/>
              </a:rPr>
              <a:t> </a:t>
            </a:r>
            <a:r>
              <a:rPr lang="en-US" b="0" dirty="0">
                <a:latin typeface="Barlow Medium" pitchFamily="2" charset="77"/>
                <a:cs typeface="Calibri"/>
              </a:rPr>
              <a:t>reference</a:t>
            </a:r>
            <a:r>
              <a:rPr lang="en-US" b="0" spc="-40" dirty="0">
                <a:latin typeface="Barlow Medium" pitchFamily="2" charset="77"/>
                <a:cs typeface="Calibri"/>
              </a:rPr>
              <a:t> </a:t>
            </a:r>
            <a:r>
              <a:rPr lang="en-US" b="0" dirty="0">
                <a:latin typeface="Barlow Medium" pitchFamily="2" charset="77"/>
                <a:cs typeface="Calibri"/>
              </a:rPr>
              <a:t>points</a:t>
            </a:r>
            <a:r>
              <a:rPr lang="en-US" b="0" spc="-35" dirty="0">
                <a:latin typeface="Barlow Medium" pitchFamily="2" charset="77"/>
                <a:cs typeface="Calibri"/>
              </a:rPr>
              <a:t> </a:t>
            </a:r>
            <a:r>
              <a:rPr lang="en-US" b="0" dirty="0">
                <a:latin typeface="Barlow Medium" pitchFamily="2" charset="77"/>
                <a:cs typeface="Calibri"/>
              </a:rPr>
              <a:t>for</a:t>
            </a:r>
            <a:r>
              <a:rPr lang="en-US" b="0" spc="-40" dirty="0">
                <a:latin typeface="Barlow Medium" pitchFamily="2" charset="77"/>
                <a:cs typeface="Calibri"/>
              </a:rPr>
              <a:t> </a:t>
            </a:r>
            <a:r>
              <a:rPr lang="en-US" b="0" dirty="0">
                <a:latin typeface="Barlow Medium" pitchFamily="2" charset="77"/>
                <a:cs typeface="Calibri"/>
              </a:rPr>
              <a:t>Europe’s</a:t>
            </a:r>
            <a:r>
              <a:rPr lang="en-US" b="0" spc="-40" dirty="0">
                <a:latin typeface="Barlow Medium" pitchFamily="2" charset="77"/>
                <a:cs typeface="Calibri"/>
              </a:rPr>
              <a:t> </a:t>
            </a:r>
            <a:r>
              <a:rPr lang="en-US" b="0" dirty="0">
                <a:latin typeface="Barlow Medium" pitchFamily="2" charset="77"/>
                <a:cs typeface="Calibri"/>
              </a:rPr>
              <a:t>Intelligent</a:t>
            </a:r>
            <a:r>
              <a:rPr lang="en-US" b="0" spc="-35" dirty="0">
                <a:latin typeface="Barlow Medium" pitchFamily="2" charset="77"/>
                <a:cs typeface="Calibri"/>
              </a:rPr>
              <a:t> </a:t>
            </a:r>
            <a:r>
              <a:rPr lang="en-US" b="0" dirty="0">
                <a:latin typeface="Barlow Medium" pitchFamily="2" charset="77"/>
                <a:cs typeface="Calibri"/>
              </a:rPr>
              <a:t>Robotics</a:t>
            </a:r>
            <a:r>
              <a:rPr lang="en-US" b="0" spc="-40" dirty="0">
                <a:latin typeface="Barlow Medium" pitchFamily="2" charset="77"/>
                <a:cs typeface="Calibri"/>
              </a:rPr>
              <a:t> </a:t>
            </a:r>
            <a:r>
              <a:rPr lang="en-US" b="0" spc="-10" dirty="0">
                <a:latin typeface="Barlow Medium" pitchFamily="2" charset="77"/>
                <a:cs typeface="Calibri"/>
              </a:rPr>
              <a:t>Roadmap</a:t>
            </a:r>
            <a:endParaRPr lang="en-US" b="0" dirty="0">
              <a:latin typeface="Barlow Medium" pitchFamily="2" charset="77"/>
              <a:cs typeface="Calibri"/>
            </a:endParaRPr>
          </a:p>
        </p:txBody>
      </p:sp>
      <p:sp>
        <p:nvSpPr>
          <p:cNvPr id="5" name="Tijdelijke aanduiding voor inhoud 4">
            <a:extLst>
              <a:ext uri="{FF2B5EF4-FFF2-40B4-BE49-F238E27FC236}">
                <a16:creationId xmlns:a16="http://schemas.microsoft.com/office/drawing/2014/main" id="{5CD34866-F4BE-0C3C-5038-E61A639972BC}"/>
              </a:ext>
            </a:extLst>
          </p:cNvPr>
          <p:cNvSpPr>
            <a:spLocks noGrp="1"/>
          </p:cNvSpPr>
          <p:nvPr>
            <p:ph sz="quarter" idx="15"/>
          </p:nvPr>
        </p:nvSpPr>
        <p:spPr>
          <a:xfrm>
            <a:off x="689252" y="3252903"/>
            <a:ext cx="6477353" cy="2663885"/>
          </a:xfrm>
        </p:spPr>
        <p:txBody>
          <a:bodyPr/>
          <a:lstStyle/>
          <a:p>
            <a:pPr marL="285750" indent="-285750">
              <a:buFont typeface="Courier New" panose="02070309020205020404" pitchFamily="49" charset="0"/>
              <a:buChar char="o"/>
            </a:pPr>
            <a:r>
              <a:rPr lang="nl-BE" dirty="0" err="1"/>
              <a:t>Broad</a:t>
            </a:r>
            <a:r>
              <a:rPr lang="nl-BE" dirty="0"/>
              <a:t> </a:t>
            </a:r>
            <a:r>
              <a:rPr lang="nl-BE" b="1" dirty="0" err="1"/>
              <a:t>consultation</a:t>
            </a:r>
            <a:r>
              <a:rPr lang="nl-BE" b="1" dirty="0"/>
              <a:t> </a:t>
            </a:r>
            <a:r>
              <a:rPr lang="nl-BE" dirty="0"/>
              <a:t>on </a:t>
            </a:r>
            <a:r>
              <a:rPr lang="nl-BE" dirty="0" err="1"/>
              <a:t>representative</a:t>
            </a:r>
            <a:r>
              <a:rPr lang="nl-BE" dirty="0"/>
              <a:t> </a:t>
            </a:r>
            <a:r>
              <a:rPr lang="nl-BE" dirty="0" err="1"/>
              <a:t>industrial</a:t>
            </a:r>
            <a:r>
              <a:rPr lang="nl-BE" b="1" dirty="0"/>
              <a:t> </a:t>
            </a:r>
            <a:r>
              <a:rPr lang="nl-BE" dirty="0" err="1"/>
              <a:t>ecosystem</a:t>
            </a:r>
            <a:r>
              <a:rPr lang="nl-BE" dirty="0"/>
              <a:t> (end-users)</a:t>
            </a:r>
          </a:p>
          <a:p>
            <a:pPr marL="285750" indent="-285750">
              <a:buFont typeface="Courier New" panose="02070309020205020404" pitchFamily="49" charset="0"/>
              <a:buChar char="o"/>
            </a:pPr>
            <a:endParaRPr lang="nl-BE" dirty="0"/>
          </a:p>
          <a:p>
            <a:pPr marL="285750" indent="-285750">
              <a:buFont typeface="Courier New" panose="02070309020205020404" pitchFamily="49" charset="0"/>
              <a:buChar char="o"/>
            </a:pPr>
            <a:r>
              <a:rPr lang="nl-BE" b="1" dirty="0"/>
              <a:t>Market Pull </a:t>
            </a:r>
            <a:r>
              <a:rPr lang="nl-BE" dirty="0"/>
              <a:t>in complement </a:t>
            </a:r>
            <a:r>
              <a:rPr lang="nl-BE" dirty="0" err="1"/>
              <a:t>to</a:t>
            </a:r>
            <a:r>
              <a:rPr lang="nl-BE" dirty="0"/>
              <a:t> Technology Push</a:t>
            </a:r>
          </a:p>
          <a:p>
            <a:pPr marL="285750" indent="-285750">
              <a:buFont typeface="Courier New" panose="02070309020205020404" pitchFamily="49" charset="0"/>
              <a:buChar char="o"/>
            </a:pPr>
            <a:endParaRPr lang="nl-BE" dirty="0"/>
          </a:p>
          <a:p>
            <a:pPr marL="285750" indent="-285750">
              <a:buFont typeface="Courier New" panose="02070309020205020404" pitchFamily="49" charset="0"/>
              <a:buChar char="o"/>
            </a:pPr>
            <a:r>
              <a:rPr lang="nl-BE" dirty="0"/>
              <a:t>High-impact </a:t>
            </a:r>
            <a:r>
              <a:rPr lang="nl-BE" b="1" dirty="0" err="1"/>
              <a:t>challenges</a:t>
            </a:r>
            <a:r>
              <a:rPr lang="nl-BE" b="1" dirty="0"/>
              <a:t> </a:t>
            </a:r>
            <a:r>
              <a:rPr lang="nl-BE" dirty="0" err="1"/>
              <a:t>for</a:t>
            </a:r>
            <a:r>
              <a:rPr lang="nl-BE" dirty="0"/>
              <a:t> </a:t>
            </a:r>
            <a:r>
              <a:rPr lang="nl-BE" dirty="0" err="1"/>
              <a:t>competitiveness</a:t>
            </a:r>
            <a:r>
              <a:rPr lang="nl-BE" dirty="0"/>
              <a:t>, </a:t>
            </a:r>
            <a:r>
              <a:rPr lang="nl-BE" dirty="0" err="1"/>
              <a:t>societal</a:t>
            </a:r>
            <a:r>
              <a:rPr lang="nl-BE" dirty="0"/>
              <a:t> development, </a:t>
            </a:r>
            <a:r>
              <a:rPr lang="nl-BE" dirty="0" err="1"/>
              <a:t>and</a:t>
            </a:r>
            <a:r>
              <a:rPr lang="nl-BE" dirty="0"/>
              <a:t> European </a:t>
            </a:r>
            <a:r>
              <a:rPr lang="nl-BE" dirty="0" err="1"/>
              <a:t>autonomy</a:t>
            </a:r>
            <a:endParaRPr lang="nl-BE" dirty="0"/>
          </a:p>
          <a:p>
            <a:pPr marL="285750" indent="-285750">
              <a:buFont typeface="Courier New" panose="02070309020205020404" pitchFamily="49" charset="0"/>
              <a:buChar char="o"/>
            </a:pPr>
            <a:endParaRPr lang="nl-BE" dirty="0"/>
          </a:p>
          <a:p>
            <a:pPr marL="285750" indent="-285750">
              <a:buFont typeface="Courier New" panose="02070309020205020404" pitchFamily="49" charset="0"/>
              <a:buChar char="o"/>
            </a:pPr>
            <a:r>
              <a:rPr lang="nl-BE" dirty="0" err="1"/>
              <a:t>Required</a:t>
            </a:r>
            <a:r>
              <a:rPr lang="nl-BE" dirty="0"/>
              <a:t> pre-</a:t>
            </a:r>
            <a:r>
              <a:rPr lang="nl-BE" dirty="0" err="1"/>
              <a:t>competitive</a:t>
            </a:r>
            <a:r>
              <a:rPr lang="nl-BE" dirty="0"/>
              <a:t> </a:t>
            </a:r>
            <a:r>
              <a:rPr lang="nl-BE" dirty="0" err="1"/>
              <a:t>technology</a:t>
            </a:r>
            <a:r>
              <a:rPr lang="nl-BE" dirty="0"/>
              <a:t> </a:t>
            </a:r>
            <a:r>
              <a:rPr lang="nl-BE" b="1" dirty="0" err="1"/>
              <a:t>capabilities</a:t>
            </a:r>
            <a:r>
              <a:rPr lang="nl-BE" b="1" dirty="0"/>
              <a:t> &amp; </a:t>
            </a:r>
            <a:r>
              <a:rPr lang="nl-BE" b="1" dirty="0" err="1"/>
              <a:t>infrastructures</a:t>
            </a:r>
            <a:endParaRPr lang="nl-BE" b="1" dirty="0"/>
          </a:p>
        </p:txBody>
      </p:sp>
      <p:sp>
        <p:nvSpPr>
          <p:cNvPr id="6" name="Subtitle 9">
            <a:extLst>
              <a:ext uri="{FF2B5EF4-FFF2-40B4-BE49-F238E27FC236}">
                <a16:creationId xmlns:a16="http://schemas.microsoft.com/office/drawing/2014/main" id="{72C2DA77-EC6A-3981-DA48-8E437E2B271B}"/>
              </a:ext>
            </a:extLst>
          </p:cNvPr>
          <p:cNvSpPr txBox="1">
            <a:spLocks/>
          </p:cNvSpPr>
          <p:nvPr/>
        </p:nvSpPr>
        <p:spPr>
          <a:xfrm>
            <a:off x="833117" y="2840770"/>
            <a:ext cx="6502863" cy="369332"/>
          </a:xfrm>
          <a:prstGeom prst="rect">
            <a:avLst/>
          </a:prstGeom>
        </p:spPr>
        <p:txBody>
          <a:bodyPr vert="horz" lIns="90000" tIns="45720" rIns="91440" bIns="45720" rtlCol="0">
            <a:sp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b="1" i="0" kern="1200">
                <a:solidFill>
                  <a:schemeClr val="accent2"/>
                </a:solidFill>
                <a:latin typeface="Barlow SemiBold" pitchFamily="2" charset="77"/>
                <a:ea typeface="+mn-ea"/>
                <a:cs typeface="+mn-cs"/>
              </a:defRPr>
            </a:lvl1pPr>
            <a:lvl2pPr marL="4572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2000" kern="1200">
                <a:solidFill>
                  <a:schemeClr val="tx1"/>
                </a:solidFill>
                <a:latin typeface="Barlow" pitchFamily="2" charset="77"/>
                <a:ea typeface="+mn-ea"/>
                <a:cs typeface="+mn-cs"/>
              </a:defRPr>
            </a:lvl2pPr>
            <a:lvl3pPr marL="9144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800" kern="1200">
                <a:solidFill>
                  <a:schemeClr val="tx1"/>
                </a:solidFill>
                <a:latin typeface="Barlow" pitchFamily="2" charset="77"/>
                <a:ea typeface="+mn-ea"/>
                <a:cs typeface="+mn-cs"/>
              </a:defRPr>
            </a:lvl3pPr>
            <a:lvl4pPr marL="13716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4pPr>
            <a:lvl5pPr marL="18288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solidFill>
                  <a:schemeClr val="bg1"/>
                </a:solidFill>
              </a:rPr>
              <a:t>Deliverables</a:t>
            </a: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62A06B20-3031-1064-2467-FB749253DABF}"/>
              </a:ext>
            </a:extLst>
          </p:cNvPr>
          <p:cNvPicPr>
            <a:picLocks noChangeAspect="1"/>
          </p:cNvPicPr>
          <p:nvPr/>
        </p:nvPicPr>
        <p:blipFill>
          <a:blip r:embed="rId5"/>
          <a:stretch>
            <a:fillRect/>
          </a:stretch>
        </p:blipFill>
        <p:spPr>
          <a:xfrm>
            <a:off x="11211737" y="6335129"/>
            <a:ext cx="595553" cy="201063"/>
          </a:xfrm>
          <a:prstGeom prst="rect">
            <a:avLst/>
          </a:prstGeom>
        </p:spPr>
      </p:pic>
      <p:sp>
        <p:nvSpPr>
          <p:cNvPr id="7" name="Afgeronde rechthoek 5">
            <a:hlinkClick r:id="rId6"/>
            <a:extLst>
              <a:ext uri="{FF2B5EF4-FFF2-40B4-BE49-F238E27FC236}">
                <a16:creationId xmlns:a16="http://schemas.microsoft.com/office/drawing/2014/main" id="{D1057B6C-E0E5-C73C-80C5-FCDB45A22EB9}"/>
              </a:ext>
            </a:extLst>
          </p:cNvPr>
          <p:cNvSpPr/>
          <p:nvPr/>
        </p:nvSpPr>
        <p:spPr>
          <a:xfrm>
            <a:off x="2985865" y="5867963"/>
            <a:ext cx="2071080" cy="456662"/>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dirty="0">
                <a:latin typeface="Barlow" pitchFamily="2" charset="77"/>
              </a:rPr>
              <a:t>More info</a:t>
            </a:r>
          </a:p>
        </p:txBody>
      </p:sp>
    </p:spTree>
    <p:extLst>
      <p:ext uri="{BB962C8B-B14F-4D97-AF65-F5344CB8AC3E}">
        <p14:creationId xmlns:p14="http://schemas.microsoft.com/office/powerpoint/2010/main" val="204803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BA7B4BB-723C-D7DA-203E-389A4301114B}"/>
            </a:ext>
          </a:extLst>
        </p:cNvPr>
        <p:cNvGrpSpPr/>
        <p:nvPr/>
      </p:nvGrpSpPr>
      <p:grpSpPr bwMode="auto">
        <a:xfrm>
          <a:off x="0" y="0"/>
          <a:ext cx="0" cy="0"/>
          <a:chOff x="0" y="0"/>
          <a:chExt cx="0" cy="0"/>
        </a:xfrm>
      </p:grpSpPr>
      <p:pic>
        <p:nvPicPr>
          <p:cNvPr id="5" name="Picture 4" descr="A screenshot of a computer screen&#10;&#10;AI-generated content may be incorrect.">
            <a:extLst>
              <a:ext uri="{FF2B5EF4-FFF2-40B4-BE49-F238E27FC236}">
                <a16:creationId xmlns:a16="http://schemas.microsoft.com/office/drawing/2014/main" id="{3EB3312B-B86E-D9D0-F802-6E5CB5782EF1}"/>
              </a:ext>
            </a:extLst>
          </p:cNvPr>
          <p:cNvPicPr>
            <a:picLocks noChangeAspect="1"/>
          </p:cNvPicPr>
          <p:nvPr/>
        </p:nvPicPr>
        <p:blipFill>
          <a:blip r:embed="rId3"/>
          <a:srcRect b="16857"/>
          <a:stretch>
            <a:fillRect/>
          </a:stretch>
        </p:blipFill>
        <p:spPr bwMode="auto">
          <a:xfrm>
            <a:off x="7272701" y="1186323"/>
            <a:ext cx="3498015" cy="5003015"/>
          </a:xfrm>
          <a:prstGeom prst="rect">
            <a:avLst/>
          </a:prstGeom>
          <a:ln>
            <a:noFill/>
          </a:ln>
          <a:effectLst>
            <a:outerShdw blurRad="244997" dist="27676" dir="2700000" algn="tl" rotWithShape="0">
              <a:prstClr val="black">
                <a:alpha val="4000"/>
              </a:prstClr>
            </a:outerShdw>
          </a:effectLst>
        </p:spPr>
      </p:pic>
      <p:sp>
        <p:nvSpPr>
          <p:cNvPr id="13" name="Titel 2">
            <a:extLst>
              <a:ext uri="{FF2B5EF4-FFF2-40B4-BE49-F238E27FC236}">
                <a16:creationId xmlns:a16="http://schemas.microsoft.com/office/drawing/2014/main" id="{4516A36F-4C42-717E-8FA0-721C6AEFE038}"/>
              </a:ext>
            </a:extLst>
          </p:cNvPr>
          <p:cNvSpPr txBox="1">
            <a:spLocks/>
          </p:cNvSpPr>
          <p:nvPr/>
        </p:nvSpPr>
        <p:spPr bwMode="auto">
          <a:xfrm>
            <a:off x="833981" y="544673"/>
            <a:ext cx="6912077" cy="17543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tx1"/>
                </a:solidFill>
                <a:latin typeface="Barlow" pitchFamily="2" charset="77"/>
                <a:ea typeface="+mj-ea"/>
                <a:cs typeface="+mj-cs"/>
              </a:defRPr>
            </a:lvl1pPr>
          </a:lstStyle>
          <a:p>
            <a:r>
              <a:rPr lang="en-US"/>
              <a:t>Apply AI</a:t>
            </a:r>
            <a:endParaRPr lang="nl-BE"/>
          </a:p>
        </p:txBody>
      </p:sp>
      <p:grpSp>
        <p:nvGrpSpPr>
          <p:cNvPr id="21" name="Group 20">
            <a:extLst>
              <a:ext uri="{FF2B5EF4-FFF2-40B4-BE49-F238E27FC236}">
                <a16:creationId xmlns:a16="http://schemas.microsoft.com/office/drawing/2014/main" id="{74E5B16F-5E78-3125-D2D7-167BAE8A9F79}"/>
              </a:ext>
            </a:extLst>
          </p:cNvPr>
          <p:cNvGrpSpPr/>
          <p:nvPr/>
        </p:nvGrpSpPr>
        <p:grpSpPr>
          <a:xfrm>
            <a:off x="523976" y="2002637"/>
            <a:ext cx="6311712" cy="2852726"/>
            <a:chOff x="523976" y="2104924"/>
            <a:chExt cx="6311712" cy="2852726"/>
          </a:xfrm>
        </p:grpSpPr>
        <p:grpSp>
          <p:nvGrpSpPr>
            <p:cNvPr id="12" name="Group 11">
              <a:extLst>
                <a:ext uri="{FF2B5EF4-FFF2-40B4-BE49-F238E27FC236}">
                  <a16:creationId xmlns:a16="http://schemas.microsoft.com/office/drawing/2014/main" id="{64738A0D-96C3-5460-FCD0-58A904BE154D}"/>
                </a:ext>
              </a:extLst>
            </p:cNvPr>
            <p:cNvGrpSpPr/>
            <p:nvPr/>
          </p:nvGrpSpPr>
          <p:grpSpPr>
            <a:xfrm>
              <a:off x="523976" y="2104924"/>
              <a:ext cx="6311712" cy="2648149"/>
              <a:chOff x="5773309" y="2455178"/>
              <a:chExt cx="6311712" cy="2648149"/>
            </a:xfrm>
          </p:grpSpPr>
          <p:grpSp>
            <p:nvGrpSpPr>
              <p:cNvPr id="11" name="Group 10">
                <a:extLst>
                  <a:ext uri="{FF2B5EF4-FFF2-40B4-BE49-F238E27FC236}">
                    <a16:creationId xmlns:a16="http://schemas.microsoft.com/office/drawing/2014/main" id="{9181BE3A-F75A-C023-70DC-C37A74A275AF}"/>
                  </a:ext>
                </a:extLst>
              </p:cNvPr>
              <p:cNvGrpSpPr/>
              <p:nvPr/>
            </p:nvGrpSpPr>
            <p:grpSpPr>
              <a:xfrm>
                <a:off x="5774532" y="3229371"/>
                <a:ext cx="6310489" cy="1873956"/>
                <a:chOff x="5774532" y="3229371"/>
                <a:chExt cx="6310489" cy="1873956"/>
              </a:xfrm>
            </p:grpSpPr>
            <p:sp>
              <p:nvSpPr>
                <p:cNvPr id="6" name="Rounded Rectangle 5">
                  <a:extLst>
                    <a:ext uri="{FF2B5EF4-FFF2-40B4-BE49-F238E27FC236}">
                      <a16:creationId xmlns:a16="http://schemas.microsoft.com/office/drawing/2014/main" id="{6F47B110-B847-330E-62B3-9D94E9FE21EB}"/>
                    </a:ext>
                  </a:extLst>
                </p:cNvPr>
                <p:cNvSpPr/>
                <p:nvPr/>
              </p:nvSpPr>
              <p:spPr>
                <a:xfrm>
                  <a:off x="5774532" y="3229371"/>
                  <a:ext cx="6310489" cy="1873956"/>
                </a:xfrm>
                <a:prstGeom prst="roundRect">
                  <a:avLst/>
                </a:prstGeom>
                <a:solidFill>
                  <a:srgbClr val="F8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126889-4394-453E-F3E1-93766F1C48DF}"/>
                    </a:ext>
                  </a:extLst>
                </p:cNvPr>
                <p:cNvSpPr txBox="1"/>
                <p:nvPr/>
              </p:nvSpPr>
              <p:spPr>
                <a:xfrm>
                  <a:off x="5988887" y="3478653"/>
                  <a:ext cx="5881778" cy="1323439"/>
                </a:xfrm>
                <a:prstGeom prst="rect">
                  <a:avLst/>
                </a:prstGeom>
                <a:noFill/>
              </p:spPr>
              <p:txBody>
                <a:bodyPr wrap="square" rtlCol="0">
                  <a:spAutoFit/>
                </a:bodyPr>
                <a:lstStyle/>
                <a:p>
                  <a:r>
                    <a:rPr lang="en-US" sz="1600" i="1">
                      <a:latin typeface="Barlow Light" pitchFamily="2" charset="77"/>
                    </a:rPr>
                    <a:t>Establish a Catalyst for the uptake of European Robotics, bringing together developers and user industries to accelerate the development and uptake of European solutions replying to market needs. This will be done in collaboration with the AI Data and Robotics Association </a:t>
                  </a:r>
                  <a:r>
                    <a:rPr lang="en-US" sz="1600" i="1" baseline="30000">
                      <a:latin typeface="Barlow Light" pitchFamily="2" charset="77"/>
                    </a:rPr>
                    <a:t>21</a:t>
                  </a:r>
                  <a:r>
                    <a:rPr lang="en-US" sz="1600" i="1">
                      <a:latin typeface="Barlow Light" pitchFamily="2" charset="77"/>
                    </a:rPr>
                    <a:t>. </a:t>
                  </a:r>
                  <a:endParaRPr lang="en-US" sz="1600" i="1" baseline="30000">
                    <a:latin typeface="Barlow Light" pitchFamily="2" charset="77"/>
                  </a:endParaRPr>
                </a:p>
              </p:txBody>
            </p:sp>
          </p:grpSp>
          <p:sp>
            <p:nvSpPr>
              <p:cNvPr id="10" name="TextBox 9">
                <a:extLst>
                  <a:ext uri="{FF2B5EF4-FFF2-40B4-BE49-F238E27FC236}">
                    <a16:creationId xmlns:a16="http://schemas.microsoft.com/office/drawing/2014/main" id="{D0C7AE42-72B7-9494-B9F9-6BC0F6E73053}"/>
                  </a:ext>
                </a:extLst>
              </p:cNvPr>
              <p:cNvSpPr txBox="1"/>
              <p:nvPr/>
            </p:nvSpPr>
            <p:spPr>
              <a:xfrm>
                <a:off x="5773309" y="2455178"/>
                <a:ext cx="4659479" cy="646331"/>
              </a:xfrm>
              <a:prstGeom prst="rect">
                <a:avLst/>
              </a:prstGeom>
              <a:noFill/>
            </p:spPr>
            <p:txBody>
              <a:bodyPr wrap="square" rtlCol="0">
                <a:spAutoFit/>
              </a:bodyPr>
              <a:lstStyle/>
              <a:p>
                <a:r>
                  <a:rPr lang="en-US">
                    <a:latin typeface="Barlow Medium" pitchFamily="2" charset="77"/>
                  </a:rPr>
                  <a:t>To support AI uptake in the robotics sector, the Commission will:</a:t>
                </a:r>
              </a:p>
            </p:txBody>
          </p:sp>
        </p:grpSp>
        <p:sp>
          <p:nvSpPr>
            <p:cNvPr id="18" name="Afgeronde rechthoek 5">
              <a:hlinkClick r:id="rId4"/>
              <a:extLst>
                <a:ext uri="{FF2B5EF4-FFF2-40B4-BE49-F238E27FC236}">
                  <a16:creationId xmlns:a16="http://schemas.microsoft.com/office/drawing/2014/main" id="{DDAB0BE4-207A-CC9B-6803-9450C26BA498}"/>
                </a:ext>
              </a:extLst>
            </p:cNvPr>
            <p:cNvSpPr/>
            <p:nvPr/>
          </p:nvSpPr>
          <p:spPr>
            <a:xfrm>
              <a:off x="4137911" y="4500988"/>
              <a:ext cx="2275668" cy="456662"/>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a:latin typeface="Barlow" pitchFamily="2" charset="77"/>
                </a:rPr>
                <a:t>More info</a:t>
              </a:r>
            </a:p>
          </p:txBody>
        </p:sp>
      </p:grpSp>
      <p:grpSp>
        <p:nvGrpSpPr>
          <p:cNvPr id="22" name="Group 21">
            <a:extLst>
              <a:ext uri="{FF2B5EF4-FFF2-40B4-BE49-F238E27FC236}">
                <a16:creationId xmlns:a16="http://schemas.microsoft.com/office/drawing/2014/main" id="{DBA1BB17-9D9C-2D60-F64E-237BB6037C99}"/>
              </a:ext>
            </a:extLst>
          </p:cNvPr>
          <p:cNvGrpSpPr/>
          <p:nvPr/>
        </p:nvGrpSpPr>
        <p:grpSpPr>
          <a:xfrm>
            <a:off x="734590" y="5175187"/>
            <a:ext cx="4022524" cy="746902"/>
            <a:chOff x="739554" y="5378387"/>
            <a:chExt cx="4022524" cy="746902"/>
          </a:xfrm>
        </p:grpSpPr>
        <p:pic>
          <p:nvPicPr>
            <p:cNvPr id="3074" name="Picture 2">
              <a:extLst>
                <a:ext uri="{FF2B5EF4-FFF2-40B4-BE49-F238E27FC236}">
                  <a16:creationId xmlns:a16="http://schemas.microsoft.com/office/drawing/2014/main" id="{FB389718-EF50-D6F1-445D-995AADDD950E}"/>
                </a:ext>
              </a:extLst>
            </p:cNvPr>
            <p:cNvPicPr>
              <a:picLocks noChangeAspect="1" noChangeArrowheads="1"/>
            </p:cNvPicPr>
            <p:nvPr/>
          </p:nvPicPr>
          <p:blipFill>
            <a:blip r:embed="rId5"/>
            <a:srcRect/>
            <a:stretch/>
          </p:blipFill>
          <p:spPr bwMode="auto">
            <a:xfrm>
              <a:off x="739554" y="5378387"/>
              <a:ext cx="1079046" cy="74690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F918780-1980-E47C-9688-F98173D8FC55}"/>
                </a:ext>
              </a:extLst>
            </p:cNvPr>
            <p:cNvSpPr txBox="1"/>
            <p:nvPr/>
          </p:nvSpPr>
          <p:spPr bwMode="auto">
            <a:xfrm>
              <a:off x="1966267" y="5536394"/>
              <a:ext cx="2795811" cy="430887"/>
            </a:xfrm>
            <a:prstGeom prst="rect">
              <a:avLst/>
            </a:prstGeom>
            <a:noFill/>
          </p:spPr>
          <p:txBody>
            <a:bodyPr wrap="square" rtlCol="0">
              <a:spAutoFit/>
            </a:bodyPr>
            <a:lstStyle/>
            <a:p>
              <a:r>
                <a:rPr lang="en-US" sz="1100" i="1">
                  <a:latin typeface="Barlow" pitchFamily="2" charset="77"/>
                </a:rPr>
                <a:t>Communication from the commission to the European Parliament and the council</a:t>
              </a:r>
            </a:p>
          </p:txBody>
        </p:sp>
      </p:grpSp>
      <p:sp>
        <p:nvSpPr>
          <p:cNvPr id="20" name="Tijdelijke aanduiding voor dianummer 2">
            <a:extLst>
              <a:ext uri="{FF2B5EF4-FFF2-40B4-BE49-F238E27FC236}">
                <a16:creationId xmlns:a16="http://schemas.microsoft.com/office/drawing/2014/main" id="{007C74BE-9359-3BFB-181A-BBA4DE1D88A6}"/>
              </a:ext>
            </a:extLst>
          </p:cNvPr>
          <p:cNvSpPr txBox="1">
            <a:spLocks/>
          </p:cNvSpPr>
          <p:nvPr/>
        </p:nvSpPr>
        <p:spPr bwMode="auto">
          <a:xfrm>
            <a:off x="10586720" y="6273800"/>
            <a:ext cx="55753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AB69369-AED2-3745-B81F-A3E46FAA53CC}" type="slidenum">
              <a:rPr lang="nl-BE" sz="1200" smtClean="0">
                <a:latin typeface="Barlow" pitchFamily="2" charset="77"/>
              </a:rPr>
              <a:pPr algn="r"/>
              <a:t>16</a:t>
            </a:fld>
            <a:endParaRPr lang="nl-BE" sz="1200">
              <a:latin typeface="Barlow" pitchFamily="2" charset="77"/>
            </a:endParaRPr>
          </a:p>
        </p:txBody>
      </p:sp>
      <p:pic>
        <p:nvPicPr>
          <p:cNvPr id="3076" name="Picture 4" descr="LinkedIn training voor bedrijven - effectief groeien op LinkedIn">
            <a:hlinkClick r:id="rId6"/>
            <a:extLst>
              <a:ext uri="{FF2B5EF4-FFF2-40B4-BE49-F238E27FC236}">
                <a16:creationId xmlns:a16="http://schemas.microsoft.com/office/drawing/2014/main" id="{0613DF69-60E8-9BD1-C72B-D99A58DCE1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5482" y="574327"/>
            <a:ext cx="1052452" cy="32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9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F5913-9DF2-8705-BCF9-4D1AA2A67BEB}"/>
            </a:ext>
          </a:extLst>
        </p:cNvPr>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5A9B5EDD-FAEA-277D-7B3E-21ACE8F9BBB6}"/>
              </a:ext>
            </a:extLst>
          </p:cNvPr>
          <p:cNvPicPr>
            <a:picLocks noGrp="1" noChangeAspect="1"/>
          </p:cNvPicPr>
          <p:nvPr>
            <p:ph type="pic" sz="quarter" idx="16"/>
          </p:nvPr>
        </p:nvPicPr>
        <p:blipFill>
          <a:blip r:embed="rId3"/>
          <a:srcRect l="30293" r="30293"/>
          <a:stretch/>
        </p:blipFill>
        <p:spPr/>
      </p:pic>
      <p:pic>
        <p:nvPicPr>
          <p:cNvPr id="15" name="Afbeelding 14">
            <a:extLst>
              <a:ext uri="{FF2B5EF4-FFF2-40B4-BE49-F238E27FC236}">
                <a16:creationId xmlns:a16="http://schemas.microsoft.com/office/drawing/2014/main" id="{2DE1E141-DE8F-BE02-DF60-C3E244C0747B}"/>
              </a:ext>
            </a:extLst>
          </p:cNvPr>
          <p:cNvPicPr>
            <a:picLocks noChangeAspect="1"/>
          </p:cNvPicPr>
          <p:nvPr/>
        </p:nvPicPr>
        <p:blipFill>
          <a:blip r:embed="rId4"/>
          <a:stretch>
            <a:fillRect/>
          </a:stretch>
        </p:blipFill>
        <p:spPr>
          <a:xfrm>
            <a:off x="0" y="-4"/>
            <a:ext cx="10031562" cy="6857996"/>
          </a:xfrm>
          <a:prstGeom prst="rect">
            <a:avLst/>
          </a:prstGeom>
        </p:spPr>
      </p:pic>
      <p:sp>
        <p:nvSpPr>
          <p:cNvPr id="3" name="Titel 2">
            <a:extLst>
              <a:ext uri="{FF2B5EF4-FFF2-40B4-BE49-F238E27FC236}">
                <a16:creationId xmlns:a16="http://schemas.microsoft.com/office/drawing/2014/main" id="{82EA8E69-BAF9-9BA4-0BF5-A3CFEEBA863E}"/>
              </a:ext>
            </a:extLst>
          </p:cNvPr>
          <p:cNvSpPr>
            <a:spLocks noGrp="1"/>
          </p:cNvSpPr>
          <p:nvPr>
            <p:ph type="title"/>
          </p:nvPr>
        </p:nvSpPr>
        <p:spPr>
          <a:xfrm>
            <a:off x="858626" y="-42603"/>
            <a:ext cx="7713873" cy="1754326"/>
          </a:xfrm>
        </p:spPr>
        <p:txBody>
          <a:bodyPr/>
          <a:lstStyle/>
          <a:p>
            <a:r>
              <a:rPr lang="nl-BE" dirty="0"/>
              <a:t>3. Challenge-</a:t>
            </a:r>
            <a:r>
              <a:rPr lang="nl-BE" dirty="0" err="1"/>
              <a:t>to</a:t>
            </a:r>
            <a:r>
              <a:rPr lang="nl-BE" dirty="0"/>
              <a:t>-</a:t>
            </a:r>
            <a:r>
              <a:rPr lang="nl-BE" dirty="0" err="1"/>
              <a:t>champion</a:t>
            </a:r>
            <a:r>
              <a:rPr lang="nl-BE" dirty="0"/>
              <a:t>:  stage-gate approach </a:t>
            </a:r>
            <a:r>
              <a:rPr lang="nl-BE" dirty="0" err="1"/>
              <a:t>to</a:t>
            </a:r>
            <a:r>
              <a:rPr lang="nl-BE" dirty="0"/>
              <a:t> </a:t>
            </a:r>
            <a:r>
              <a:rPr lang="nl-BE" dirty="0" err="1"/>
              <a:t>innovation</a:t>
            </a:r>
            <a:endParaRPr lang="nl-BE" dirty="0"/>
          </a:p>
        </p:txBody>
      </p:sp>
      <p:sp>
        <p:nvSpPr>
          <p:cNvPr id="4" name="Tijdelijke aanduiding voor dianummer 3">
            <a:extLst>
              <a:ext uri="{FF2B5EF4-FFF2-40B4-BE49-F238E27FC236}">
                <a16:creationId xmlns:a16="http://schemas.microsoft.com/office/drawing/2014/main" id="{B71EDECB-66C0-3C3F-7CF2-428B998070BF}"/>
              </a:ext>
            </a:extLst>
          </p:cNvPr>
          <p:cNvSpPr>
            <a:spLocks noGrp="1"/>
          </p:cNvSpPr>
          <p:nvPr>
            <p:ph type="sldNum" sz="quarter" idx="4"/>
          </p:nvPr>
        </p:nvSpPr>
        <p:spPr/>
        <p:txBody>
          <a:bodyPr/>
          <a:lstStyle/>
          <a:p>
            <a:fld id="{2AB69369-AED2-3745-B81F-A3E46FAA53CC}" type="slidenum">
              <a:rPr lang="nl-BE" smtClean="0"/>
              <a:pPr/>
              <a:t>17</a:t>
            </a:fld>
            <a:endParaRPr lang="nl-BE">
              <a:solidFill>
                <a:schemeClr val="bg1"/>
              </a:solidFill>
            </a:endParaRPr>
          </a:p>
        </p:txBody>
      </p:sp>
      <p:sp>
        <p:nvSpPr>
          <p:cNvPr id="6" name="Tijdelijke aanduiding voor inhoud 5">
            <a:extLst>
              <a:ext uri="{FF2B5EF4-FFF2-40B4-BE49-F238E27FC236}">
                <a16:creationId xmlns:a16="http://schemas.microsoft.com/office/drawing/2014/main" id="{683B3398-7DB2-6436-9489-501D8B127701}"/>
              </a:ext>
            </a:extLst>
          </p:cNvPr>
          <p:cNvSpPr>
            <a:spLocks noGrp="1"/>
          </p:cNvSpPr>
          <p:nvPr>
            <p:ph sz="quarter" idx="15"/>
          </p:nvPr>
        </p:nvSpPr>
        <p:spPr>
          <a:xfrm>
            <a:off x="858627" y="2498927"/>
            <a:ext cx="6357183" cy="3017383"/>
          </a:xfrm>
        </p:spPr>
        <p:txBody>
          <a:bodyPr>
            <a:normAutofit/>
          </a:bodyPr>
          <a:lstStyle/>
          <a:p>
            <a:pPr marL="285750" indent="-285750">
              <a:buFont typeface="Courier New" panose="02070309020205020404" pitchFamily="49" charset="0"/>
              <a:buChar char="o"/>
            </a:pPr>
            <a:r>
              <a:rPr lang="nl-BE" sz="1800"/>
              <a:t>Accelerate progress through early TRL levels, application discovery and quicker deployment</a:t>
            </a:r>
          </a:p>
          <a:p>
            <a:pPr marL="285750" indent="-285750">
              <a:buFont typeface="Courier New" panose="02070309020205020404" pitchFamily="49" charset="0"/>
              <a:buChar char="o"/>
            </a:pPr>
            <a:endParaRPr lang="nl-BE" sz="1800"/>
          </a:p>
          <a:p>
            <a:pPr marL="285750" indent="-285750">
              <a:buFont typeface="Courier New" panose="02070309020205020404" pitchFamily="49" charset="0"/>
              <a:buChar char="o"/>
            </a:pPr>
            <a:r>
              <a:rPr lang="nl-BE" sz="1800"/>
              <a:t>Bridge gap between applied Research and Industry (end-user) needs and drives skills development</a:t>
            </a:r>
          </a:p>
          <a:p>
            <a:pPr marL="285750" indent="-285750">
              <a:buFont typeface="Courier New" panose="02070309020205020404" pitchFamily="49" charset="0"/>
              <a:buChar char="o"/>
            </a:pPr>
            <a:endParaRPr lang="nl-BE" sz="1800"/>
          </a:p>
          <a:p>
            <a:pPr marL="285750" indent="-285750">
              <a:buFont typeface="Courier New" panose="02070309020205020404" pitchFamily="49" charset="0"/>
              <a:buChar char="o"/>
            </a:pPr>
            <a:r>
              <a:rPr lang="nl-BE" sz="1800"/>
              <a:t>Acceleration </a:t>
            </a:r>
            <a:r>
              <a:rPr lang="nl-BE" sz="1800" err="1"/>
              <a:t>pipelines</a:t>
            </a:r>
            <a:r>
              <a:rPr lang="nl-BE" sz="1800"/>
              <a:t> </a:t>
            </a:r>
            <a:r>
              <a:rPr lang="nl-BE" sz="1800" err="1"/>
              <a:t>to</a:t>
            </a:r>
            <a:r>
              <a:rPr lang="nl-BE" sz="1800"/>
              <a:t> drive </a:t>
            </a:r>
            <a:r>
              <a:rPr lang="nl-BE" sz="1800" err="1"/>
              <a:t>innovation</a:t>
            </a:r>
            <a:r>
              <a:rPr lang="nl-BE" sz="1800"/>
              <a:t> </a:t>
            </a:r>
            <a:r>
              <a:rPr lang="nl-BE" sz="1800" err="1"/>
              <a:t>across</a:t>
            </a:r>
            <a:r>
              <a:rPr lang="nl-BE" sz="1800"/>
              <a:t> </a:t>
            </a:r>
            <a:r>
              <a:rPr lang="nl-BE" sz="1800" err="1"/>
              <a:t>the</a:t>
            </a:r>
            <a:r>
              <a:rPr lang="nl-BE" sz="1800"/>
              <a:t> </a:t>
            </a:r>
            <a:r>
              <a:rPr lang="nl-BE" sz="1800" err="1"/>
              <a:t>whole</a:t>
            </a:r>
            <a:r>
              <a:rPr lang="nl-BE" sz="1800"/>
              <a:t> </a:t>
            </a:r>
            <a:r>
              <a:rPr lang="nl-BE" sz="1800" err="1"/>
              <a:t>maturity</a:t>
            </a:r>
            <a:r>
              <a:rPr lang="nl-BE" sz="1800"/>
              <a:t> </a:t>
            </a:r>
            <a:r>
              <a:rPr lang="nl-BE" sz="1800" err="1"/>
              <a:t>lifecycle</a:t>
            </a:r>
            <a:r>
              <a:rPr lang="nl-BE" sz="1800"/>
              <a:t> </a:t>
            </a:r>
            <a:r>
              <a:rPr lang="nl-BE" sz="1800" err="1"/>
              <a:t>and</a:t>
            </a:r>
            <a:r>
              <a:rPr lang="nl-BE" sz="1800"/>
              <a:t> target </a:t>
            </a:r>
            <a:r>
              <a:rPr lang="nl-BE" sz="1800" err="1"/>
              <a:t>critical</a:t>
            </a:r>
            <a:r>
              <a:rPr lang="nl-BE" sz="1800"/>
              <a:t> sectors. </a:t>
            </a:r>
          </a:p>
        </p:txBody>
      </p:sp>
      <p:sp>
        <p:nvSpPr>
          <p:cNvPr id="17" name="Ovaal 16">
            <a:extLst>
              <a:ext uri="{FF2B5EF4-FFF2-40B4-BE49-F238E27FC236}">
                <a16:creationId xmlns:a16="http://schemas.microsoft.com/office/drawing/2014/main" id="{CB726BE4-8211-4B0A-3426-F6C842C3A451}"/>
              </a:ext>
            </a:extLst>
          </p:cNvPr>
          <p:cNvSpPr/>
          <p:nvPr/>
        </p:nvSpPr>
        <p:spPr>
          <a:xfrm>
            <a:off x="7386249" y="4795282"/>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BC66858F-F102-0713-CE0A-E8447A9B02D0}"/>
              </a:ext>
            </a:extLst>
          </p:cNvPr>
          <p:cNvSpPr/>
          <p:nvPr/>
        </p:nvSpPr>
        <p:spPr>
          <a:xfrm>
            <a:off x="7605655" y="4590426"/>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13B823CE-8D3A-804E-5621-A72DBE726BA6}"/>
              </a:ext>
            </a:extLst>
          </p:cNvPr>
          <p:cNvSpPr/>
          <p:nvPr/>
        </p:nvSpPr>
        <p:spPr>
          <a:xfrm>
            <a:off x="8706902" y="6328737"/>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1">
            <a:extLst>
              <a:ext uri="{FF2B5EF4-FFF2-40B4-BE49-F238E27FC236}">
                <a16:creationId xmlns:a16="http://schemas.microsoft.com/office/drawing/2014/main" id="{CCA50C9F-C538-C08C-4BB5-F9C73156920F}"/>
              </a:ext>
            </a:extLst>
          </p:cNvPr>
          <p:cNvCxnSpPr>
            <a:cxnSpLocks/>
          </p:cNvCxnSpPr>
          <p:nvPr/>
        </p:nvCxnSpPr>
        <p:spPr>
          <a:xfrm flipH="1">
            <a:off x="923433" y="6139957"/>
            <a:ext cx="10883857" cy="0"/>
          </a:xfrm>
          <a:prstGeom prst="line">
            <a:avLst/>
          </a:prstGeom>
          <a:ln w="9525">
            <a:solidFill>
              <a:srgbClr val="8DC63F"/>
            </a:solidFill>
          </a:ln>
        </p:spPr>
        <p:style>
          <a:lnRef idx="2">
            <a:schemeClr val="accent1"/>
          </a:lnRef>
          <a:fillRef idx="0">
            <a:schemeClr val="accent1"/>
          </a:fillRef>
          <a:effectRef idx="1">
            <a:schemeClr val="accent1"/>
          </a:effectRef>
          <a:fontRef idx="minor">
            <a:schemeClr val="tx1"/>
          </a:fontRef>
        </p:style>
      </p:cxnSp>
      <p:grpSp>
        <p:nvGrpSpPr>
          <p:cNvPr id="27" name="Groep 26">
            <a:extLst>
              <a:ext uri="{FF2B5EF4-FFF2-40B4-BE49-F238E27FC236}">
                <a16:creationId xmlns:a16="http://schemas.microsoft.com/office/drawing/2014/main" id="{DD289FCC-26CB-4ECB-5918-2BCE69323A13}"/>
              </a:ext>
            </a:extLst>
          </p:cNvPr>
          <p:cNvGrpSpPr/>
          <p:nvPr/>
        </p:nvGrpSpPr>
        <p:grpSpPr>
          <a:xfrm>
            <a:off x="11211737" y="6335129"/>
            <a:ext cx="595553" cy="201063"/>
            <a:chOff x="11211737" y="6335129"/>
            <a:chExt cx="595553" cy="201063"/>
          </a:xfrm>
        </p:grpSpPr>
        <p:pic>
          <p:nvPicPr>
            <p:cNvPr id="24" name="Afbeelding 23" descr="Afbeelding met Graphics, Lettertype, grafische vormgeving, ontwerp&#10;&#10;Automatisch gegenereerde beschrijving">
              <a:extLst>
                <a:ext uri="{FF2B5EF4-FFF2-40B4-BE49-F238E27FC236}">
                  <a16:creationId xmlns:a16="http://schemas.microsoft.com/office/drawing/2014/main" id="{EFCB1F20-95C8-9419-2571-3EF881C4CCFA}"/>
                </a:ext>
              </a:extLst>
            </p:cNvPr>
            <p:cNvPicPr>
              <a:picLocks noChangeAspect="1"/>
            </p:cNvPicPr>
            <p:nvPr/>
          </p:nvPicPr>
          <p:blipFill>
            <a:blip r:embed="rId5"/>
            <a:stretch>
              <a:fillRect/>
            </a:stretch>
          </p:blipFill>
          <p:spPr>
            <a:xfrm>
              <a:off x="11211737" y="6335129"/>
              <a:ext cx="595553" cy="201063"/>
            </a:xfrm>
            <a:prstGeom prst="rect">
              <a:avLst/>
            </a:prstGeom>
          </p:spPr>
        </p:pic>
        <p:pic>
          <p:nvPicPr>
            <p:cNvPr id="26" name="Afbeelding 25" descr="Afbeelding met Graphics, Lettertype, grafische vormgeving, ontwerp&#10;&#10;Automatisch gegenereerde beschrijving">
              <a:extLst>
                <a:ext uri="{FF2B5EF4-FFF2-40B4-BE49-F238E27FC236}">
                  <a16:creationId xmlns:a16="http://schemas.microsoft.com/office/drawing/2014/main" id="{81FD7755-5E59-F91F-7D67-C583D62E8CD7}"/>
                </a:ext>
              </a:extLst>
            </p:cNvPr>
            <p:cNvPicPr>
              <a:picLocks noChangeAspect="1"/>
            </p:cNvPicPr>
            <p:nvPr/>
          </p:nvPicPr>
          <p:blipFill>
            <a:blip r:embed="rId5"/>
            <a:stretch>
              <a:fillRect/>
            </a:stretch>
          </p:blipFill>
          <p:spPr>
            <a:xfrm>
              <a:off x="11211737" y="6335129"/>
              <a:ext cx="595553" cy="201063"/>
            </a:xfrm>
            <a:prstGeom prst="rect">
              <a:avLst/>
            </a:prstGeom>
          </p:spPr>
        </p:pic>
      </p:grpSp>
      <p:sp>
        <p:nvSpPr>
          <p:cNvPr id="16" name="Ring 15">
            <a:extLst>
              <a:ext uri="{FF2B5EF4-FFF2-40B4-BE49-F238E27FC236}">
                <a16:creationId xmlns:a16="http://schemas.microsoft.com/office/drawing/2014/main" id="{DF3B805B-5B91-F2DC-0AD5-18B2D92A5983}"/>
              </a:ext>
            </a:extLst>
          </p:cNvPr>
          <p:cNvSpPr/>
          <p:nvPr/>
        </p:nvSpPr>
        <p:spPr>
          <a:xfrm>
            <a:off x="7591647" y="5057399"/>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7" name="Slide Number Placeholder 5">
            <a:extLst>
              <a:ext uri="{FF2B5EF4-FFF2-40B4-BE49-F238E27FC236}">
                <a16:creationId xmlns:a16="http://schemas.microsoft.com/office/drawing/2014/main" id="{24F22162-22EE-987C-7900-21D1E5CF5770}"/>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Tree>
    <p:extLst>
      <p:ext uri="{BB962C8B-B14F-4D97-AF65-F5344CB8AC3E}">
        <p14:creationId xmlns:p14="http://schemas.microsoft.com/office/powerpoint/2010/main" val="87249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567A-15DF-7E16-FB2F-A9C8C58B6526}"/>
            </a:ext>
          </a:extLst>
        </p:cNvPr>
        <p:cNvGrpSpPr/>
        <p:nvPr/>
      </p:nvGrpSpPr>
      <p:grpSpPr>
        <a:xfrm>
          <a:off x="0" y="0"/>
          <a:ext cx="0" cy="0"/>
          <a:chOff x="0" y="0"/>
          <a:chExt cx="0" cy="0"/>
        </a:xfrm>
      </p:grpSpPr>
      <p:pic>
        <p:nvPicPr>
          <p:cNvPr id="10" name="Afbeelding 6">
            <a:extLst>
              <a:ext uri="{FF2B5EF4-FFF2-40B4-BE49-F238E27FC236}">
                <a16:creationId xmlns:a16="http://schemas.microsoft.com/office/drawing/2014/main" id="{89035EB2-7261-EE8F-13B0-113A8E954D3B}"/>
              </a:ext>
            </a:extLst>
          </p:cNvPr>
          <p:cNvPicPr>
            <a:picLocks noChangeAspect="1"/>
          </p:cNvPicPr>
          <p:nvPr/>
        </p:nvPicPr>
        <p:blipFill>
          <a:blip r:embed="rId4"/>
          <a:srcRect l="24226" r="24226"/>
          <a:stretch/>
        </p:blipFill>
        <p:spPr>
          <a:xfrm>
            <a:off x="5447116" y="-25017"/>
            <a:ext cx="6756760" cy="6902067"/>
          </a:xfrm>
          <a:prstGeom prst="rect">
            <a:avLst/>
          </a:prstGeom>
        </p:spPr>
      </p:pic>
      <p:sp>
        <p:nvSpPr>
          <p:cNvPr id="20" name="Rectangle 19">
            <a:extLst>
              <a:ext uri="{FF2B5EF4-FFF2-40B4-BE49-F238E27FC236}">
                <a16:creationId xmlns:a16="http://schemas.microsoft.com/office/drawing/2014/main" id="{8EE6C2F3-E7F4-477A-B4B5-AB1052554BED}"/>
              </a:ext>
            </a:extLst>
          </p:cNvPr>
          <p:cNvSpPr/>
          <p:nvPr/>
        </p:nvSpPr>
        <p:spPr>
          <a:xfrm>
            <a:off x="4776135" y="-337092"/>
            <a:ext cx="7427741" cy="7526216"/>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al 7">
            <a:extLst>
              <a:ext uri="{FF2B5EF4-FFF2-40B4-BE49-F238E27FC236}">
                <a16:creationId xmlns:a16="http://schemas.microsoft.com/office/drawing/2014/main" id="{7B4EECBA-A152-C21A-8FDD-8B763ED53687}"/>
              </a:ext>
            </a:extLst>
          </p:cNvPr>
          <p:cNvSpPr/>
          <p:nvPr/>
        </p:nvSpPr>
        <p:spPr>
          <a:xfrm>
            <a:off x="-403760" y="-622571"/>
            <a:ext cx="8034320" cy="80343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ing 12">
            <a:extLst>
              <a:ext uri="{FF2B5EF4-FFF2-40B4-BE49-F238E27FC236}">
                <a16:creationId xmlns:a16="http://schemas.microsoft.com/office/drawing/2014/main" id="{A437393E-893E-D068-4C2E-D39327C33E5D}"/>
              </a:ext>
            </a:extLst>
          </p:cNvPr>
          <p:cNvSpPr/>
          <p:nvPr/>
        </p:nvSpPr>
        <p:spPr>
          <a:xfrm>
            <a:off x="7166605" y="5209975"/>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Ovaal 13">
            <a:extLst>
              <a:ext uri="{FF2B5EF4-FFF2-40B4-BE49-F238E27FC236}">
                <a16:creationId xmlns:a16="http://schemas.microsoft.com/office/drawing/2014/main" id="{93A0BBCE-5D5F-F200-6669-6BEDEA9D6500}"/>
              </a:ext>
            </a:extLst>
          </p:cNvPr>
          <p:cNvSpPr/>
          <p:nvPr/>
        </p:nvSpPr>
        <p:spPr>
          <a:xfrm>
            <a:off x="7778153" y="4696808"/>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4">
            <a:extLst>
              <a:ext uri="{FF2B5EF4-FFF2-40B4-BE49-F238E27FC236}">
                <a16:creationId xmlns:a16="http://schemas.microsoft.com/office/drawing/2014/main" id="{1B0E07B7-197C-B0B6-59EB-922C323313C9}"/>
              </a:ext>
            </a:extLst>
          </p:cNvPr>
          <p:cNvSpPr/>
          <p:nvPr/>
        </p:nvSpPr>
        <p:spPr>
          <a:xfrm>
            <a:off x="7997559" y="4491952"/>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5">
            <a:extLst>
              <a:ext uri="{FF2B5EF4-FFF2-40B4-BE49-F238E27FC236}">
                <a16:creationId xmlns:a16="http://schemas.microsoft.com/office/drawing/2014/main" id="{2B064D4A-06A7-26E7-BD6C-5AD4AEBF382D}"/>
              </a:ext>
            </a:extLst>
          </p:cNvPr>
          <p:cNvSpPr/>
          <p:nvPr/>
        </p:nvSpPr>
        <p:spPr>
          <a:xfrm>
            <a:off x="8233082" y="6396680"/>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6">
            <a:extLst>
              <a:ext uri="{FF2B5EF4-FFF2-40B4-BE49-F238E27FC236}">
                <a16:creationId xmlns:a16="http://schemas.microsoft.com/office/drawing/2014/main" id="{AAA8263C-4DB9-F2A8-9027-0DC8DB763736}"/>
              </a:ext>
            </a:extLst>
          </p:cNvPr>
          <p:cNvSpPr/>
          <p:nvPr/>
        </p:nvSpPr>
        <p:spPr>
          <a:xfrm>
            <a:off x="8221373" y="5072673"/>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Graphic 16">
            <a:extLst>
              <a:ext uri="{FF2B5EF4-FFF2-40B4-BE49-F238E27FC236}">
                <a16:creationId xmlns:a16="http://schemas.microsoft.com/office/drawing/2014/main" id="{C406A64F-CBE5-13BE-9C57-D25C869267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65445" y="4961549"/>
            <a:ext cx="811900" cy="825545"/>
          </a:xfrm>
          <a:prstGeom prst="rect">
            <a:avLst/>
          </a:prstGeom>
        </p:spPr>
      </p:pic>
      <p:sp>
        <p:nvSpPr>
          <p:cNvPr id="3" name="Tijdelijke aanduiding voor dianummer 2">
            <a:extLst>
              <a:ext uri="{FF2B5EF4-FFF2-40B4-BE49-F238E27FC236}">
                <a16:creationId xmlns:a16="http://schemas.microsoft.com/office/drawing/2014/main" id="{95F9A3F4-4FB8-4923-7895-1DCF3E76E3B3}"/>
              </a:ext>
            </a:extLst>
          </p:cNvPr>
          <p:cNvSpPr>
            <a:spLocks noGrp="1"/>
          </p:cNvSpPr>
          <p:nvPr>
            <p:ph type="sldNum" sz="quarter" idx="4"/>
          </p:nvPr>
        </p:nvSpPr>
        <p:spPr/>
        <p:txBody>
          <a:bodyPr/>
          <a:lstStyle/>
          <a:p>
            <a:fld id="{2AB69369-AED2-3745-B81F-A3E46FAA53CC}" type="slidenum">
              <a:rPr lang="nl-BE" smtClean="0"/>
              <a:pPr/>
              <a:t>18</a:t>
            </a:fld>
            <a:endParaRPr lang="nl-BE">
              <a:solidFill>
                <a:schemeClr val="bg1"/>
              </a:solidFill>
            </a:endParaRPr>
          </a:p>
        </p:txBody>
      </p:sp>
      <p:pic>
        <p:nvPicPr>
          <p:cNvPr id="19" name="Afbeelding 18" descr="Afbeelding met Graphics, Lettertype, grafische vormgeving, ontwerp&#10;&#10;Automatisch gegenereerde beschrijving">
            <a:extLst>
              <a:ext uri="{FF2B5EF4-FFF2-40B4-BE49-F238E27FC236}">
                <a16:creationId xmlns:a16="http://schemas.microsoft.com/office/drawing/2014/main" id="{1CA725F4-2063-2EA1-2E81-E84863C875F2}"/>
              </a:ext>
            </a:extLst>
          </p:cNvPr>
          <p:cNvPicPr>
            <a:picLocks noChangeAspect="1"/>
          </p:cNvPicPr>
          <p:nvPr/>
        </p:nvPicPr>
        <p:blipFill>
          <a:blip r:embed="rId6"/>
          <a:stretch>
            <a:fillRect/>
          </a:stretch>
        </p:blipFill>
        <p:spPr>
          <a:xfrm>
            <a:off x="11211737" y="6335129"/>
            <a:ext cx="595553" cy="201063"/>
          </a:xfrm>
          <a:prstGeom prst="rect">
            <a:avLst/>
          </a:prstGeom>
        </p:spPr>
      </p:pic>
      <p:pic>
        <p:nvPicPr>
          <p:cNvPr id="24" name="Picture 23" descr="The image depicts a flowchart detailing the funding process for the GENERATIVE AI ecosystem, including phases like Pre-Selection, Development, and ACCELERATION, and the distribution of funds among participants.&#10;&#10;AI-generated content may be incorrect.">
            <a:extLst>
              <a:ext uri="{FF2B5EF4-FFF2-40B4-BE49-F238E27FC236}">
                <a16:creationId xmlns:a16="http://schemas.microsoft.com/office/drawing/2014/main" id="{1262BCC6-C3CA-32FF-7BB9-DEB451E6F305}"/>
              </a:ext>
            </a:extLst>
          </p:cNvPr>
          <p:cNvPicPr>
            <a:picLocks noChangeAspect="1"/>
          </p:cNvPicPr>
          <p:nvPr/>
        </p:nvPicPr>
        <p:blipFill>
          <a:blip r:embed="rId7"/>
          <a:srcRect t="57339"/>
          <a:stretch>
            <a:fillRect/>
          </a:stretch>
        </p:blipFill>
        <p:spPr>
          <a:xfrm>
            <a:off x="264638" y="1132514"/>
            <a:ext cx="6714362" cy="4437776"/>
          </a:xfrm>
          <a:prstGeom prst="rect">
            <a:avLst/>
          </a:prstGeom>
        </p:spPr>
      </p:pic>
    </p:spTree>
    <p:extLst>
      <p:ext uri="{BB962C8B-B14F-4D97-AF65-F5344CB8AC3E}">
        <p14:creationId xmlns:p14="http://schemas.microsoft.com/office/powerpoint/2010/main" val="352163612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3980D-EF92-E19B-254F-4A39AE1719ED}"/>
            </a:ext>
          </a:extLst>
        </p:cNvPr>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20005547-5E55-E36A-FB36-6798BAE7CAD4}"/>
              </a:ext>
            </a:extLst>
          </p:cNvPr>
          <p:cNvPicPr>
            <a:picLocks noGrp="1" noChangeAspect="1"/>
          </p:cNvPicPr>
          <p:nvPr>
            <p:ph type="pic" sz="quarter" idx="16"/>
          </p:nvPr>
        </p:nvPicPr>
        <p:blipFill>
          <a:blip r:embed="rId3"/>
          <a:srcRect l="30293" r="30293"/>
          <a:stretch/>
        </p:blipFill>
        <p:spPr/>
      </p:pic>
      <p:pic>
        <p:nvPicPr>
          <p:cNvPr id="15" name="Afbeelding 14">
            <a:extLst>
              <a:ext uri="{FF2B5EF4-FFF2-40B4-BE49-F238E27FC236}">
                <a16:creationId xmlns:a16="http://schemas.microsoft.com/office/drawing/2014/main" id="{BE666061-C2CD-E83E-A267-0CFFEBEC122C}"/>
              </a:ext>
            </a:extLst>
          </p:cNvPr>
          <p:cNvPicPr>
            <a:picLocks noChangeAspect="1"/>
          </p:cNvPicPr>
          <p:nvPr/>
        </p:nvPicPr>
        <p:blipFill>
          <a:blip r:embed="rId4"/>
          <a:stretch>
            <a:fillRect/>
          </a:stretch>
        </p:blipFill>
        <p:spPr>
          <a:xfrm>
            <a:off x="0" y="4"/>
            <a:ext cx="10031562" cy="6857996"/>
          </a:xfrm>
          <a:prstGeom prst="rect">
            <a:avLst/>
          </a:prstGeom>
        </p:spPr>
      </p:pic>
      <p:sp>
        <p:nvSpPr>
          <p:cNvPr id="3" name="Titel 2">
            <a:extLst>
              <a:ext uri="{FF2B5EF4-FFF2-40B4-BE49-F238E27FC236}">
                <a16:creationId xmlns:a16="http://schemas.microsoft.com/office/drawing/2014/main" id="{3A1FD857-CC10-23F9-9BB7-6705E9C8DDBE}"/>
              </a:ext>
            </a:extLst>
          </p:cNvPr>
          <p:cNvSpPr>
            <a:spLocks noGrp="1"/>
          </p:cNvSpPr>
          <p:nvPr>
            <p:ph type="title"/>
          </p:nvPr>
        </p:nvSpPr>
        <p:spPr>
          <a:xfrm>
            <a:off x="822395" y="476126"/>
            <a:ext cx="7494737" cy="646331"/>
          </a:xfrm>
        </p:spPr>
        <p:txBody>
          <a:bodyPr/>
          <a:lstStyle/>
          <a:p>
            <a:r>
              <a:rPr lang="nl-BE"/>
              <a:t>4. International AI Standards</a:t>
            </a:r>
          </a:p>
        </p:txBody>
      </p:sp>
      <p:sp>
        <p:nvSpPr>
          <p:cNvPr id="4" name="Tijdelijke aanduiding voor dianummer 3">
            <a:extLst>
              <a:ext uri="{FF2B5EF4-FFF2-40B4-BE49-F238E27FC236}">
                <a16:creationId xmlns:a16="http://schemas.microsoft.com/office/drawing/2014/main" id="{A7C2CE91-9A04-A542-EB48-CCA7633CBCC9}"/>
              </a:ext>
            </a:extLst>
          </p:cNvPr>
          <p:cNvSpPr>
            <a:spLocks noGrp="1"/>
          </p:cNvSpPr>
          <p:nvPr>
            <p:ph type="sldNum" sz="quarter" idx="4"/>
          </p:nvPr>
        </p:nvSpPr>
        <p:spPr/>
        <p:txBody>
          <a:bodyPr/>
          <a:lstStyle/>
          <a:p>
            <a:fld id="{2AB69369-AED2-3745-B81F-A3E46FAA53CC}" type="slidenum">
              <a:rPr lang="nl-BE" smtClean="0"/>
              <a:pPr/>
              <a:t>19</a:t>
            </a:fld>
            <a:endParaRPr lang="nl-BE">
              <a:solidFill>
                <a:schemeClr val="bg1"/>
              </a:solidFill>
            </a:endParaRPr>
          </a:p>
        </p:txBody>
      </p:sp>
      <p:sp>
        <p:nvSpPr>
          <p:cNvPr id="6" name="Tijdelijke aanduiding voor inhoud 5">
            <a:extLst>
              <a:ext uri="{FF2B5EF4-FFF2-40B4-BE49-F238E27FC236}">
                <a16:creationId xmlns:a16="http://schemas.microsoft.com/office/drawing/2014/main" id="{66394D4F-788A-065D-2774-DA47931018CE}"/>
              </a:ext>
            </a:extLst>
          </p:cNvPr>
          <p:cNvSpPr>
            <a:spLocks noGrp="1"/>
          </p:cNvSpPr>
          <p:nvPr>
            <p:ph sz="quarter" idx="15"/>
          </p:nvPr>
        </p:nvSpPr>
        <p:spPr>
          <a:xfrm>
            <a:off x="739883" y="1265583"/>
            <a:ext cx="6958666" cy="4740532"/>
          </a:xfrm>
        </p:spPr>
        <p:txBody>
          <a:bodyPr>
            <a:normAutofit/>
          </a:bodyPr>
          <a:lstStyle/>
          <a:p>
            <a:r>
              <a:rPr lang="nl-BE" sz="1800" i="1" dirty="0"/>
              <a:t>Huge opportunity </a:t>
            </a:r>
            <a:r>
              <a:rPr lang="nl-BE" sz="1800" i="1" dirty="0" err="1"/>
              <a:t>for</a:t>
            </a:r>
            <a:r>
              <a:rPr lang="nl-BE" sz="1800" i="1" dirty="0"/>
              <a:t> European </a:t>
            </a:r>
            <a:r>
              <a:rPr lang="nl-BE" sz="1800" i="1" dirty="0" err="1"/>
              <a:t>manufacturers</a:t>
            </a:r>
            <a:r>
              <a:rPr lang="nl-BE" sz="1800" i="1" dirty="0"/>
              <a:t> </a:t>
            </a:r>
            <a:r>
              <a:rPr lang="nl-BE" sz="1800" i="1" dirty="0" err="1"/>
              <a:t>to</a:t>
            </a:r>
            <a:r>
              <a:rPr lang="nl-BE" sz="1800" i="1" dirty="0"/>
              <a:t> </a:t>
            </a:r>
            <a:r>
              <a:rPr lang="nl-BE" sz="1800" i="1" dirty="0" err="1"/>
              <a:t>create</a:t>
            </a:r>
            <a:r>
              <a:rPr lang="nl-BE" sz="1800" i="1" dirty="0"/>
              <a:t> </a:t>
            </a:r>
            <a:r>
              <a:rPr lang="nl-BE" sz="1800" i="1" dirty="0" err="1"/>
              <a:t>and</a:t>
            </a:r>
            <a:r>
              <a:rPr lang="nl-BE" sz="1800" i="1" dirty="0"/>
              <a:t> </a:t>
            </a:r>
            <a:r>
              <a:rPr lang="nl-BE" sz="1800" i="1" dirty="0" err="1"/>
              <a:t>certify</a:t>
            </a:r>
            <a:r>
              <a:rPr lang="nl-BE" sz="1800" i="1" dirty="0"/>
              <a:t> </a:t>
            </a:r>
            <a:r>
              <a:rPr lang="nl-BE" sz="1800" i="1" dirty="0" err="1"/>
              <a:t>quality</a:t>
            </a:r>
            <a:r>
              <a:rPr lang="nl-BE" sz="1800" i="1" dirty="0"/>
              <a:t> </a:t>
            </a:r>
            <a:r>
              <a:rPr lang="nl-BE" sz="1800" i="1" dirty="0" err="1"/>
              <a:t>products</a:t>
            </a:r>
            <a:r>
              <a:rPr lang="nl-BE" sz="1800" i="1" dirty="0"/>
              <a:t> </a:t>
            </a:r>
            <a:r>
              <a:rPr lang="nl-BE" sz="1800" i="1" dirty="0" err="1"/>
              <a:t>and</a:t>
            </a:r>
            <a:r>
              <a:rPr lang="nl-BE" sz="1800" i="1" dirty="0"/>
              <a:t> </a:t>
            </a:r>
            <a:r>
              <a:rPr lang="nl-BE" sz="1800" i="1" dirty="0" err="1"/>
              <a:t>structure</a:t>
            </a:r>
            <a:r>
              <a:rPr lang="nl-BE" sz="1800" i="1" dirty="0"/>
              <a:t> </a:t>
            </a:r>
            <a:r>
              <a:rPr lang="nl-BE" sz="1800" i="1" dirty="0" err="1"/>
              <a:t>value-chains</a:t>
            </a:r>
            <a:endParaRPr lang="nl-BE" sz="1800" i="1" dirty="0"/>
          </a:p>
          <a:p>
            <a:pPr marL="285750" indent="-285750">
              <a:buFont typeface="Courier New" panose="02070309020205020404" pitchFamily="49" charset="0"/>
              <a:buChar char="o"/>
            </a:pPr>
            <a:endParaRPr lang="nl-BE" sz="1800" b="1" dirty="0"/>
          </a:p>
          <a:p>
            <a:pPr marL="285750" indent="-285750">
              <a:buFont typeface="Courier New" panose="02070309020205020404" pitchFamily="49" charset="0"/>
              <a:buChar char="o"/>
            </a:pPr>
            <a:r>
              <a:rPr lang="en-US" sz="1800" b="1" dirty="0"/>
              <a:t>Open Software and Model Interoperability: </a:t>
            </a:r>
            <a:r>
              <a:rPr lang="en-US" sz="1800" dirty="0"/>
              <a:t>Industry-driven standards to ensure that European software and hardware technologies remain portable and are not tethered to any single provider’s proprietary toolchain or "black box" optimization pipeline.</a:t>
            </a:r>
          </a:p>
          <a:p>
            <a:pPr marL="285750" indent="-285750">
              <a:buFont typeface="Courier New" panose="02070309020205020404" pitchFamily="49" charset="0"/>
              <a:buChar char="o"/>
            </a:pPr>
            <a:endParaRPr lang="en-US" sz="1800" b="1" dirty="0"/>
          </a:p>
          <a:p>
            <a:pPr marL="285750" indent="-285750">
              <a:buFont typeface="Courier New" panose="02070309020205020404" pitchFamily="49" charset="0"/>
              <a:buChar char="o"/>
            </a:pPr>
            <a:r>
              <a:rPr lang="en-US" sz="1800" b="1" dirty="0"/>
              <a:t>Decouple Hardware from Software Architecture:</a:t>
            </a:r>
            <a:r>
              <a:rPr lang="en-US" sz="1800" dirty="0"/>
              <a:t> Enforce the use of open standards at the hardware-software boundary and in high-performance networking. This allows for a heterogeneous ecosystem where components are modular. </a:t>
            </a:r>
          </a:p>
        </p:txBody>
      </p:sp>
      <p:sp>
        <p:nvSpPr>
          <p:cNvPr id="17" name="Ovaal 16">
            <a:extLst>
              <a:ext uri="{FF2B5EF4-FFF2-40B4-BE49-F238E27FC236}">
                <a16:creationId xmlns:a16="http://schemas.microsoft.com/office/drawing/2014/main" id="{1385ACD2-0C8D-9313-6739-3D116787F0F5}"/>
              </a:ext>
            </a:extLst>
          </p:cNvPr>
          <p:cNvSpPr/>
          <p:nvPr/>
        </p:nvSpPr>
        <p:spPr>
          <a:xfrm>
            <a:off x="7386249" y="4795282"/>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EF508772-B2CE-F288-8F80-30821D6F3428}"/>
              </a:ext>
            </a:extLst>
          </p:cNvPr>
          <p:cNvSpPr/>
          <p:nvPr/>
        </p:nvSpPr>
        <p:spPr>
          <a:xfrm>
            <a:off x="7605655" y="4590426"/>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4CDA1198-9973-0E4A-69AF-AF0160711502}"/>
              </a:ext>
            </a:extLst>
          </p:cNvPr>
          <p:cNvSpPr/>
          <p:nvPr/>
        </p:nvSpPr>
        <p:spPr>
          <a:xfrm>
            <a:off x="8706902" y="6328737"/>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1">
            <a:extLst>
              <a:ext uri="{FF2B5EF4-FFF2-40B4-BE49-F238E27FC236}">
                <a16:creationId xmlns:a16="http://schemas.microsoft.com/office/drawing/2014/main" id="{F040679C-9973-B704-0AB1-7606FFC3C20B}"/>
              </a:ext>
            </a:extLst>
          </p:cNvPr>
          <p:cNvCxnSpPr>
            <a:cxnSpLocks/>
          </p:cNvCxnSpPr>
          <p:nvPr/>
        </p:nvCxnSpPr>
        <p:spPr>
          <a:xfrm flipH="1">
            <a:off x="923433" y="6139957"/>
            <a:ext cx="10883857" cy="0"/>
          </a:xfrm>
          <a:prstGeom prst="line">
            <a:avLst/>
          </a:prstGeom>
          <a:ln w="9525">
            <a:solidFill>
              <a:srgbClr val="8DC63F"/>
            </a:solidFill>
          </a:ln>
        </p:spPr>
        <p:style>
          <a:lnRef idx="2">
            <a:schemeClr val="accent1"/>
          </a:lnRef>
          <a:fillRef idx="0">
            <a:schemeClr val="accent1"/>
          </a:fillRef>
          <a:effectRef idx="1">
            <a:schemeClr val="accent1"/>
          </a:effectRef>
          <a:fontRef idx="minor">
            <a:schemeClr val="tx1"/>
          </a:fontRef>
        </p:style>
      </p:cxnSp>
      <p:grpSp>
        <p:nvGrpSpPr>
          <p:cNvPr id="27" name="Groep 26">
            <a:extLst>
              <a:ext uri="{FF2B5EF4-FFF2-40B4-BE49-F238E27FC236}">
                <a16:creationId xmlns:a16="http://schemas.microsoft.com/office/drawing/2014/main" id="{94119DEA-3914-9EFF-5E6D-652CE9F0B902}"/>
              </a:ext>
            </a:extLst>
          </p:cNvPr>
          <p:cNvGrpSpPr/>
          <p:nvPr/>
        </p:nvGrpSpPr>
        <p:grpSpPr>
          <a:xfrm>
            <a:off x="11211737" y="6335129"/>
            <a:ext cx="595553" cy="201063"/>
            <a:chOff x="11211737" y="6335129"/>
            <a:chExt cx="595553" cy="201063"/>
          </a:xfrm>
        </p:grpSpPr>
        <p:pic>
          <p:nvPicPr>
            <p:cNvPr id="24" name="Afbeelding 23" descr="Afbeelding met Graphics, Lettertype, grafische vormgeving, ontwerp&#10;&#10;Automatisch gegenereerde beschrijving">
              <a:extLst>
                <a:ext uri="{FF2B5EF4-FFF2-40B4-BE49-F238E27FC236}">
                  <a16:creationId xmlns:a16="http://schemas.microsoft.com/office/drawing/2014/main" id="{CA07AAAD-6233-C779-F581-2DAAEFE43208}"/>
                </a:ext>
              </a:extLst>
            </p:cNvPr>
            <p:cNvPicPr>
              <a:picLocks noChangeAspect="1"/>
            </p:cNvPicPr>
            <p:nvPr/>
          </p:nvPicPr>
          <p:blipFill>
            <a:blip r:embed="rId5"/>
            <a:stretch>
              <a:fillRect/>
            </a:stretch>
          </p:blipFill>
          <p:spPr>
            <a:xfrm>
              <a:off x="11211737" y="6335129"/>
              <a:ext cx="595553" cy="201063"/>
            </a:xfrm>
            <a:prstGeom prst="rect">
              <a:avLst/>
            </a:prstGeom>
          </p:spPr>
        </p:pic>
        <p:pic>
          <p:nvPicPr>
            <p:cNvPr id="26" name="Afbeelding 25" descr="Afbeelding met Graphics, Lettertype, grafische vormgeving, ontwerp&#10;&#10;Automatisch gegenereerde beschrijving">
              <a:extLst>
                <a:ext uri="{FF2B5EF4-FFF2-40B4-BE49-F238E27FC236}">
                  <a16:creationId xmlns:a16="http://schemas.microsoft.com/office/drawing/2014/main" id="{C910485B-3CE8-811D-724D-FBAEAE069D23}"/>
                </a:ext>
              </a:extLst>
            </p:cNvPr>
            <p:cNvPicPr>
              <a:picLocks noChangeAspect="1"/>
            </p:cNvPicPr>
            <p:nvPr/>
          </p:nvPicPr>
          <p:blipFill>
            <a:blip r:embed="rId5"/>
            <a:stretch>
              <a:fillRect/>
            </a:stretch>
          </p:blipFill>
          <p:spPr>
            <a:xfrm>
              <a:off x="11211737" y="6335129"/>
              <a:ext cx="595553" cy="201063"/>
            </a:xfrm>
            <a:prstGeom prst="rect">
              <a:avLst/>
            </a:prstGeom>
          </p:spPr>
        </p:pic>
      </p:grpSp>
      <p:sp>
        <p:nvSpPr>
          <p:cNvPr id="16" name="Ring 15">
            <a:extLst>
              <a:ext uri="{FF2B5EF4-FFF2-40B4-BE49-F238E27FC236}">
                <a16:creationId xmlns:a16="http://schemas.microsoft.com/office/drawing/2014/main" id="{033E6F55-26AB-D942-C3F2-9F8F6FA47F7E}"/>
              </a:ext>
            </a:extLst>
          </p:cNvPr>
          <p:cNvSpPr/>
          <p:nvPr/>
        </p:nvSpPr>
        <p:spPr>
          <a:xfrm>
            <a:off x="7591647" y="5057399"/>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7" name="Slide Number Placeholder 5">
            <a:extLst>
              <a:ext uri="{FF2B5EF4-FFF2-40B4-BE49-F238E27FC236}">
                <a16:creationId xmlns:a16="http://schemas.microsoft.com/office/drawing/2014/main" id="{36AAEDEA-A34B-14E7-594E-2B82628DF1FE}"/>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2" name="Afgeronde rechthoek 5">
            <a:hlinkClick r:id="rId6"/>
            <a:extLst>
              <a:ext uri="{FF2B5EF4-FFF2-40B4-BE49-F238E27FC236}">
                <a16:creationId xmlns:a16="http://schemas.microsoft.com/office/drawing/2014/main" id="{ECB821C9-21C2-0B2F-51F2-23E573B25A4B}"/>
              </a:ext>
            </a:extLst>
          </p:cNvPr>
          <p:cNvSpPr/>
          <p:nvPr/>
        </p:nvSpPr>
        <p:spPr>
          <a:xfrm>
            <a:off x="3119496" y="5549355"/>
            <a:ext cx="2071080" cy="456662"/>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dirty="0" err="1">
                <a:latin typeface="Barlow" pitchFamily="2" charset="77"/>
              </a:rPr>
              <a:t>Standardisation</a:t>
            </a:r>
            <a:r>
              <a:rPr lang="nl-BE" sz="1600" dirty="0">
                <a:latin typeface="Barlow" pitchFamily="2" charset="77"/>
              </a:rPr>
              <a:t> TG</a:t>
            </a:r>
          </a:p>
        </p:txBody>
      </p:sp>
    </p:spTree>
    <p:extLst>
      <p:ext uri="{BB962C8B-B14F-4D97-AF65-F5344CB8AC3E}">
        <p14:creationId xmlns:p14="http://schemas.microsoft.com/office/powerpoint/2010/main" val="195775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A5AA-CBF6-CCFF-5601-B95C193EB4F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1509C25-67C9-6BAC-7262-532A49527CD1}"/>
              </a:ext>
            </a:extLst>
          </p:cNvPr>
          <p:cNvSpPr>
            <a:spLocks noGrp="1"/>
          </p:cNvSpPr>
          <p:nvPr>
            <p:ph type="title"/>
          </p:nvPr>
        </p:nvSpPr>
        <p:spPr>
          <a:xfrm>
            <a:off x="781208" y="1166191"/>
            <a:ext cx="10833147" cy="4306957"/>
          </a:xfrm>
        </p:spPr>
        <p:txBody>
          <a:bodyPr anchor="ctr">
            <a:noAutofit/>
          </a:bodyPr>
          <a:lstStyle/>
          <a:p>
            <a:pPr algn="ctr"/>
            <a:r>
              <a:rPr lang="en-US"/>
              <a:t>Cultivating ADR excellence. Bridging the gap to industrial impact.</a:t>
            </a:r>
            <a:endParaRPr lang="nl-BE" sz="6000"/>
          </a:p>
        </p:txBody>
      </p:sp>
      <p:sp>
        <p:nvSpPr>
          <p:cNvPr id="4" name="Tijdelijke aanduiding voor dianummer 3">
            <a:extLst>
              <a:ext uri="{FF2B5EF4-FFF2-40B4-BE49-F238E27FC236}">
                <a16:creationId xmlns:a16="http://schemas.microsoft.com/office/drawing/2014/main" id="{041A5CEB-25AB-5694-BF2E-5075EE0F8E58}"/>
              </a:ext>
            </a:extLst>
          </p:cNvPr>
          <p:cNvSpPr>
            <a:spLocks noGrp="1"/>
          </p:cNvSpPr>
          <p:nvPr>
            <p:ph type="sldNum" sz="quarter" idx="12"/>
          </p:nvPr>
        </p:nvSpPr>
        <p:spPr/>
        <p:txBody>
          <a:bodyPr/>
          <a:lstStyle/>
          <a:p>
            <a:fld id="{2AB69369-AED2-3745-B81F-A3E46FAA53CC}" type="slidenum">
              <a:rPr lang="nl-BE" smtClean="0"/>
              <a:pPr/>
              <a:t>2</a:t>
            </a:fld>
            <a:endParaRPr lang="nl-BE">
              <a:solidFill>
                <a:schemeClr val="bg1"/>
              </a:solidFill>
            </a:endParaRPr>
          </a:p>
        </p:txBody>
      </p:sp>
      <p:sp>
        <p:nvSpPr>
          <p:cNvPr id="6" name="Tijdelijke aanduiding voor tekst 5">
            <a:extLst>
              <a:ext uri="{FF2B5EF4-FFF2-40B4-BE49-F238E27FC236}">
                <a16:creationId xmlns:a16="http://schemas.microsoft.com/office/drawing/2014/main" id="{58909F19-72A4-401E-E4FD-8A69BD4ADD14}"/>
              </a:ext>
            </a:extLst>
          </p:cNvPr>
          <p:cNvSpPr>
            <a:spLocks noGrp="1"/>
          </p:cNvSpPr>
          <p:nvPr>
            <p:ph type="body" sz="quarter" idx="14"/>
          </p:nvPr>
        </p:nvSpPr>
        <p:spPr>
          <a:xfrm>
            <a:off x="833119" y="6077083"/>
            <a:ext cx="4971002" cy="393434"/>
          </a:xfrm>
        </p:spPr>
        <p:txBody>
          <a:bodyPr>
            <a:normAutofit lnSpcReduction="10000"/>
          </a:bodyPr>
          <a:lstStyle/>
          <a:p>
            <a:r>
              <a:rPr lang="nl-BE" dirty="0" err="1"/>
              <a:t>Future</a:t>
            </a:r>
            <a:r>
              <a:rPr lang="nl-BE" dirty="0"/>
              <a:t>-Ready 16 apr 2026</a:t>
            </a:r>
          </a:p>
        </p:txBody>
      </p:sp>
    </p:spTree>
    <p:extLst>
      <p:ext uri="{BB962C8B-B14F-4D97-AF65-F5344CB8AC3E}">
        <p14:creationId xmlns:p14="http://schemas.microsoft.com/office/powerpoint/2010/main" val="27374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0507B-CE28-7C42-F59A-322602C5392B}"/>
            </a:ext>
          </a:extLst>
        </p:cNvPr>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86EFABAC-C8D4-5FCB-EDA5-40AD85BC2AB1}"/>
              </a:ext>
            </a:extLst>
          </p:cNvPr>
          <p:cNvPicPr>
            <a:picLocks noGrp="1" noChangeAspect="1"/>
          </p:cNvPicPr>
          <p:nvPr>
            <p:ph type="pic" sz="quarter" idx="16"/>
          </p:nvPr>
        </p:nvPicPr>
        <p:blipFill>
          <a:blip r:embed="rId3"/>
          <a:srcRect l="30293" r="30293"/>
          <a:stretch/>
        </p:blipFill>
        <p:spPr/>
      </p:pic>
      <p:pic>
        <p:nvPicPr>
          <p:cNvPr id="15" name="Afbeelding 14">
            <a:extLst>
              <a:ext uri="{FF2B5EF4-FFF2-40B4-BE49-F238E27FC236}">
                <a16:creationId xmlns:a16="http://schemas.microsoft.com/office/drawing/2014/main" id="{803C45F0-1C9E-EADC-C47E-1515161F8D9E}"/>
              </a:ext>
            </a:extLst>
          </p:cNvPr>
          <p:cNvPicPr>
            <a:picLocks noChangeAspect="1"/>
          </p:cNvPicPr>
          <p:nvPr/>
        </p:nvPicPr>
        <p:blipFill>
          <a:blip r:embed="rId4"/>
          <a:stretch>
            <a:fillRect/>
          </a:stretch>
        </p:blipFill>
        <p:spPr>
          <a:xfrm>
            <a:off x="0" y="-4"/>
            <a:ext cx="10031562" cy="6857996"/>
          </a:xfrm>
          <a:prstGeom prst="rect">
            <a:avLst/>
          </a:prstGeom>
        </p:spPr>
      </p:pic>
      <p:sp>
        <p:nvSpPr>
          <p:cNvPr id="3" name="Titel 2">
            <a:extLst>
              <a:ext uri="{FF2B5EF4-FFF2-40B4-BE49-F238E27FC236}">
                <a16:creationId xmlns:a16="http://schemas.microsoft.com/office/drawing/2014/main" id="{34180EFE-0948-C971-7DB8-49F9F003A885}"/>
              </a:ext>
            </a:extLst>
          </p:cNvPr>
          <p:cNvSpPr>
            <a:spLocks noGrp="1"/>
          </p:cNvSpPr>
          <p:nvPr>
            <p:ph type="title"/>
          </p:nvPr>
        </p:nvSpPr>
        <p:spPr>
          <a:xfrm>
            <a:off x="854315" y="-133769"/>
            <a:ext cx="7527236" cy="1754326"/>
          </a:xfrm>
        </p:spPr>
        <p:txBody>
          <a:bodyPr/>
          <a:lstStyle/>
          <a:p>
            <a:r>
              <a:rPr lang="nl-BE"/>
              <a:t>5. </a:t>
            </a:r>
            <a:r>
              <a:rPr lang="nl-BE" err="1"/>
              <a:t>Creating</a:t>
            </a:r>
            <a:r>
              <a:rPr lang="nl-BE"/>
              <a:t> consonance across member state </a:t>
            </a:r>
            <a:r>
              <a:rPr lang="nl-BE" err="1"/>
              <a:t>ecosystems</a:t>
            </a:r>
            <a:endParaRPr lang="nl-BE"/>
          </a:p>
        </p:txBody>
      </p:sp>
      <p:sp>
        <p:nvSpPr>
          <p:cNvPr id="4" name="Tijdelijke aanduiding voor dianummer 3">
            <a:extLst>
              <a:ext uri="{FF2B5EF4-FFF2-40B4-BE49-F238E27FC236}">
                <a16:creationId xmlns:a16="http://schemas.microsoft.com/office/drawing/2014/main" id="{9350BA97-BB1A-E9CD-6AC2-F59DD37ADADB}"/>
              </a:ext>
            </a:extLst>
          </p:cNvPr>
          <p:cNvSpPr>
            <a:spLocks noGrp="1"/>
          </p:cNvSpPr>
          <p:nvPr>
            <p:ph type="sldNum" sz="quarter" idx="4"/>
          </p:nvPr>
        </p:nvSpPr>
        <p:spPr/>
        <p:txBody>
          <a:bodyPr/>
          <a:lstStyle/>
          <a:p>
            <a:fld id="{2AB69369-AED2-3745-B81F-A3E46FAA53CC}" type="slidenum">
              <a:rPr lang="nl-BE" smtClean="0"/>
              <a:pPr/>
              <a:t>20</a:t>
            </a:fld>
            <a:endParaRPr lang="nl-BE">
              <a:solidFill>
                <a:schemeClr val="bg1"/>
              </a:solidFill>
            </a:endParaRPr>
          </a:p>
        </p:txBody>
      </p:sp>
      <p:sp>
        <p:nvSpPr>
          <p:cNvPr id="6" name="Tijdelijke aanduiding voor inhoud 5">
            <a:extLst>
              <a:ext uri="{FF2B5EF4-FFF2-40B4-BE49-F238E27FC236}">
                <a16:creationId xmlns:a16="http://schemas.microsoft.com/office/drawing/2014/main" id="{39CFBBE0-5207-0F5D-5CBC-5287250C6E1E}"/>
              </a:ext>
            </a:extLst>
          </p:cNvPr>
          <p:cNvSpPr>
            <a:spLocks noGrp="1"/>
          </p:cNvSpPr>
          <p:nvPr>
            <p:ph sz="quarter" idx="15"/>
          </p:nvPr>
        </p:nvSpPr>
        <p:spPr>
          <a:xfrm>
            <a:off x="858627" y="1873041"/>
            <a:ext cx="6091208" cy="2663885"/>
          </a:xfrm>
        </p:spPr>
        <p:txBody>
          <a:bodyPr>
            <a:normAutofit/>
          </a:bodyPr>
          <a:lstStyle/>
          <a:p>
            <a:pPr marL="285750" indent="-285750">
              <a:buFont typeface="Courier New" panose="02070309020205020404" pitchFamily="49" charset="0"/>
              <a:buChar char="o"/>
            </a:pPr>
            <a:r>
              <a:rPr lang="nl-BE" sz="1400"/>
              <a:t>Overcome fragmentation in priorities, funding, and policy to concentrate focus and investments</a:t>
            </a:r>
          </a:p>
          <a:p>
            <a:pPr marL="285750" indent="-285750">
              <a:buFont typeface="Courier New" panose="02070309020205020404" pitchFamily="49" charset="0"/>
              <a:buChar char="o"/>
            </a:pPr>
            <a:endParaRPr lang="nl-BE" sz="1400"/>
          </a:p>
          <a:p>
            <a:pPr marL="285750" indent="-285750">
              <a:buFont typeface="Courier New" panose="02070309020205020404" pitchFamily="49" charset="0"/>
              <a:buChar char="o"/>
            </a:pPr>
            <a:r>
              <a:rPr lang="nl-BE" sz="1400"/>
              <a:t>Achieving multi-level alignment of objectives across layers of European governance</a:t>
            </a:r>
          </a:p>
          <a:p>
            <a:pPr marL="285750" indent="-285750">
              <a:buFont typeface="Courier New" panose="02070309020205020404" pitchFamily="49" charset="0"/>
              <a:buChar char="o"/>
            </a:pPr>
            <a:endParaRPr lang="nl-BE" sz="1400"/>
          </a:p>
          <a:p>
            <a:pPr marL="285750" indent="-285750">
              <a:buFont typeface="Courier New" panose="02070309020205020404" pitchFamily="49" charset="0"/>
              <a:buChar char="o"/>
            </a:pPr>
            <a:r>
              <a:rPr lang="nl-BE" sz="1400" err="1"/>
              <a:t>Identifying</a:t>
            </a:r>
            <a:r>
              <a:rPr lang="nl-BE" sz="1400"/>
              <a:t> shared </a:t>
            </a:r>
            <a:r>
              <a:rPr lang="nl-BE" sz="1400" err="1"/>
              <a:t>priorities</a:t>
            </a:r>
            <a:r>
              <a:rPr lang="nl-BE" sz="1400"/>
              <a:t> </a:t>
            </a:r>
            <a:r>
              <a:rPr lang="nl-BE" sz="1400" err="1"/>
              <a:t>and</a:t>
            </a:r>
            <a:r>
              <a:rPr lang="nl-BE" sz="1400"/>
              <a:t> </a:t>
            </a:r>
            <a:r>
              <a:rPr lang="nl-BE" sz="1400" err="1"/>
              <a:t>ensuring</a:t>
            </a:r>
            <a:r>
              <a:rPr lang="nl-BE" sz="1400"/>
              <a:t> these pan-</a:t>
            </a:r>
            <a:r>
              <a:rPr lang="nl-BE" sz="1400" err="1"/>
              <a:t>european</a:t>
            </a:r>
            <a:r>
              <a:rPr lang="nl-BE" sz="1400"/>
              <a:t> </a:t>
            </a:r>
            <a:r>
              <a:rPr lang="nl-BE" sz="1400" err="1"/>
              <a:t>challenges</a:t>
            </a:r>
            <a:r>
              <a:rPr lang="nl-BE" sz="1400"/>
              <a:t> support access </a:t>
            </a:r>
            <a:r>
              <a:rPr lang="nl-BE" sz="1400" err="1"/>
              <a:t>to</a:t>
            </a:r>
            <a:r>
              <a:rPr lang="nl-BE" sz="1400"/>
              <a:t> </a:t>
            </a:r>
            <a:r>
              <a:rPr lang="nl-BE" sz="1400" err="1"/>
              <a:t>the</a:t>
            </a:r>
            <a:r>
              <a:rPr lang="nl-BE" sz="1400"/>
              <a:t> </a:t>
            </a:r>
            <a:r>
              <a:rPr lang="nl-BE" sz="1400" err="1"/>
              <a:t>whole</a:t>
            </a:r>
            <a:r>
              <a:rPr lang="nl-BE" sz="1400"/>
              <a:t> European market. </a:t>
            </a:r>
          </a:p>
        </p:txBody>
      </p:sp>
      <p:sp>
        <p:nvSpPr>
          <p:cNvPr id="17" name="Ovaal 16">
            <a:extLst>
              <a:ext uri="{FF2B5EF4-FFF2-40B4-BE49-F238E27FC236}">
                <a16:creationId xmlns:a16="http://schemas.microsoft.com/office/drawing/2014/main" id="{130CAEC7-20C1-2E72-B00A-685EF89A12D4}"/>
              </a:ext>
            </a:extLst>
          </p:cNvPr>
          <p:cNvSpPr/>
          <p:nvPr/>
        </p:nvSpPr>
        <p:spPr>
          <a:xfrm>
            <a:off x="7386249" y="4795282"/>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1B2B48A0-1084-FB24-EFE5-C1520CFBB552}"/>
              </a:ext>
            </a:extLst>
          </p:cNvPr>
          <p:cNvSpPr/>
          <p:nvPr/>
        </p:nvSpPr>
        <p:spPr>
          <a:xfrm>
            <a:off x="7605655" y="4590426"/>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42C37B81-A100-AE6D-BD9C-B30EB4455CA7}"/>
              </a:ext>
            </a:extLst>
          </p:cNvPr>
          <p:cNvSpPr/>
          <p:nvPr/>
        </p:nvSpPr>
        <p:spPr>
          <a:xfrm>
            <a:off x="8706902" y="6328737"/>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1">
            <a:extLst>
              <a:ext uri="{FF2B5EF4-FFF2-40B4-BE49-F238E27FC236}">
                <a16:creationId xmlns:a16="http://schemas.microsoft.com/office/drawing/2014/main" id="{61A0369B-C7BC-6BF1-6E13-E9D27BA45559}"/>
              </a:ext>
            </a:extLst>
          </p:cNvPr>
          <p:cNvCxnSpPr>
            <a:cxnSpLocks/>
          </p:cNvCxnSpPr>
          <p:nvPr/>
        </p:nvCxnSpPr>
        <p:spPr>
          <a:xfrm flipH="1">
            <a:off x="923433" y="6139957"/>
            <a:ext cx="10883857" cy="0"/>
          </a:xfrm>
          <a:prstGeom prst="line">
            <a:avLst/>
          </a:prstGeom>
          <a:ln w="9525">
            <a:solidFill>
              <a:srgbClr val="8DC63F"/>
            </a:solidFill>
          </a:ln>
        </p:spPr>
        <p:style>
          <a:lnRef idx="2">
            <a:schemeClr val="accent1"/>
          </a:lnRef>
          <a:fillRef idx="0">
            <a:schemeClr val="accent1"/>
          </a:fillRef>
          <a:effectRef idx="1">
            <a:schemeClr val="accent1"/>
          </a:effectRef>
          <a:fontRef idx="minor">
            <a:schemeClr val="tx1"/>
          </a:fontRef>
        </p:style>
      </p:cxnSp>
      <p:grpSp>
        <p:nvGrpSpPr>
          <p:cNvPr id="27" name="Groep 26">
            <a:extLst>
              <a:ext uri="{FF2B5EF4-FFF2-40B4-BE49-F238E27FC236}">
                <a16:creationId xmlns:a16="http://schemas.microsoft.com/office/drawing/2014/main" id="{A45475F8-027A-65F4-BA55-2C359F477215}"/>
              </a:ext>
            </a:extLst>
          </p:cNvPr>
          <p:cNvGrpSpPr/>
          <p:nvPr/>
        </p:nvGrpSpPr>
        <p:grpSpPr>
          <a:xfrm>
            <a:off x="11211737" y="6335129"/>
            <a:ext cx="595553" cy="201063"/>
            <a:chOff x="11211737" y="6335129"/>
            <a:chExt cx="595553" cy="201063"/>
          </a:xfrm>
        </p:grpSpPr>
        <p:pic>
          <p:nvPicPr>
            <p:cNvPr id="24" name="Afbeelding 23" descr="Afbeelding met Graphics, Lettertype, grafische vormgeving, ontwerp&#10;&#10;Automatisch gegenereerde beschrijving">
              <a:extLst>
                <a:ext uri="{FF2B5EF4-FFF2-40B4-BE49-F238E27FC236}">
                  <a16:creationId xmlns:a16="http://schemas.microsoft.com/office/drawing/2014/main" id="{B2E91A4B-C8A8-AB33-35DC-987CA12290DA}"/>
                </a:ext>
              </a:extLst>
            </p:cNvPr>
            <p:cNvPicPr>
              <a:picLocks noChangeAspect="1"/>
            </p:cNvPicPr>
            <p:nvPr/>
          </p:nvPicPr>
          <p:blipFill>
            <a:blip r:embed="rId5"/>
            <a:stretch>
              <a:fillRect/>
            </a:stretch>
          </p:blipFill>
          <p:spPr>
            <a:xfrm>
              <a:off x="11211737" y="6335129"/>
              <a:ext cx="595553" cy="201063"/>
            </a:xfrm>
            <a:prstGeom prst="rect">
              <a:avLst/>
            </a:prstGeom>
          </p:spPr>
        </p:pic>
        <p:pic>
          <p:nvPicPr>
            <p:cNvPr id="26" name="Afbeelding 25" descr="Afbeelding met Graphics, Lettertype, grafische vormgeving, ontwerp&#10;&#10;Automatisch gegenereerde beschrijving">
              <a:extLst>
                <a:ext uri="{FF2B5EF4-FFF2-40B4-BE49-F238E27FC236}">
                  <a16:creationId xmlns:a16="http://schemas.microsoft.com/office/drawing/2014/main" id="{39543FD2-BCD5-7892-56CA-E946DABEB0F0}"/>
                </a:ext>
              </a:extLst>
            </p:cNvPr>
            <p:cNvPicPr>
              <a:picLocks noChangeAspect="1"/>
            </p:cNvPicPr>
            <p:nvPr/>
          </p:nvPicPr>
          <p:blipFill>
            <a:blip r:embed="rId5"/>
            <a:stretch>
              <a:fillRect/>
            </a:stretch>
          </p:blipFill>
          <p:spPr>
            <a:xfrm>
              <a:off x="11211737" y="6335129"/>
              <a:ext cx="595553" cy="201063"/>
            </a:xfrm>
            <a:prstGeom prst="rect">
              <a:avLst/>
            </a:prstGeom>
          </p:spPr>
        </p:pic>
      </p:grpSp>
      <p:sp>
        <p:nvSpPr>
          <p:cNvPr id="16" name="Ring 15">
            <a:extLst>
              <a:ext uri="{FF2B5EF4-FFF2-40B4-BE49-F238E27FC236}">
                <a16:creationId xmlns:a16="http://schemas.microsoft.com/office/drawing/2014/main" id="{8C82FFB4-D403-9803-F046-741260F513DB}"/>
              </a:ext>
            </a:extLst>
          </p:cNvPr>
          <p:cNvSpPr/>
          <p:nvPr/>
        </p:nvSpPr>
        <p:spPr>
          <a:xfrm>
            <a:off x="7591647" y="5057399"/>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7" name="Slide Number Placeholder 5">
            <a:extLst>
              <a:ext uri="{FF2B5EF4-FFF2-40B4-BE49-F238E27FC236}">
                <a16:creationId xmlns:a16="http://schemas.microsoft.com/office/drawing/2014/main" id="{F169436E-2F41-7563-6FE7-C7B34A8D5077}"/>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sp>
        <p:nvSpPr>
          <p:cNvPr id="2" name="Titel 2">
            <a:extLst>
              <a:ext uri="{FF2B5EF4-FFF2-40B4-BE49-F238E27FC236}">
                <a16:creationId xmlns:a16="http://schemas.microsoft.com/office/drawing/2014/main" id="{B07D5F4B-FA33-0620-74C1-13EE7291F252}"/>
              </a:ext>
            </a:extLst>
          </p:cNvPr>
          <p:cNvSpPr txBox="1">
            <a:spLocks/>
          </p:cNvSpPr>
          <p:nvPr/>
        </p:nvSpPr>
        <p:spPr>
          <a:xfrm>
            <a:off x="786472" y="3883650"/>
            <a:ext cx="6912077" cy="480131"/>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4000" kern="1200">
                <a:solidFill>
                  <a:schemeClr val="tx1"/>
                </a:solidFill>
                <a:latin typeface="Barlow" pitchFamily="2" charset="77"/>
                <a:ea typeface="+mj-ea"/>
                <a:cs typeface="+mj-cs"/>
              </a:defRPr>
            </a:lvl1pPr>
          </a:lstStyle>
          <a:p>
            <a:r>
              <a:rPr lang="nl-BE" sz="2800" dirty="0" err="1"/>
              <a:t>Insights</a:t>
            </a:r>
            <a:endParaRPr lang="nl-BE" sz="2800" dirty="0"/>
          </a:p>
        </p:txBody>
      </p:sp>
      <p:sp>
        <p:nvSpPr>
          <p:cNvPr id="5" name="Tijdelijke aanduiding voor inhoud 5">
            <a:extLst>
              <a:ext uri="{FF2B5EF4-FFF2-40B4-BE49-F238E27FC236}">
                <a16:creationId xmlns:a16="http://schemas.microsoft.com/office/drawing/2014/main" id="{A000D8DD-6CC6-15D7-4144-702883D9A34F}"/>
              </a:ext>
            </a:extLst>
          </p:cNvPr>
          <p:cNvSpPr txBox="1">
            <a:spLocks/>
          </p:cNvSpPr>
          <p:nvPr/>
        </p:nvSpPr>
        <p:spPr>
          <a:xfrm>
            <a:off x="854315" y="4395996"/>
            <a:ext cx="6091208" cy="2663885"/>
          </a:xfrm>
          <a:prstGeom prst="rect">
            <a:avLst/>
          </a:prstGeom>
        </p:spPr>
        <p:txBody>
          <a:bodyPr vert="horz" wrap="square"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nl-BE" sz="1400"/>
              <a:t>Fostering a more open and competitive market requires </a:t>
            </a:r>
            <a:r>
              <a:rPr lang="nl-BE" sz="1400" b="1"/>
              <a:t>investable European champions in AI </a:t>
            </a:r>
            <a:r>
              <a:rPr lang="nl-BE" sz="1400" b="1" err="1"/>
              <a:t>and</a:t>
            </a:r>
            <a:r>
              <a:rPr lang="nl-BE" sz="1400" b="1"/>
              <a:t> </a:t>
            </a:r>
            <a:r>
              <a:rPr lang="nl-BE" sz="1400" b="1" err="1"/>
              <a:t>Robotics</a:t>
            </a:r>
            <a:endParaRPr lang="nl-BE" sz="1400" b="1"/>
          </a:p>
          <a:p>
            <a:pPr marL="285750" indent="-285750">
              <a:buFont typeface="Courier New" panose="02070309020205020404" pitchFamily="49" charset="0"/>
              <a:buChar char="o"/>
            </a:pPr>
            <a:endParaRPr lang="nl-BE" sz="1400" b="1"/>
          </a:p>
          <a:p>
            <a:pPr marL="285750" indent="-285750">
              <a:buFont typeface="Courier New" panose="02070309020205020404" pitchFamily="49" charset="0"/>
              <a:buChar char="o"/>
            </a:pPr>
            <a:r>
              <a:rPr lang="nl-BE" sz="1400"/>
              <a:t>Downstream effects, enabling rise and development of large </a:t>
            </a:r>
            <a:r>
              <a:rPr lang="nl-BE" sz="1400" b="1"/>
              <a:t>AI-native industrial ecosystems</a:t>
            </a:r>
            <a:r>
              <a:rPr lang="nl-BE" sz="1400"/>
              <a:t> in Europe</a:t>
            </a:r>
          </a:p>
          <a:p>
            <a:pPr marL="285750" indent="-285750">
              <a:buFont typeface="Courier New" panose="02070309020205020404" pitchFamily="49" charset="0"/>
              <a:buChar char="o"/>
            </a:pPr>
            <a:endParaRPr lang="nl-BE" sz="1400"/>
          </a:p>
          <a:p>
            <a:pPr marL="285750" indent="-285750">
              <a:buFont typeface="Courier New" panose="02070309020205020404" pitchFamily="49" charset="0"/>
              <a:buChar char="o"/>
            </a:pPr>
            <a:r>
              <a:rPr lang="nl-BE" sz="1400"/>
              <a:t>Challenge-based instruments </a:t>
            </a:r>
            <a:r>
              <a:rPr lang="nl-BE" sz="1400" err="1"/>
              <a:t>create</a:t>
            </a:r>
            <a:r>
              <a:rPr lang="nl-BE" sz="1400"/>
              <a:t> </a:t>
            </a:r>
            <a:r>
              <a:rPr lang="nl-BE" sz="1400" b="1"/>
              <a:t>product market-fit  </a:t>
            </a:r>
            <a:r>
              <a:rPr lang="nl-BE" sz="1400" err="1"/>
              <a:t>and</a:t>
            </a:r>
            <a:r>
              <a:rPr lang="nl-BE" sz="1400"/>
              <a:t> delivery-</a:t>
            </a:r>
            <a:r>
              <a:rPr lang="nl-BE" sz="1400" err="1"/>
              <a:t>based</a:t>
            </a:r>
            <a:r>
              <a:rPr lang="nl-BE" sz="1400"/>
              <a:t> </a:t>
            </a:r>
            <a:r>
              <a:rPr lang="nl-BE" sz="1400" err="1"/>
              <a:t>competitiveness</a:t>
            </a:r>
            <a:r>
              <a:rPr lang="nl-BE" sz="1400"/>
              <a:t>.</a:t>
            </a:r>
          </a:p>
        </p:txBody>
      </p:sp>
    </p:spTree>
    <p:extLst>
      <p:ext uri="{BB962C8B-B14F-4D97-AF65-F5344CB8AC3E}">
        <p14:creationId xmlns:p14="http://schemas.microsoft.com/office/powerpoint/2010/main" val="100684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9431B-64C7-045D-E872-498D5502E0AA}"/>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F177231-F0F8-481E-1E12-A5C786AE833C}"/>
              </a:ext>
            </a:extLst>
          </p:cNvPr>
          <p:cNvSpPr>
            <a:spLocks noGrp="1"/>
          </p:cNvSpPr>
          <p:nvPr>
            <p:ph type="sldNum" sz="quarter" idx="12"/>
          </p:nvPr>
        </p:nvSpPr>
        <p:spPr/>
        <p:txBody>
          <a:bodyPr/>
          <a:lstStyle/>
          <a:p>
            <a:fld id="{2AB69369-AED2-3745-B81F-A3E46FAA53CC}" type="slidenum">
              <a:rPr lang="nl-BE" smtClean="0"/>
              <a:pPr/>
              <a:t>21</a:t>
            </a:fld>
            <a:endParaRPr lang="nl-BE">
              <a:solidFill>
                <a:schemeClr val="bg1"/>
              </a:solidFill>
            </a:endParaRPr>
          </a:p>
        </p:txBody>
      </p:sp>
      <p:pic>
        <p:nvPicPr>
          <p:cNvPr id="8" name="Tijdelijke aanduiding voor afbeelding 7" descr="Afbeelding met schermopname&#10;&#10;Door AI gegenereerde inhoud is mogelijk onjuist.">
            <a:extLst>
              <a:ext uri="{FF2B5EF4-FFF2-40B4-BE49-F238E27FC236}">
                <a16:creationId xmlns:a16="http://schemas.microsoft.com/office/drawing/2014/main" id="{76D5BA87-7D3F-A409-8CB8-B6155510E109}"/>
              </a:ext>
            </a:extLst>
          </p:cNvPr>
          <p:cNvPicPr>
            <a:picLocks noGrp="1" noChangeAspect="1"/>
          </p:cNvPicPr>
          <p:nvPr>
            <p:ph type="pic" sz="quarter" idx="15"/>
          </p:nvPr>
        </p:nvPicPr>
        <p:blipFill>
          <a:blip r:embed="rId3"/>
          <a:srcRect t="746" b="746"/>
          <a:stretch>
            <a:fillRect/>
          </a:stretch>
        </p:blipFill>
        <p:spPr>
          <a:xfrm>
            <a:off x="1516004" y="605512"/>
            <a:ext cx="11468356" cy="6892392"/>
          </a:xfrm>
        </p:spPr>
      </p:pic>
      <p:sp>
        <p:nvSpPr>
          <p:cNvPr id="9" name="Tijdelijke aanduiding voor dianummer 3">
            <a:extLst>
              <a:ext uri="{FF2B5EF4-FFF2-40B4-BE49-F238E27FC236}">
                <a16:creationId xmlns:a16="http://schemas.microsoft.com/office/drawing/2014/main" id="{C2ED1CB4-532C-6D0E-C54A-ED7606FA2BFD}"/>
              </a:ext>
            </a:extLst>
          </p:cNvPr>
          <p:cNvSpPr txBox="1">
            <a:spLocks/>
          </p:cNvSpPr>
          <p:nvPr/>
        </p:nvSpPr>
        <p:spPr>
          <a:xfrm>
            <a:off x="10586720" y="6273800"/>
            <a:ext cx="55753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B69369-AED2-3745-B81F-A3E46FAA53CC}" type="slidenum">
              <a:rPr lang="nl-BE" smtClean="0"/>
              <a:pPr/>
              <a:t>21</a:t>
            </a:fld>
            <a:endParaRPr lang="nl-BE"/>
          </a:p>
        </p:txBody>
      </p:sp>
      <p:grpSp>
        <p:nvGrpSpPr>
          <p:cNvPr id="10" name="Groep 9">
            <a:extLst>
              <a:ext uri="{FF2B5EF4-FFF2-40B4-BE49-F238E27FC236}">
                <a16:creationId xmlns:a16="http://schemas.microsoft.com/office/drawing/2014/main" id="{C47332F4-7A12-9E74-965C-02C80F2CE9C7}"/>
              </a:ext>
            </a:extLst>
          </p:cNvPr>
          <p:cNvGrpSpPr/>
          <p:nvPr/>
        </p:nvGrpSpPr>
        <p:grpSpPr>
          <a:xfrm>
            <a:off x="11211737" y="6335129"/>
            <a:ext cx="595553" cy="201063"/>
            <a:chOff x="11211737" y="6335129"/>
            <a:chExt cx="595553" cy="201063"/>
          </a:xfrm>
        </p:grpSpPr>
        <p:pic>
          <p:nvPicPr>
            <p:cNvPr id="11" name="Afbeelding 10" descr="Afbeelding met Graphics, Lettertype, grafische vormgeving, ontwerp&#10;&#10;Automatisch gegenereerde beschrijving">
              <a:extLst>
                <a:ext uri="{FF2B5EF4-FFF2-40B4-BE49-F238E27FC236}">
                  <a16:creationId xmlns:a16="http://schemas.microsoft.com/office/drawing/2014/main" id="{72BC7A3F-FD63-8726-F95A-D560899A54DA}"/>
                </a:ext>
              </a:extLst>
            </p:cNvPr>
            <p:cNvPicPr>
              <a:picLocks noChangeAspect="1"/>
            </p:cNvPicPr>
            <p:nvPr/>
          </p:nvPicPr>
          <p:blipFill>
            <a:blip r:embed="rId4"/>
            <a:stretch>
              <a:fillRect/>
            </a:stretch>
          </p:blipFill>
          <p:spPr>
            <a:xfrm>
              <a:off x="11211737" y="6335129"/>
              <a:ext cx="595553" cy="201063"/>
            </a:xfrm>
            <a:prstGeom prst="rect">
              <a:avLst/>
            </a:prstGeom>
          </p:spPr>
        </p:pic>
        <p:pic>
          <p:nvPicPr>
            <p:cNvPr id="12" name="Afbeelding 11" descr="Afbeelding met Graphics, Lettertype, grafische vormgeving, ontwerp&#10;&#10;Automatisch gegenereerde beschrijving">
              <a:extLst>
                <a:ext uri="{FF2B5EF4-FFF2-40B4-BE49-F238E27FC236}">
                  <a16:creationId xmlns:a16="http://schemas.microsoft.com/office/drawing/2014/main" id="{B3DC3258-68DF-D153-7327-CD90B9E9B37B}"/>
                </a:ext>
              </a:extLst>
            </p:cNvPr>
            <p:cNvPicPr>
              <a:picLocks noChangeAspect="1"/>
            </p:cNvPicPr>
            <p:nvPr/>
          </p:nvPicPr>
          <p:blipFill>
            <a:blip r:embed="rId4"/>
            <a:stretch>
              <a:fillRect/>
            </a:stretch>
          </p:blipFill>
          <p:spPr>
            <a:xfrm>
              <a:off x="11211737" y="6335129"/>
              <a:ext cx="595553" cy="201063"/>
            </a:xfrm>
            <a:prstGeom prst="rect">
              <a:avLst/>
            </a:prstGeom>
          </p:spPr>
        </p:pic>
      </p:grpSp>
      <p:sp>
        <p:nvSpPr>
          <p:cNvPr id="3" name="Afgeronde rechthoek 5">
            <a:hlinkClick r:id="rId5"/>
            <a:extLst>
              <a:ext uri="{FF2B5EF4-FFF2-40B4-BE49-F238E27FC236}">
                <a16:creationId xmlns:a16="http://schemas.microsoft.com/office/drawing/2014/main" id="{9CF4193C-D441-A41B-E30E-45BC5B9CA949}"/>
              </a:ext>
            </a:extLst>
          </p:cNvPr>
          <p:cNvSpPr/>
          <p:nvPr/>
        </p:nvSpPr>
        <p:spPr bwMode="auto">
          <a:xfrm>
            <a:off x="7176030" y="5178829"/>
            <a:ext cx="3410690" cy="511739"/>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a:latin typeface="Barlow" pitchFamily="2" charset="77"/>
              </a:rPr>
              <a:t>Meet </a:t>
            </a:r>
            <a:r>
              <a:rPr lang="nl-BE" sz="1600" err="1">
                <a:latin typeface="Barlow" pitchFamily="2" charset="77"/>
              </a:rPr>
              <a:t>the</a:t>
            </a:r>
            <a:r>
              <a:rPr lang="nl-BE" sz="1600">
                <a:latin typeface="Barlow" pitchFamily="2" charset="77"/>
              </a:rPr>
              <a:t> team</a:t>
            </a:r>
          </a:p>
        </p:txBody>
      </p:sp>
      <p:pic>
        <p:nvPicPr>
          <p:cNvPr id="7" name="Picture 6" descr="The image is a plain, solid, navy blue color.&#10;&#10;AI-generated content may be incorrect.">
            <a:extLst>
              <a:ext uri="{FF2B5EF4-FFF2-40B4-BE49-F238E27FC236}">
                <a16:creationId xmlns:a16="http://schemas.microsoft.com/office/drawing/2014/main" id="{3EA3FBCA-B8B1-D406-C549-B204688FF830}"/>
              </a:ext>
            </a:extLst>
          </p:cNvPr>
          <p:cNvPicPr>
            <a:picLocks noChangeAspect="1"/>
          </p:cNvPicPr>
          <p:nvPr/>
        </p:nvPicPr>
        <p:blipFill>
          <a:blip r:embed="rId6"/>
          <a:stretch>
            <a:fillRect/>
          </a:stretch>
        </p:blipFill>
        <p:spPr>
          <a:xfrm>
            <a:off x="153310" y="1454806"/>
            <a:ext cx="1800476" cy="3458058"/>
          </a:xfrm>
          <a:prstGeom prst="rect">
            <a:avLst/>
          </a:prstGeom>
        </p:spPr>
      </p:pic>
      <p:sp>
        <p:nvSpPr>
          <p:cNvPr id="4" name="Titel 3">
            <a:extLst>
              <a:ext uri="{FF2B5EF4-FFF2-40B4-BE49-F238E27FC236}">
                <a16:creationId xmlns:a16="http://schemas.microsoft.com/office/drawing/2014/main" id="{7BD4924F-452F-7A28-B0F2-0876BD4AFF16}"/>
              </a:ext>
            </a:extLst>
          </p:cNvPr>
          <p:cNvSpPr>
            <a:spLocks noGrp="1"/>
          </p:cNvSpPr>
          <p:nvPr>
            <p:ph type="title"/>
          </p:nvPr>
        </p:nvSpPr>
        <p:spPr>
          <a:xfrm>
            <a:off x="1138777" y="2269396"/>
            <a:ext cx="5945742" cy="2448688"/>
          </a:xfrm>
        </p:spPr>
        <p:txBody>
          <a:bodyPr>
            <a:noAutofit/>
          </a:bodyPr>
          <a:lstStyle/>
          <a:p>
            <a:r>
              <a:rPr lang="nl-BE" dirty="0"/>
              <a:t>The </a:t>
            </a:r>
            <a:br>
              <a:rPr lang="nl-BE" dirty="0"/>
            </a:br>
            <a:r>
              <a:rPr lang="nl-BE" dirty="0" err="1">
                <a:gradFill>
                  <a:gsLst>
                    <a:gs pos="29000">
                      <a:srgbClr val="14B1E7"/>
                    </a:gs>
                    <a:gs pos="100000">
                      <a:srgbClr val="8DC63F"/>
                    </a:gs>
                  </a:gsLst>
                  <a:lin ang="0" scaled="1"/>
                </a:gradFill>
                <a:ea typeface="+mn-ea"/>
                <a:cs typeface="+mn-cs"/>
              </a:rPr>
              <a:t>Adra</a:t>
            </a:r>
            <a:r>
              <a:rPr lang="nl-BE" dirty="0"/>
              <a:t> </a:t>
            </a:r>
            <a:br>
              <a:rPr lang="nl-BE" dirty="0"/>
            </a:br>
            <a:r>
              <a:rPr lang="nl-BE" dirty="0"/>
              <a:t>Team</a:t>
            </a:r>
          </a:p>
        </p:txBody>
      </p:sp>
    </p:spTree>
    <p:extLst>
      <p:ext uri="{BB962C8B-B14F-4D97-AF65-F5344CB8AC3E}">
        <p14:creationId xmlns:p14="http://schemas.microsoft.com/office/powerpoint/2010/main" val="413119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1919A2-E0F7-5F25-C8C1-690E561E87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EC52A0-7FBF-194C-24B8-F3467AF971CB}"/>
              </a:ext>
            </a:extLst>
          </p:cNvPr>
          <p:cNvSpPr>
            <a:spLocks noGrp="1"/>
          </p:cNvSpPr>
          <p:nvPr>
            <p:ph type="title"/>
          </p:nvPr>
        </p:nvSpPr>
        <p:spPr>
          <a:xfrm>
            <a:off x="708279" y="996722"/>
            <a:ext cx="4131008" cy="1780336"/>
          </a:xfrm>
        </p:spPr>
        <p:txBody>
          <a:bodyPr/>
          <a:lstStyle/>
          <a:p>
            <a:r>
              <a:rPr lang="nl-BE" sz="2800"/>
              <a:t>Representing EU and Horizon Europe associated country innovation ecosystems</a:t>
            </a:r>
          </a:p>
        </p:txBody>
      </p:sp>
      <p:sp>
        <p:nvSpPr>
          <p:cNvPr id="4" name="Tijdelijke aanduiding voor dianummer 3">
            <a:extLst>
              <a:ext uri="{FF2B5EF4-FFF2-40B4-BE49-F238E27FC236}">
                <a16:creationId xmlns:a16="http://schemas.microsoft.com/office/drawing/2014/main" id="{5D55E894-8B71-0F76-2027-13C474B9F1D6}"/>
              </a:ext>
            </a:extLst>
          </p:cNvPr>
          <p:cNvSpPr>
            <a:spLocks noGrp="1"/>
          </p:cNvSpPr>
          <p:nvPr>
            <p:ph type="sldNum" sz="quarter" idx="4"/>
          </p:nvPr>
        </p:nvSpPr>
        <p:spPr/>
        <p:txBody>
          <a:bodyPr/>
          <a:lstStyle/>
          <a:p>
            <a:fld id="{2AB69369-AED2-3745-B81F-A3E46FAA53CC}" type="slidenum">
              <a:rPr lang="nl-BE" smtClean="0"/>
              <a:pPr/>
              <a:t>22</a:t>
            </a:fld>
            <a:endParaRPr lang="nl-BE">
              <a:solidFill>
                <a:schemeClr val="bg1"/>
              </a:solidFill>
            </a:endParaRPr>
          </a:p>
        </p:txBody>
      </p:sp>
      <p:pic>
        <p:nvPicPr>
          <p:cNvPr id="7" name="Picture 6">
            <a:extLst>
              <a:ext uri="{FF2B5EF4-FFF2-40B4-BE49-F238E27FC236}">
                <a16:creationId xmlns:a16="http://schemas.microsoft.com/office/drawing/2014/main" id="{8568C450-41E2-2A98-36C2-A3EACF06972D}"/>
              </a:ext>
            </a:extLst>
          </p:cNvPr>
          <p:cNvPicPr>
            <a:picLocks noChangeAspect="1"/>
          </p:cNvPicPr>
          <p:nvPr/>
        </p:nvPicPr>
        <p:blipFill>
          <a:blip r:embed="rId3"/>
          <a:stretch>
            <a:fillRect/>
          </a:stretch>
        </p:blipFill>
        <p:spPr>
          <a:xfrm>
            <a:off x="5093334" y="362359"/>
            <a:ext cx="6713956" cy="5693921"/>
          </a:xfrm>
          <a:prstGeom prst="rect">
            <a:avLst/>
          </a:prstGeom>
        </p:spPr>
      </p:pic>
      <p:pic>
        <p:nvPicPr>
          <p:cNvPr id="8" name="Picture 7">
            <a:extLst>
              <a:ext uri="{FF2B5EF4-FFF2-40B4-BE49-F238E27FC236}">
                <a16:creationId xmlns:a16="http://schemas.microsoft.com/office/drawing/2014/main" id="{00D72FAC-9621-608F-9FCF-6DE80A14EFCC}"/>
              </a:ext>
            </a:extLst>
          </p:cNvPr>
          <p:cNvPicPr>
            <a:picLocks noChangeAspect="1"/>
          </p:cNvPicPr>
          <p:nvPr/>
        </p:nvPicPr>
        <p:blipFill>
          <a:blip r:embed="rId4"/>
          <a:stretch>
            <a:fillRect/>
          </a:stretch>
        </p:blipFill>
        <p:spPr>
          <a:xfrm>
            <a:off x="789730" y="3209319"/>
            <a:ext cx="3497087" cy="1780336"/>
          </a:xfrm>
          <a:prstGeom prst="rect">
            <a:avLst/>
          </a:prstGeom>
        </p:spPr>
      </p:pic>
      <p:sp>
        <p:nvSpPr>
          <p:cNvPr id="9" name="Ring 6">
            <a:extLst>
              <a:ext uri="{FF2B5EF4-FFF2-40B4-BE49-F238E27FC236}">
                <a16:creationId xmlns:a16="http://schemas.microsoft.com/office/drawing/2014/main" id="{E64199B4-1CEB-8E89-1310-3F296D0855F4}"/>
              </a:ext>
            </a:extLst>
          </p:cNvPr>
          <p:cNvSpPr/>
          <p:nvPr/>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1" name="Ring 7">
            <a:extLst>
              <a:ext uri="{FF2B5EF4-FFF2-40B4-BE49-F238E27FC236}">
                <a16:creationId xmlns:a16="http://schemas.microsoft.com/office/drawing/2014/main" id="{304A5705-725E-4E45-28A3-17C44064498D}"/>
              </a:ext>
            </a:extLst>
          </p:cNvPr>
          <p:cNvSpPr/>
          <p:nvPr/>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Ovaal 8">
            <a:extLst>
              <a:ext uri="{FF2B5EF4-FFF2-40B4-BE49-F238E27FC236}">
                <a16:creationId xmlns:a16="http://schemas.microsoft.com/office/drawing/2014/main" id="{C6FF8B93-6A95-8931-FC6E-5D23BDBA191D}"/>
              </a:ext>
            </a:extLst>
          </p:cNvPr>
          <p:cNvSpPr/>
          <p:nvPr/>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1">
            <a:extLst>
              <a:ext uri="{FF2B5EF4-FFF2-40B4-BE49-F238E27FC236}">
                <a16:creationId xmlns:a16="http://schemas.microsoft.com/office/drawing/2014/main" id="{B0B8C6B0-C204-ABA5-EFA1-8D76C3DE0AEA}"/>
              </a:ext>
            </a:extLst>
          </p:cNvPr>
          <p:cNvSpPr/>
          <p:nvPr/>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6">
            <a:extLst>
              <a:ext uri="{FF2B5EF4-FFF2-40B4-BE49-F238E27FC236}">
                <a16:creationId xmlns:a16="http://schemas.microsoft.com/office/drawing/2014/main" id="{DF8750B9-BD0D-11D2-37EC-C5D785F043EC}"/>
              </a:ext>
            </a:extLst>
          </p:cNvPr>
          <p:cNvPicPr>
            <a:picLocks noChangeAspect="1"/>
          </p:cNvPicPr>
          <p:nvPr/>
        </p:nvPicPr>
        <p:blipFill>
          <a:blip r:embed="rId5"/>
          <a:srcRect/>
          <a:stretch/>
        </p:blipFill>
        <p:spPr>
          <a:xfrm>
            <a:off x="11211737" y="6337187"/>
            <a:ext cx="595553" cy="196947"/>
          </a:xfrm>
          <a:prstGeom prst="rect">
            <a:avLst/>
          </a:prstGeom>
        </p:spPr>
      </p:pic>
      <p:sp>
        <p:nvSpPr>
          <p:cNvPr id="5" name="Tijdelijke aanduiding voor dianummer 2">
            <a:extLst>
              <a:ext uri="{FF2B5EF4-FFF2-40B4-BE49-F238E27FC236}">
                <a16:creationId xmlns:a16="http://schemas.microsoft.com/office/drawing/2014/main" id="{82B0B482-34C5-0C8A-135E-0BBCC9E9CE77}"/>
              </a:ext>
            </a:extLst>
          </p:cNvPr>
          <p:cNvSpPr txBox="1">
            <a:spLocks/>
          </p:cNvSpPr>
          <p:nvPr/>
        </p:nvSpPr>
        <p:spPr bwMode="auto">
          <a:xfrm>
            <a:off x="10620464" y="6256633"/>
            <a:ext cx="55753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AB69369-AED2-3745-B81F-A3E46FAA53CC}" type="slidenum">
              <a:rPr lang="nl-BE" sz="1200" smtClean="0">
                <a:latin typeface="Barlow" pitchFamily="2" charset="77"/>
              </a:rPr>
              <a:pPr algn="r"/>
              <a:t>22</a:t>
            </a:fld>
            <a:endParaRPr lang="nl-BE" sz="1200">
              <a:latin typeface="Barlow" pitchFamily="2" charset="77"/>
            </a:endParaRPr>
          </a:p>
        </p:txBody>
      </p:sp>
    </p:spTree>
    <p:extLst>
      <p:ext uri="{BB962C8B-B14F-4D97-AF65-F5344CB8AC3E}">
        <p14:creationId xmlns:p14="http://schemas.microsoft.com/office/powerpoint/2010/main" val="2380086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D6469-849C-6EEC-71C9-09D5F3F12FEF}"/>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375895CC-0AE9-E584-356B-A4D60103C3CD}"/>
              </a:ext>
            </a:extLst>
          </p:cNvPr>
          <p:cNvSpPr/>
          <p:nvPr/>
        </p:nvSpPr>
        <p:spPr>
          <a:xfrm>
            <a:off x="7079742" y="2146939"/>
            <a:ext cx="6071616" cy="6071616"/>
          </a:xfrm>
          <a:prstGeom prst="ellipse">
            <a:avLst/>
          </a:prstGeom>
          <a:solidFill>
            <a:schemeClr val="bg2">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41DC2C30-504A-F8B9-4CFD-5E758C73C9CF}"/>
              </a:ext>
            </a:extLst>
          </p:cNvPr>
          <p:cNvSpPr>
            <a:spLocks noGrp="1"/>
          </p:cNvSpPr>
          <p:nvPr>
            <p:ph type="title"/>
          </p:nvPr>
        </p:nvSpPr>
        <p:spPr>
          <a:xfrm>
            <a:off x="834885" y="631513"/>
            <a:ext cx="11178149" cy="1513506"/>
          </a:xfrm>
        </p:spPr>
        <p:txBody>
          <a:bodyPr>
            <a:noAutofit/>
          </a:bodyPr>
          <a:lstStyle/>
          <a:p>
            <a:r>
              <a:rPr lang="en-GB" dirty="0"/>
              <a:t>Orchestrating the ADR Ecosystem </a:t>
            </a:r>
            <a:endParaRPr lang="nl-BE" sz="4000" dirty="0"/>
          </a:p>
        </p:txBody>
      </p:sp>
      <p:sp>
        <p:nvSpPr>
          <p:cNvPr id="4" name="Tijdelijke aanduiding voor dianummer 3">
            <a:extLst>
              <a:ext uri="{FF2B5EF4-FFF2-40B4-BE49-F238E27FC236}">
                <a16:creationId xmlns:a16="http://schemas.microsoft.com/office/drawing/2014/main" id="{D8792641-1DBF-B1EC-849B-9200F432994F}"/>
              </a:ext>
            </a:extLst>
          </p:cNvPr>
          <p:cNvSpPr>
            <a:spLocks noGrp="1"/>
          </p:cNvSpPr>
          <p:nvPr>
            <p:ph type="sldNum" sz="quarter" idx="12"/>
          </p:nvPr>
        </p:nvSpPr>
        <p:spPr/>
        <p:txBody>
          <a:bodyPr/>
          <a:lstStyle/>
          <a:p>
            <a:fld id="{2AB69369-AED2-3745-B81F-A3E46FAA53CC}" type="slidenum">
              <a:rPr lang="nl-BE" smtClean="0"/>
              <a:pPr/>
              <a:t>23</a:t>
            </a:fld>
            <a:endParaRPr lang="nl-BE">
              <a:solidFill>
                <a:schemeClr val="bg1"/>
              </a:solidFill>
            </a:endParaRPr>
          </a:p>
        </p:txBody>
      </p:sp>
      <p:sp>
        <p:nvSpPr>
          <p:cNvPr id="5" name="Ondertitel 4">
            <a:extLst>
              <a:ext uri="{FF2B5EF4-FFF2-40B4-BE49-F238E27FC236}">
                <a16:creationId xmlns:a16="http://schemas.microsoft.com/office/drawing/2014/main" id="{4056A4CB-357E-0066-589C-63D3F32C19AC}"/>
              </a:ext>
            </a:extLst>
          </p:cNvPr>
          <p:cNvSpPr>
            <a:spLocks noGrp="1"/>
          </p:cNvSpPr>
          <p:nvPr>
            <p:ph type="subTitle" idx="1"/>
          </p:nvPr>
        </p:nvSpPr>
        <p:spPr>
          <a:xfrm>
            <a:off x="7910818" y="4889471"/>
            <a:ext cx="3744072" cy="772012"/>
          </a:xfrm>
        </p:spPr>
        <p:txBody>
          <a:bodyPr>
            <a:normAutofit fontScale="92500" lnSpcReduction="20000"/>
          </a:bodyPr>
          <a:lstStyle/>
          <a:p>
            <a:pPr algn="ctr"/>
            <a:r>
              <a:rPr lang="nl-BE" sz="2800" b="1" dirty="0" err="1"/>
              <a:t>Shape</a:t>
            </a:r>
            <a:r>
              <a:rPr lang="nl-BE" sz="2800" b="1" dirty="0"/>
              <a:t> </a:t>
            </a:r>
            <a:r>
              <a:rPr lang="nl-BE" sz="2800" b="1" dirty="0" err="1"/>
              <a:t>Europe’s</a:t>
            </a:r>
            <a:r>
              <a:rPr lang="nl-BE" sz="2800" b="1" dirty="0"/>
              <a:t> Digital </a:t>
            </a:r>
            <a:r>
              <a:rPr lang="nl-BE" sz="2800" b="1" dirty="0" err="1"/>
              <a:t>future</a:t>
            </a:r>
            <a:r>
              <a:rPr lang="nl-BE" sz="2800" b="1" dirty="0"/>
              <a:t>!</a:t>
            </a:r>
          </a:p>
        </p:txBody>
      </p:sp>
      <p:sp>
        <p:nvSpPr>
          <p:cNvPr id="6" name="Tijdelijke aanduiding voor inhoud 4">
            <a:extLst>
              <a:ext uri="{FF2B5EF4-FFF2-40B4-BE49-F238E27FC236}">
                <a16:creationId xmlns:a16="http://schemas.microsoft.com/office/drawing/2014/main" id="{7A244B35-8755-3D8F-27F1-9D83A07F3CC0}"/>
              </a:ext>
            </a:extLst>
          </p:cNvPr>
          <p:cNvSpPr txBox="1">
            <a:spLocks/>
          </p:cNvSpPr>
          <p:nvPr/>
        </p:nvSpPr>
        <p:spPr>
          <a:xfrm>
            <a:off x="834885" y="3296873"/>
            <a:ext cx="6071615" cy="3239319"/>
          </a:xfrm>
          <a:prstGeom prst="rect">
            <a:avLst/>
          </a:prstGeom>
        </p:spPr>
        <p:txBody>
          <a:bodyPr>
            <a:normAutofit fontScale="85000" lnSpcReduction="10000"/>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60000"/>
              </a:lnSpc>
              <a:buFont typeface="Courier New" panose="02070309020205020404" pitchFamily="49" charset="0"/>
              <a:buChar char="o"/>
            </a:pPr>
            <a:r>
              <a:rPr lang="en-US" sz="2000" dirty="0">
                <a:solidFill>
                  <a:schemeClr val="bg1"/>
                </a:solidFill>
              </a:rPr>
              <a:t>Acting as the Primary Conduit between Policy and Practice</a:t>
            </a:r>
          </a:p>
          <a:p>
            <a:pPr marL="285750" indent="-285750">
              <a:lnSpc>
                <a:spcPct val="160000"/>
              </a:lnSpc>
              <a:buFont typeface="Courier New" panose="02070309020205020404" pitchFamily="49" charset="0"/>
              <a:buChar char="o"/>
            </a:pPr>
            <a:r>
              <a:rPr lang="en-US" sz="2000" dirty="0">
                <a:solidFill>
                  <a:schemeClr val="bg1"/>
                </a:solidFill>
              </a:rPr>
              <a:t>Leading Knowledge Transfer Across the Stakeholder Network</a:t>
            </a:r>
          </a:p>
          <a:p>
            <a:pPr marL="285750" indent="-285750">
              <a:lnSpc>
                <a:spcPct val="160000"/>
              </a:lnSpc>
              <a:buFont typeface="Courier New" panose="02070309020205020404" pitchFamily="49" charset="0"/>
              <a:buChar char="o"/>
            </a:pPr>
            <a:r>
              <a:rPr lang="en-US" sz="2000" dirty="0">
                <a:solidFill>
                  <a:schemeClr val="bg1"/>
                </a:solidFill>
              </a:rPr>
              <a:t>Facilitating High-Impact Community Collaboration</a:t>
            </a:r>
          </a:p>
          <a:p>
            <a:pPr marL="285750" indent="-285750">
              <a:lnSpc>
                <a:spcPct val="160000"/>
              </a:lnSpc>
              <a:buFont typeface="Courier New" panose="02070309020205020404" pitchFamily="49" charset="0"/>
              <a:buChar char="o"/>
            </a:pPr>
            <a:r>
              <a:rPr lang="en-US" sz="2000" dirty="0">
                <a:solidFill>
                  <a:schemeClr val="bg1"/>
                </a:solidFill>
              </a:rPr>
              <a:t>Streamlining Expert Consultation and Feedback Loops</a:t>
            </a:r>
          </a:p>
          <a:p>
            <a:pPr marL="285750" indent="-285750">
              <a:lnSpc>
                <a:spcPct val="160000"/>
              </a:lnSpc>
              <a:buFont typeface="Courier New" panose="02070309020205020404" pitchFamily="49" charset="0"/>
              <a:buChar char="o"/>
            </a:pPr>
            <a:r>
              <a:rPr lang="en-US" sz="2000" dirty="0">
                <a:solidFill>
                  <a:schemeClr val="bg1"/>
                </a:solidFill>
              </a:rPr>
              <a:t>Driving Participation Excellence in Strategic Calls</a:t>
            </a:r>
          </a:p>
          <a:p>
            <a:pPr marL="285750" indent="-285750">
              <a:lnSpc>
                <a:spcPct val="160000"/>
              </a:lnSpc>
              <a:buFont typeface="Courier New" panose="02070309020205020404" pitchFamily="49" charset="0"/>
              <a:buChar char="o"/>
            </a:pPr>
            <a:r>
              <a:rPr lang="en-US" sz="2000" dirty="0">
                <a:solidFill>
                  <a:schemeClr val="bg1"/>
                </a:solidFill>
              </a:rPr>
              <a:t>Syncing Domain Expertise with Implementation Realities</a:t>
            </a:r>
          </a:p>
          <a:p>
            <a:pPr marL="285750" indent="-285750">
              <a:lnSpc>
                <a:spcPct val="160000"/>
              </a:lnSpc>
              <a:buFont typeface="Courier New" panose="02070309020205020404" pitchFamily="49" charset="0"/>
              <a:buChar char="o"/>
            </a:pPr>
            <a:r>
              <a:rPr lang="en-US" sz="2000" dirty="0">
                <a:solidFill>
                  <a:schemeClr val="bg1"/>
                </a:solidFill>
              </a:rPr>
              <a:t>Rapid-Response Mobilization for Critical Policy Topics</a:t>
            </a:r>
          </a:p>
        </p:txBody>
      </p:sp>
      <p:sp>
        <p:nvSpPr>
          <p:cNvPr id="2" name="Afgeronde rechthoek 5">
            <a:hlinkClick r:id="rId4"/>
            <a:extLst>
              <a:ext uri="{FF2B5EF4-FFF2-40B4-BE49-F238E27FC236}">
                <a16:creationId xmlns:a16="http://schemas.microsoft.com/office/drawing/2014/main" id="{5A017E98-95E1-BADE-65BE-F64D5947C97F}"/>
              </a:ext>
            </a:extLst>
          </p:cNvPr>
          <p:cNvSpPr/>
          <p:nvPr/>
        </p:nvSpPr>
        <p:spPr>
          <a:xfrm>
            <a:off x="8524451" y="5630944"/>
            <a:ext cx="2687286" cy="592757"/>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a:latin typeface="Barlow" pitchFamily="2" charset="77"/>
              </a:rPr>
              <a:t>Become an Adra member</a:t>
            </a:r>
          </a:p>
        </p:txBody>
      </p:sp>
      <p:sp>
        <p:nvSpPr>
          <p:cNvPr id="9" name="Ondertitel 4">
            <a:extLst>
              <a:ext uri="{FF2B5EF4-FFF2-40B4-BE49-F238E27FC236}">
                <a16:creationId xmlns:a16="http://schemas.microsoft.com/office/drawing/2014/main" id="{401CD6E8-0BAD-4899-EB64-3901C1EA0F62}"/>
              </a:ext>
            </a:extLst>
          </p:cNvPr>
          <p:cNvSpPr txBox="1">
            <a:spLocks/>
          </p:cNvSpPr>
          <p:nvPr/>
        </p:nvSpPr>
        <p:spPr>
          <a:xfrm>
            <a:off x="834886" y="2146939"/>
            <a:ext cx="7482206" cy="104660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2000" kern="1200">
                <a:solidFill>
                  <a:schemeClr val="bg1"/>
                </a:solidFill>
                <a:latin typeface="Barlow" pitchFamily="2" charset="77"/>
                <a:ea typeface="+mn-ea"/>
                <a:cs typeface="+mn-cs"/>
              </a:defRPr>
            </a:lvl1pPr>
            <a:lvl2pPr marL="4572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2000" kern="1200">
                <a:solidFill>
                  <a:schemeClr val="tx1"/>
                </a:solidFill>
                <a:latin typeface="Barlow" pitchFamily="2" charset="77"/>
                <a:ea typeface="+mn-ea"/>
                <a:cs typeface="+mn-cs"/>
              </a:defRPr>
            </a:lvl2pPr>
            <a:lvl3pPr marL="9144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800" kern="1200">
                <a:solidFill>
                  <a:schemeClr val="tx1"/>
                </a:solidFill>
                <a:latin typeface="Barlow" pitchFamily="2" charset="77"/>
                <a:ea typeface="+mn-ea"/>
                <a:cs typeface="+mn-cs"/>
              </a:defRPr>
            </a:lvl3pPr>
            <a:lvl4pPr marL="13716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4pPr>
            <a:lvl5pPr marL="1828800" indent="0" algn="ctr"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t>Community Alignment and Implementation Excellence</a:t>
            </a:r>
            <a:endParaRPr lang="nl-BE" sz="3600" dirty="0"/>
          </a:p>
        </p:txBody>
      </p:sp>
      <p:grpSp>
        <p:nvGrpSpPr>
          <p:cNvPr id="11" name="Groep 9">
            <a:extLst>
              <a:ext uri="{FF2B5EF4-FFF2-40B4-BE49-F238E27FC236}">
                <a16:creationId xmlns:a16="http://schemas.microsoft.com/office/drawing/2014/main" id="{9DCD925F-F798-F72A-C11E-A07D317530DA}"/>
              </a:ext>
            </a:extLst>
          </p:cNvPr>
          <p:cNvGrpSpPr/>
          <p:nvPr/>
        </p:nvGrpSpPr>
        <p:grpSpPr>
          <a:xfrm>
            <a:off x="11211737" y="6335129"/>
            <a:ext cx="595553" cy="201063"/>
            <a:chOff x="11211737" y="6335129"/>
            <a:chExt cx="595553" cy="201063"/>
          </a:xfrm>
        </p:grpSpPr>
        <p:pic>
          <p:nvPicPr>
            <p:cNvPr id="12" name="Afbeelding 10" descr="Afbeelding met Graphics, Lettertype, grafische vormgeving, ontwerp&#10;&#10;Automatisch gegenereerde beschrijving">
              <a:extLst>
                <a:ext uri="{FF2B5EF4-FFF2-40B4-BE49-F238E27FC236}">
                  <a16:creationId xmlns:a16="http://schemas.microsoft.com/office/drawing/2014/main" id="{9EF3AF2C-3D99-A104-1517-B3BC9C886B7A}"/>
                </a:ext>
              </a:extLst>
            </p:cNvPr>
            <p:cNvPicPr>
              <a:picLocks noChangeAspect="1"/>
            </p:cNvPicPr>
            <p:nvPr/>
          </p:nvPicPr>
          <p:blipFill>
            <a:blip r:embed="rId5"/>
            <a:stretch>
              <a:fillRect/>
            </a:stretch>
          </p:blipFill>
          <p:spPr>
            <a:xfrm>
              <a:off x="11211737" y="6335129"/>
              <a:ext cx="595553" cy="201063"/>
            </a:xfrm>
            <a:prstGeom prst="rect">
              <a:avLst/>
            </a:prstGeom>
          </p:spPr>
        </p:pic>
        <p:pic>
          <p:nvPicPr>
            <p:cNvPr id="13" name="Afbeelding 11" descr="Afbeelding met Graphics, Lettertype, grafische vormgeving, ontwerp&#10;&#10;Automatisch gegenereerde beschrijving">
              <a:extLst>
                <a:ext uri="{FF2B5EF4-FFF2-40B4-BE49-F238E27FC236}">
                  <a16:creationId xmlns:a16="http://schemas.microsoft.com/office/drawing/2014/main" id="{A1A85F4B-82F6-94E6-5AE8-6EFA1FD6C9E0}"/>
                </a:ext>
              </a:extLst>
            </p:cNvPr>
            <p:cNvPicPr>
              <a:picLocks noChangeAspect="1"/>
            </p:cNvPicPr>
            <p:nvPr/>
          </p:nvPicPr>
          <p:blipFill>
            <a:blip r:embed="rId5"/>
            <a:stretch>
              <a:fillRect/>
            </a:stretch>
          </p:blipFill>
          <p:spPr>
            <a:xfrm>
              <a:off x="11211737" y="6335129"/>
              <a:ext cx="595553" cy="201063"/>
            </a:xfrm>
            <a:prstGeom prst="rect">
              <a:avLst/>
            </a:prstGeom>
          </p:spPr>
        </p:pic>
      </p:grpSp>
      <p:pic>
        <p:nvPicPr>
          <p:cNvPr id="7" name="Picture 6">
            <a:extLst>
              <a:ext uri="{FF2B5EF4-FFF2-40B4-BE49-F238E27FC236}">
                <a16:creationId xmlns:a16="http://schemas.microsoft.com/office/drawing/2014/main" id="{FFEAF7A4-34E6-379C-4F2A-A330ED1D161E}"/>
              </a:ext>
            </a:extLst>
          </p:cNvPr>
          <p:cNvPicPr>
            <a:picLocks noChangeAspect="1"/>
          </p:cNvPicPr>
          <p:nvPr/>
        </p:nvPicPr>
        <p:blipFill>
          <a:blip r:embed="rId6"/>
          <a:srcRect l="1696" t="2401" r="3221" b="20110"/>
          <a:stretch>
            <a:fillRect/>
          </a:stretch>
        </p:blipFill>
        <p:spPr bwMode="auto">
          <a:xfrm>
            <a:off x="8369300" y="1885950"/>
            <a:ext cx="2927350" cy="2892093"/>
          </a:xfrm>
          <a:prstGeom prst="rect">
            <a:avLst/>
          </a:prstGeom>
        </p:spPr>
      </p:pic>
    </p:spTree>
    <p:extLst>
      <p:ext uri="{BB962C8B-B14F-4D97-AF65-F5344CB8AC3E}">
        <p14:creationId xmlns:p14="http://schemas.microsoft.com/office/powerpoint/2010/main" val="200393575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C87A5-C8AB-D7E9-20CE-30ECC5A5A812}"/>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79AB321-8AF6-555E-90C9-1F94A4F535BE}"/>
              </a:ext>
            </a:extLst>
          </p:cNvPr>
          <p:cNvSpPr>
            <a:spLocks noGrp="1"/>
          </p:cNvSpPr>
          <p:nvPr>
            <p:ph type="sldNum" sz="quarter" idx="12"/>
          </p:nvPr>
        </p:nvSpPr>
        <p:spPr/>
        <p:txBody>
          <a:bodyPr/>
          <a:lstStyle/>
          <a:p>
            <a:fld id="{2AB69369-AED2-3745-B81F-A3E46FAA53CC}" type="slidenum">
              <a:rPr lang="nl-BE" smtClean="0"/>
              <a:pPr/>
              <a:t>24</a:t>
            </a:fld>
            <a:endParaRPr lang="nl-BE">
              <a:solidFill>
                <a:schemeClr val="bg1"/>
              </a:solidFill>
            </a:endParaRPr>
          </a:p>
        </p:txBody>
      </p:sp>
    </p:spTree>
    <p:extLst>
      <p:ext uri="{BB962C8B-B14F-4D97-AF65-F5344CB8AC3E}">
        <p14:creationId xmlns:p14="http://schemas.microsoft.com/office/powerpoint/2010/main" val="1436886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98381-33AD-6AB9-45B1-7A8B9E947504}"/>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F05AF85-8C81-9A38-84C1-C2C0540E57D4}"/>
              </a:ext>
            </a:extLst>
          </p:cNvPr>
          <p:cNvSpPr>
            <a:spLocks noGrp="1"/>
          </p:cNvSpPr>
          <p:nvPr>
            <p:ph type="sldNum" sz="quarter" idx="12"/>
          </p:nvPr>
        </p:nvSpPr>
        <p:spPr/>
        <p:txBody>
          <a:bodyPr/>
          <a:lstStyle/>
          <a:p>
            <a:fld id="{2AB69369-AED2-3745-B81F-A3E46FAA53CC}" type="slidenum">
              <a:rPr lang="nl-BE" smtClean="0"/>
              <a:pPr/>
              <a:t>25</a:t>
            </a:fld>
            <a:endParaRPr lang="nl-BE">
              <a:solidFill>
                <a:schemeClr val="bg1"/>
              </a:solidFill>
            </a:endParaRPr>
          </a:p>
        </p:txBody>
      </p:sp>
      <p:sp>
        <p:nvSpPr>
          <p:cNvPr id="12" name="Rechthoek 7">
            <a:extLst>
              <a:ext uri="{FF2B5EF4-FFF2-40B4-BE49-F238E27FC236}">
                <a16:creationId xmlns:a16="http://schemas.microsoft.com/office/drawing/2014/main" id="{CEE5E5C0-396A-5279-D4B9-CBD968F24783}"/>
              </a:ext>
            </a:extLst>
          </p:cNvPr>
          <p:cNvSpPr/>
          <p:nvPr/>
        </p:nvSpPr>
        <p:spPr>
          <a:xfrm>
            <a:off x="0" y="0"/>
            <a:ext cx="12192000" cy="6858000"/>
          </a:xfrm>
          <a:prstGeom prst="rect">
            <a:avLst/>
          </a:prstGeom>
          <a:gradFill flip="none" rotWithShape="1">
            <a:gsLst>
              <a:gs pos="39000">
                <a:srgbClr val="0E3257"/>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5">
            <a:extLst>
              <a:ext uri="{FF2B5EF4-FFF2-40B4-BE49-F238E27FC236}">
                <a16:creationId xmlns:a16="http://schemas.microsoft.com/office/drawing/2014/main" id="{78FE8437-9F7C-B0C4-2465-EC149CBAAA31}"/>
              </a:ext>
            </a:extLst>
          </p:cNvPr>
          <p:cNvSpPr txBox="1">
            <a:spLocks/>
          </p:cNvSpPr>
          <p:nvPr/>
        </p:nvSpPr>
        <p:spPr>
          <a:xfrm>
            <a:off x="874899" y="1999735"/>
            <a:ext cx="6756761" cy="278537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Barlow" pitchFamily="2" charset="77"/>
                <a:ea typeface="+mj-ea"/>
                <a:cs typeface="+mj-cs"/>
              </a:defRPr>
            </a:lvl1pPr>
          </a:lstStyle>
          <a:p>
            <a:pPr>
              <a:lnSpc>
                <a:spcPts val="7000"/>
              </a:lnSpc>
            </a:pPr>
            <a:r>
              <a:rPr lang="nl-BE" sz="6600" dirty="0">
                <a:solidFill>
                  <a:schemeClr val="bg1"/>
                </a:solidFill>
              </a:rPr>
              <a:t>ADRA </a:t>
            </a:r>
            <a:br>
              <a:rPr lang="nl-BE" sz="6600" dirty="0">
                <a:solidFill>
                  <a:schemeClr val="bg1"/>
                </a:solidFill>
              </a:rPr>
            </a:br>
            <a:r>
              <a:rPr lang="nl-BE" sz="6600" dirty="0">
                <a:gradFill>
                  <a:gsLst>
                    <a:gs pos="29000">
                      <a:srgbClr val="14B1E7"/>
                    </a:gs>
                    <a:gs pos="100000">
                      <a:srgbClr val="8DC63F"/>
                    </a:gs>
                  </a:gsLst>
                  <a:lin ang="0" scaled="1"/>
                </a:gradFill>
                <a:ea typeface="+mn-ea"/>
                <a:cs typeface="+mn-cs"/>
              </a:rPr>
              <a:t>Topic </a:t>
            </a:r>
            <a:br>
              <a:rPr lang="nl-BE" sz="6600" dirty="0">
                <a:gradFill>
                  <a:gsLst>
                    <a:gs pos="29000">
                      <a:srgbClr val="14B1E7"/>
                    </a:gs>
                    <a:gs pos="100000">
                      <a:srgbClr val="8DC63F"/>
                    </a:gs>
                  </a:gsLst>
                  <a:lin ang="0" scaled="1"/>
                </a:gradFill>
                <a:ea typeface="+mn-ea"/>
                <a:cs typeface="+mn-cs"/>
              </a:rPr>
            </a:br>
            <a:r>
              <a:rPr lang="nl-BE" sz="6600" dirty="0" err="1">
                <a:solidFill>
                  <a:schemeClr val="bg1"/>
                </a:solidFill>
                <a:ea typeface="+mn-ea"/>
                <a:cs typeface="+mn-cs"/>
              </a:rPr>
              <a:t>Groups</a:t>
            </a:r>
            <a:endParaRPr lang="nl-BE" sz="6600" dirty="0">
              <a:solidFill>
                <a:schemeClr val="bg1"/>
              </a:solidFill>
            </a:endParaRPr>
          </a:p>
        </p:txBody>
      </p:sp>
    </p:spTree>
    <p:extLst>
      <p:ext uri="{BB962C8B-B14F-4D97-AF65-F5344CB8AC3E}">
        <p14:creationId xmlns:p14="http://schemas.microsoft.com/office/powerpoint/2010/main" val="3239574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6DD1-F4DC-B9CA-E55E-C17560E69190}"/>
            </a:ext>
          </a:extLst>
        </p:cNvPr>
        <p:cNvGrpSpPr/>
        <p:nvPr/>
      </p:nvGrpSpPr>
      <p:grpSpPr>
        <a:xfrm>
          <a:off x="0" y="0"/>
          <a:ext cx="0" cy="0"/>
          <a:chOff x="0" y="0"/>
          <a:chExt cx="0" cy="0"/>
        </a:xfrm>
      </p:grpSpPr>
      <p:pic>
        <p:nvPicPr>
          <p:cNvPr id="1026" name="Picture 2" descr="AI for Science">
            <a:extLst>
              <a:ext uri="{FF2B5EF4-FFF2-40B4-BE49-F238E27FC236}">
                <a16:creationId xmlns:a16="http://schemas.microsoft.com/office/drawing/2014/main" id="{3FF85E6B-8374-C4AA-C247-C4921BDFFD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8" t="11064" r="9715" b="8581"/>
          <a:stretch>
            <a:fillRect/>
          </a:stretch>
        </p:blipFill>
        <p:spPr bwMode="auto">
          <a:xfrm>
            <a:off x="-1055766" y="3508"/>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3D30C036-1212-FAB2-ADB8-B44086EA6EF1}"/>
              </a:ext>
            </a:extLst>
          </p:cNvPr>
          <p:cNvPicPr>
            <a:picLocks noChangeAspect="1" noChangeArrowheads="1"/>
          </p:cNvPicPr>
          <p:nvPr/>
        </p:nvPicPr>
        <p:blipFill>
          <a:blip r:embed="rId4"/>
          <a:srcRect t="8932" b="8932"/>
          <a:stretch/>
        </p:blipFill>
        <p:spPr bwMode="auto">
          <a:xfrm>
            <a:off x="3086356" y="3508"/>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D7C20074-F175-D40B-C7A7-E08FB629619E}"/>
              </a:ext>
            </a:extLst>
          </p:cNvPr>
          <p:cNvPicPr>
            <a:picLocks noChangeAspect="1" noChangeArrowheads="1"/>
          </p:cNvPicPr>
          <p:nvPr/>
        </p:nvPicPr>
        <p:blipFill>
          <a:blip r:embed="rId5"/>
          <a:srcRect t="1294" b="1294"/>
          <a:stretch/>
        </p:blipFill>
        <p:spPr bwMode="auto">
          <a:xfrm>
            <a:off x="7228478" y="3508"/>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34B05B32-FF9F-FF6A-0ED4-99725909AE7E}"/>
              </a:ext>
            </a:extLst>
          </p:cNvPr>
          <p:cNvPicPr>
            <a:picLocks noChangeAspect="1" noChangeArrowheads="1"/>
          </p:cNvPicPr>
          <p:nvPr/>
        </p:nvPicPr>
        <p:blipFill>
          <a:blip r:embed="rId6"/>
          <a:srcRect t="1294" b="1294"/>
          <a:stretch/>
        </p:blipFill>
        <p:spPr bwMode="auto">
          <a:xfrm>
            <a:off x="11370600" y="3508"/>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BAFB688-093E-FEC7-1CD6-A252F93F89CF}"/>
              </a:ext>
            </a:extLst>
          </p:cNvPr>
          <p:cNvPicPr>
            <a:picLocks noChangeAspect="1" noChangeArrowheads="1"/>
          </p:cNvPicPr>
          <p:nvPr/>
        </p:nvPicPr>
        <p:blipFill>
          <a:blip r:embed="rId7"/>
          <a:srcRect t="8932" b="8932"/>
          <a:stretch/>
        </p:blipFill>
        <p:spPr bwMode="auto">
          <a:xfrm>
            <a:off x="-3068176" y="2349057"/>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484C525-0A59-7B84-4A1C-62AC28701F0D}"/>
              </a:ext>
            </a:extLst>
          </p:cNvPr>
          <p:cNvPicPr>
            <a:picLocks noChangeAspect="1" noChangeArrowheads="1"/>
          </p:cNvPicPr>
          <p:nvPr/>
        </p:nvPicPr>
        <p:blipFill>
          <a:blip r:embed="rId8"/>
          <a:srcRect l="4365" r="4365"/>
          <a:stretch/>
        </p:blipFill>
        <p:spPr bwMode="auto">
          <a:xfrm>
            <a:off x="1073946" y="2349057"/>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19A80FEB-C133-0421-8F0D-DC29A19EDBD0}"/>
              </a:ext>
            </a:extLst>
          </p:cNvPr>
          <p:cNvPicPr>
            <a:picLocks noChangeAspect="1" noChangeArrowheads="1"/>
          </p:cNvPicPr>
          <p:nvPr/>
        </p:nvPicPr>
        <p:blipFill>
          <a:blip r:embed="rId9"/>
          <a:srcRect t="1294" b="1294"/>
          <a:stretch/>
        </p:blipFill>
        <p:spPr bwMode="auto">
          <a:xfrm>
            <a:off x="5216068" y="2349057"/>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D8443919-E264-76CA-A782-81B15587F3A6}"/>
              </a:ext>
            </a:extLst>
          </p:cNvPr>
          <p:cNvPicPr>
            <a:picLocks noChangeAspect="1" noChangeArrowheads="1"/>
          </p:cNvPicPr>
          <p:nvPr/>
        </p:nvPicPr>
        <p:blipFill>
          <a:blip r:embed="rId10"/>
          <a:srcRect t="8932" b="8932"/>
          <a:stretch/>
        </p:blipFill>
        <p:spPr bwMode="auto">
          <a:xfrm>
            <a:off x="9358190" y="2349057"/>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4597E035-54BC-1918-0D52-4E19D677497E}"/>
              </a:ext>
            </a:extLst>
          </p:cNvPr>
          <p:cNvPicPr>
            <a:picLocks noChangeAspect="1" noChangeArrowheads="1"/>
          </p:cNvPicPr>
          <p:nvPr/>
        </p:nvPicPr>
        <p:blipFill>
          <a:blip r:embed="rId11"/>
          <a:srcRect t="8932" b="8932"/>
          <a:stretch/>
        </p:blipFill>
        <p:spPr bwMode="auto">
          <a:xfrm>
            <a:off x="-2048874" y="4678564"/>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340F741D-E046-3B44-8007-CF0D17D07E8C}"/>
              </a:ext>
            </a:extLst>
          </p:cNvPr>
          <p:cNvPicPr>
            <a:picLocks noChangeAspect="1" noChangeArrowheads="1"/>
          </p:cNvPicPr>
          <p:nvPr/>
        </p:nvPicPr>
        <p:blipFill>
          <a:blip r:embed="rId12"/>
          <a:srcRect t="8932" b="8932"/>
          <a:stretch/>
        </p:blipFill>
        <p:spPr bwMode="auto">
          <a:xfrm>
            <a:off x="2093248" y="4678564"/>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834AB8D7-604C-103B-4D15-6B261720B93C}"/>
              </a:ext>
            </a:extLst>
          </p:cNvPr>
          <p:cNvPicPr>
            <a:picLocks noChangeAspect="1" noChangeArrowheads="1"/>
          </p:cNvPicPr>
          <p:nvPr/>
        </p:nvPicPr>
        <p:blipFill>
          <a:blip r:embed="rId13"/>
          <a:srcRect t="8932" b="8932"/>
          <a:stretch/>
        </p:blipFill>
        <p:spPr bwMode="auto">
          <a:xfrm>
            <a:off x="6235370" y="4678564"/>
            <a:ext cx="4002752" cy="21928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AE32FE93-889B-C472-2752-C9E36649FB38}"/>
              </a:ext>
            </a:extLst>
          </p:cNvPr>
          <p:cNvPicPr>
            <a:picLocks noChangeAspect="1" noChangeArrowheads="1"/>
          </p:cNvPicPr>
          <p:nvPr/>
        </p:nvPicPr>
        <p:blipFill>
          <a:blip r:embed="rId14"/>
          <a:srcRect t="8932" b="8932"/>
          <a:stretch/>
        </p:blipFill>
        <p:spPr bwMode="auto">
          <a:xfrm>
            <a:off x="10377492" y="4678564"/>
            <a:ext cx="4002752" cy="219281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9A19629E-1E1A-9190-7168-95D1E95D442E}"/>
              </a:ext>
            </a:extLst>
          </p:cNvPr>
          <p:cNvSpPr/>
          <p:nvPr/>
        </p:nvSpPr>
        <p:spPr>
          <a:xfrm>
            <a:off x="-293768" y="-189621"/>
            <a:ext cx="12779535" cy="7237242"/>
          </a:xfrm>
          <a:prstGeom prst="rect">
            <a:avLst/>
          </a:prstGeom>
          <a:solidFill>
            <a:schemeClr val="tx1">
              <a:alpha val="841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dianummer 1">
            <a:extLst>
              <a:ext uri="{FF2B5EF4-FFF2-40B4-BE49-F238E27FC236}">
                <a16:creationId xmlns:a16="http://schemas.microsoft.com/office/drawing/2014/main" id="{C122D2BB-A1D9-61D8-EA8C-2C7E5E904FFC}"/>
              </a:ext>
            </a:extLst>
          </p:cNvPr>
          <p:cNvSpPr>
            <a:spLocks noGrp="1"/>
          </p:cNvSpPr>
          <p:nvPr>
            <p:ph type="sldNum" sz="quarter" idx="12"/>
          </p:nvPr>
        </p:nvSpPr>
        <p:spPr/>
        <p:txBody>
          <a:bodyPr/>
          <a:lstStyle/>
          <a:p>
            <a:fld id="{2AB69369-AED2-3745-B81F-A3E46FAA53CC}" type="slidenum">
              <a:rPr lang="nl-BE" smtClean="0"/>
              <a:pPr/>
              <a:t>26</a:t>
            </a:fld>
            <a:endParaRPr lang="nl-BE">
              <a:solidFill>
                <a:schemeClr val="bg1"/>
              </a:solidFill>
            </a:endParaRPr>
          </a:p>
        </p:txBody>
      </p:sp>
      <p:sp>
        <p:nvSpPr>
          <p:cNvPr id="6" name="Titel 5">
            <a:extLst>
              <a:ext uri="{FF2B5EF4-FFF2-40B4-BE49-F238E27FC236}">
                <a16:creationId xmlns:a16="http://schemas.microsoft.com/office/drawing/2014/main" id="{2C8651BA-F856-85C9-9B02-4845D6CEF431}"/>
              </a:ext>
            </a:extLst>
          </p:cNvPr>
          <p:cNvSpPr>
            <a:spLocks noGrp="1"/>
          </p:cNvSpPr>
          <p:nvPr>
            <p:ph type="title"/>
          </p:nvPr>
        </p:nvSpPr>
        <p:spPr>
          <a:xfrm>
            <a:off x="4584631" y="2397949"/>
            <a:ext cx="3022738" cy="2062103"/>
          </a:xfrm>
        </p:spPr>
        <p:txBody>
          <a:bodyPr/>
          <a:lstStyle/>
          <a:p>
            <a:pPr algn="ctr">
              <a:lnSpc>
                <a:spcPct val="100000"/>
              </a:lnSpc>
            </a:pPr>
            <a:r>
              <a:rPr lang="nl-BE" sz="9600" b="1"/>
              <a:t>18</a:t>
            </a:r>
            <a:br>
              <a:rPr lang="nl-BE" sz="8000" b="1"/>
            </a:br>
            <a:r>
              <a:rPr lang="nl-BE" sz="3200" b="1"/>
              <a:t>Topic groups</a:t>
            </a:r>
          </a:p>
        </p:txBody>
      </p:sp>
      <p:sp useBgFill="1">
        <p:nvSpPr>
          <p:cNvPr id="3" name="TextBox 2">
            <a:extLst>
              <a:ext uri="{FF2B5EF4-FFF2-40B4-BE49-F238E27FC236}">
                <a16:creationId xmlns:a16="http://schemas.microsoft.com/office/drawing/2014/main" id="{95700D78-CA7C-760E-B28A-72A51940ADFA}"/>
              </a:ext>
            </a:extLst>
          </p:cNvPr>
          <p:cNvSpPr txBox="1"/>
          <p:nvPr/>
        </p:nvSpPr>
        <p:spPr>
          <a:xfrm>
            <a:off x="3328988" y="2040357"/>
            <a:ext cx="172848" cy="415124"/>
          </a:xfrm>
          <a:prstGeom prst="rect">
            <a:avLst/>
          </a:prstGeom>
        </p:spPr>
        <p:txBody>
          <a:bodyPr wrap="square" rtlCol="0">
            <a:spAutoFit/>
          </a:bodyPr>
          <a:lstStyle/>
          <a:p>
            <a:endParaRPr lang="en-US"/>
          </a:p>
        </p:txBody>
      </p:sp>
      <p:pic>
        <p:nvPicPr>
          <p:cNvPr id="5" name="Afbeelding 18" descr="Afbeelding met Graphics, Lettertype, grafische vormgeving, ontwerp&#10;&#10;Automatisch gegenereerde beschrijving">
            <a:extLst>
              <a:ext uri="{FF2B5EF4-FFF2-40B4-BE49-F238E27FC236}">
                <a16:creationId xmlns:a16="http://schemas.microsoft.com/office/drawing/2014/main" id="{F38B26EE-7F19-FF46-C0F6-9F8693B26CC0}"/>
              </a:ext>
            </a:extLst>
          </p:cNvPr>
          <p:cNvPicPr>
            <a:picLocks noChangeAspect="1"/>
          </p:cNvPicPr>
          <p:nvPr/>
        </p:nvPicPr>
        <p:blipFill>
          <a:blip r:embed="rId15"/>
          <a:stretch>
            <a:fillRect/>
          </a:stretch>
        </p:blipFill>
        <p:spPr>
          <a:xfrm>
            <a:off x="11211737" y="6335129"/>
            <a:ext cx="595553" cy="201063"/>
          </a:xfrm>
          <a:prstGeom prst="rect">
            <a:avLst/>
          </a:prstGeom>
        </p:spPr>
      </p:pic>
      <p:sp>
        <p:nvSpPr>
          <p:cNvPr id="48" name="Ring 19">
            <a:extLst>
              <a:ext uri="{FF2B5EF4-FFF2-40B4-BE49-F238E27FC236}">
                <a16:creationId xmlns:a16="http://schemas.microsoft.com/office/drawing/2014/main" id="{FE7A0E82-2C6E-2C8C-1CDB-C7646DDB52DB}"/>
              </a:ext>
            </a:extLst>
          </p:cNvPr>
          <p:cNvSpPr/>
          <p:nvPr/>
        </p:nvSpPr>
        <p:spPr>
          <a:xfrm>
            <a:off x="772569" y="4910100"/>
            <a:ext cx="1225685" cy="1225685"/>
          </a:xfrm>
          <a:prstGeom prst="donut">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49" name="Ovaal 20">
            <a:extLst>
              <a:ext uri="{FF2B5EF4-FFF2-40B4-BE49-F238E27FC236}">
                <a16:creationId xmlns:a16="http://schemas.microsoft.com/office/drawing/2014/main" id="{A432923D-E8CD-1A48-1845-2ECB661B732A}"/>
              </a:ext>
            </a:extLst>
          </p:cNvPr>
          <p:cNvSpPr/>
          <p:nvPr/>
        </p:nvSpPr>
        <p:spPr>
          <a:xfrm>
            <a:off x="7778153" y="4696808"/>
            <a:ext cx="205397" cy="205397"/>
          </a:xfrm>
          <a:prstGeom prst="ellipse">
            <a:avLst/>
          </a:prstGeom>
          <a:solidFill>
            <a:srgbClr val="0E3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Ovaal 21">
            <a:extLst>
              <a:ext uri="{FF2B5EF4-FFF2-40B4-BE49-F238E27FC236}">
                <a16:creationId xmlns:a16="http://schemas.microsoft.com/office/drawing/2014/main" id="{19E06AB9-449F-5096-E484-854FCD6AF574}"/>
              </a:ext>
            </a:extLst>
          </p:cNvPr>
          <p:cNvSpPr/>
          <p:nvPr/>
        </p:nvSpPr>
        <p:spPr>
          <a:xfrm>
            <a:off x="1603524" y="419207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Ovaal 22">
            <a:extLst>
              <a:ext uri="{FF2B5EF4-FFF2-40B4-BE49-F238E27FC236}">
                <a16:creationId xmlns:a16="http://schemas.microsoft.com/office/drawing/2014/main" id="{973B0A43-B134-089A-858C-FA29C194C000}"/>
              </a:ext>
            </a:extLst>
          </p:cNvPr>
          <p:cNvSpPr/>
          <p:nvPr/>
        </p:nvSpPr>
        <p:spPr>
          <a:xfrm>
            <a:off x="1839046" y="609680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2" name="Ovaal 23">
            <a:extLst>
              <a:ext uri="{FF2B5EF4-FFF2-40B4-BE49-F238E27FC236}">
                <a16:creationId xmlns:a16="http://schemas.microsoft.com/office/drawing/2014/main" id="{07953603-2FBC-3624-F30C-0FF9A3596688}"/>
              </a:ext>
            </a:extLst>
          </p:cNvPr>
          <p:cNvSpPr/>
          <p:nvPr/>
        </p:nvSpPr>
        <p:spPr>
          <a:xfrm>
            <a:off x="1827337" y="4772798"/>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3" name="Graphic 52">
            <a:extLst>
              <a:ext uri="{FF2B5EF4-FFF2-40B4-BE49-F238E27FC236}">
                <a16:creationId xmlns:a16="http://schemas.microsoft.com/office/drawing/2014/main" id="{EA85E98D-8B23-DCA8-F5CC-BAAB097CD18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2071409" y="4661674"/>
            <a:ext cx="811900" cy="825545"/>
          </a:xfrm>
          <a:prstGeom prst="rect">
            <a:avLst/>
          </a:prstGeom>
        </p:spPr>
      </p:pic>
    </p:spTree>
    <p:extLst>
      <p:ext uri="{BB962C8B-B14F-4D97-AF65-F5344CB8AC3E}">
        <p14:creationId xmlns:p14="http://schemas.microsoft.com/office/powerpoint/2010/main" val="1798911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1EBA-F07F-AFB1-E02E-57408356B89F}"/>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69FA500-36F0-8726-1E32-F1829D1DF88F}"/>
              </a:ext>
            </a:extLst>
          </p:cNvPr>
          <p:cNvSpPr>
            <a:spLocks noGrp="1"/>
          </p:cNvSpPr>
          <p:nvPr>
            <p:ph type="sldNum" sz="quarter" idx="4"/>
          </p:nvPr>
        </p:nvSpPr>
        <p:spPr/>
        <p:txBody>
          <a:bodyPr/>
          <a:lstStyle/>
          <a:p>
            <a:fld id="{2AB69369-AED2-3745-B81F-A3E46FAA53CC}" type="slidenum">
              <a:rPr lang="nl-BE" smtClean="0"/>
              <a:pPr/>
              <a:t>27</a:t>
            </a:fld>
            <a:endParaRPr lang="nl-BE"/>
          </a:p>
        </p:txBody>
      </p:sp>
      <p:sp>
        <p:nvSpPr>
          <p:cNvPr id="4" name="Tijdelijke aanduiding voor inhoud 3">
            <a:extLst>
              <a:ext uri="{FF2B5EF4-FFF2-40B4-BE49-F238E27FC236}">
                <a16:creationId xmlns:a16="http://schemas.microsoft.com/office/drawing/2014/main" id="{AF54EFB8-E895-4A1F-F228-DEA3B4F92C52}"/>
              </a:ext>
            </a:extLst>
          </p:cNvPr>
          <p:cNvSpPr>
            <a:spLocks noGrp="1"/>
          </p:cNvSpPr>
          <p:nvPr>
            <p:ph sz="quarter" idx="15"/>
          </p:nvPr>
        </p:nvSpPr>
        <p:spPr>
          <a:xfrm>
            <a:off x="4559001" y="2245989"/>
            <a:ext cx="3777663" cy="1925137"/>
          </a:xfrm>
        </p:spPr>
        <p:txBody>
          <a:bodyPr>
            <a:normAutofit/>
          </a:bodyPr>
          <a:lstStyle/>
          <a:p>
            <a:pPr marL="298450" indent="-285750">
              <a:buFont typeface="Courier New" panose="02070309020205020404" pitchFamily="49" charset="0"/>
              <a:buChar char="o"/>
              <a:tabLst>
                <a:tab pos="297815" algn="l"/>
              </a:tabLst>
            </a:pPr>
            <a:r>
              <a:rPr lang="en-US" dirty="0">
                <a:solidFill>
                  <a:schemeClr val="accent2"/>
                </a:solidFill>
                <a:latin typeface="Barlow Medium" pitchFamily="2" charset="77"/>
                <a:cs typeface="Calibri"/>
              </a:rPr>
              <a:t>Ecosystem Mapping &amp; Information Repository</a:t>
            </a:r>
          </a:p>
          <a:p>
            <a:pPr marL="298450" indent="-285750">
              <a:buFont typeface="Courier New" panose="02070309020205020404" pitchFamily="49" charset="0"/>
              <a:buChar char="o"/>
              <a:tabLst>
                <a:tab pos="297815" algn="l"/>
              </a:tabLst>
            </a:pPr>
            <a:r>
              <a:rPr lang="en-US" dirty="0">
                <a:solidFill>
                  <a:schemeClr val="accent2"/>
                </a:solidFill>
                <a:latin typeface="Barlow Medium" pitchFamily="2" charset="77"/>
                <a:cs typeface="Calibri"/>
              </a:rPr>
              <a:t>Innovation &amp; Technology Uptake</a:t>
            </a:r>
          </a:p>
          <a:p>
            <a:pPr marL="298450" indent="-285750">
              <a:buFont typeface="Courier New" panose="02070309020205020404" pitchFamily="49" charset="0"/>
              <a:buChar char="o"/>
              <a:tabLst>
                <a:tab pos="297815" algn="l"/>
              </a:tabLst>
            </a:pPr>
            <a:r>
              <a:rPr lang="en-US" dirty="0">
                <a:solidFill>
                  <a:schemeClr val="accent2"/>
                </a:solidFill>
                <a:latin typeface="Barlow Medium" pitchFamily="2" charset="77"/>
                <a:cs typeface="Calibri"/>
              </a:rPr>
              <a:t>Education &amp; Work Transformation</a:t>
            </a:r>
          </a:p>
          <a:p>
            <a:pPr marL="298450" indent="-285750">
              <a:buFont typeface="Courier New" panose="02070309020205020404" pitchFamily="49" charset="0"/>
              <a:buChar char="o"/>
              <a:tabLst>
                <a:tab pos="297815" algn="l"/>
              </a:tabLst>
            </a:pPr>
            <a:r>
              <a:rPr lang="en-US" dirty="0">
                <a:solidFill>
                  <a:schemeClr val="accent2"/>
                </a:solidFill>
                <a:latin typeface="Barlow Medium" pitchFamily="2" charset="77"/>
                <a:cs typeface="Calibri"/>
              </a:rPr>
              <a:t>Policy</a:t>
            </a:r>
          </a:p>
          <a:p>
            <a:pPr marL="298450" indent="-285750">
              <a:buFont typeface="Courier New" panose="02070309020205020404" pitchFamily="49" charset="0"/>
              <a:buChar char="o"/>
              <a:tabLst>
                <a:tab pos="297815" algn="l"/>
              </a:tabLst>
            </a:pPr>
            <a:r>
              <a:rPr lang="en-US" dirty="0">
                <a:solidFill>
                  <a:schemeClr val="accent2"/>
                </a:solidFill>
                <a:latin typeface="Barlow Medium" pitchFamily="2" charset="77"/>
                <a:cs typeface="Calibri"/>
              </a:rPr>
              <a:t>Standardization</a:t>
            </a:r>
          </a:p>
          <a:p>
            <a:pPr marL="298450" indent="-285750">
              <a:buFont typeface="Courier New" panose="02070309020205020404" pitchFamily="49" charset="0"/>
              <a:buChar char="o"/>
              <a:tabLst>
                <a:tab pos="297815" algn="l"/>
              </a:tabLst>
            </a:pPr>
            <a:r>
              <a:rPr lang="en-US" dirty="0">
                <a:solidFill>
                  <a:schemeClr val="accent2"/>
                </a:solidFill>
                <a:latin typeface="Barlow Medium" pitchFamily="2" charset="77"/>
                <a:cs typeface="Calibri"/>
              </a:rPr>
              <a:t>Ethical and Legal</a:t>
            </a:r>
          </a:p>
          <a:p>
            <a:pPr marL="298450" indent="-285750">
              <a:buFont typeface="Courier New" panose="02070309020205020404" pitchFamily="49" charset="0"/>
              <a:buChar char="o"/>
              <a:tabLst>
                <a:tab pos="297815" algn="l"/>
              </a:tabLst>
            </a:pPr>
            <a:endParaRPr lang="nl-BE" dirty="0">
              <a:solidFill>
                <a:srgbClr val="FF0000"/>
              </a:solidFill>
            </a:endParaRPr>
          </a:p>
        </p:txBody>
      </p:sp>
      <p:sp>
        <p:nvSpPr>
          <p:cNvPr id="5" name="Tijdelijke aanduiding voor inhoud 4">
            <a:extLst>
              <a:ext uri="{FF2B5EF4-FFF2-40B4-BE49-F238E27FC236}">
                <a16:creationId xmlns:a16="http://schemas.microsoft.com/office/drawing/2014/main" id="{A386D1B0-3447-BA6C-0A84-9AD424072F0D}"/>
              </a:ext>
            </a:extLst>
          </p:cNvPr>
          <p:cNvSpPr>
            <a:spLocks noGrp="1"/>
          </p:cNvSpPr>
          <p:nvPr>
            <p:ph sz="quarter" idx="16"/>
          </p:nvPr>
        </p:nvSpPr>
        <p:spPr>
          <a:xfrm>
            <a:off x="834886" y="3657859"/>
            <a:ext cx="3325056" cy="1200181"/>
          </a:xfrm>
        </p:spPr>
        <p:txBody>
          <a:bodyPr>
            <a:normAutofit/>
          </a:bodyPr>
          <a:lstStyle/>
          <a:p>
            <a:pPr marL="285750" indent="-285750">
              <a:buFont typeface="Courier New" panose="02070309020205020404" pitchFamily="49" charset="0"/>
              <a:buChar char="o"/>
            </a:pPr>
            <a:r>
              <a:rPr lang="nl-BE" dirty="0" err="1"/>
              <a:t>Generative</a:t>
            </a:r>
            <a:r>
              <a:rPr lang="nl-BE" dirty="0"/>
              <a:t> AI Applications</a:t>
            </a:r>
          </a:p>
          <a:p>
            <a:pPr marL="285750" indent="-285750">
              <a:buFont typeface="Courier New" panose="02070309020205020404" pitchFamily="49" charset="0"/>
              <a:buChar char="o"/>
            </a:pPr>
            <a:r>
              <a:rPr lang="nl-BE" dirty="0"/>
              <a:t>AI-</a:t>
            </a:r>
            <a:r>
              <a:rPr lang="nl-BE" dirty="0" err="1"/>
              <a:t>powered</a:t>
            </a:r>
            <a:r>
              <a:rPr lang="nl-BE" dirty="0"/>
              <a:t> </a:t>
            </a:r>
            <a:r>
              <a:rPr lang="nl-BE" dirty="0" err="1"/>
              <a:t>Robotics</a:t>
            </a:r>
            <a:endParaRPr lang="nl-BE" dirty="0"/>
          </a:p>
          <a:p>
            <a:pPr marL="285750" indent="-285750">
              <a:buFont typeface="Courier New" panose="02070309020205020404" pitchFamily="49" charset="0"/>
              <a:buChar char="o"/>
            </a:pPr>
            <a:r>
              <a:rPr lang="nl-BE" dirty="0"/>
              <a:t>ADR </a:t>
            </a:r>
            <a:r>
              <a:rPr lang="nl-BE" dirty="0" err="1"/>
              <a:t>for</a:t>
            </a:r>
            <a:r>
              <a:rPr lang="nl-BE" dirty="0"/>
              <a:t> </a:t>
            </a:r>
            <a:r>
              <a:rPr lang="nl-BE" dirty="0" err="1"/>
              <a:t>the</a:t>
            </a:r>
            <a:r>
              <a:rPr lang="nl-BE" dirty="0"/>
              <a:t> </a:t>
            </a:r>
            <a:r>
              <a:rPr lang="nl-BE" dirty="0" err="1"/>
              <a:t>sciences</a:t>
            </a:r>
            <a:endParaRPr lang="nl-BE" dirty="0"/>
          </a:p>
        </p:txBody>
      </p:sp>
      <p:sp>
        <p:nvSpPr>
          <p:cNvPr id="9" name="TextBox 8">
            <a:extLst>
              <a:ext uri="{FF2B5EF4-FFF2-40B4-BE49-F238E27FC236}">
                <a16:creationId xmlns:a16="http://schemas.microsoft.com/office/drawing/2014/main" id="{E455ECA6-46A8-8647-A493-EA1E7E726C3A}"/>
              </a:ext>
            </a:extLst>
          </p:cNvPr>
          <p:cNvSpPr txBox="1"/>
          <p:nvPr/>
        </p:nvSpPr>
        <p:spPr>
          <a:xfrm>
            <a:off x="834886" y="3231558"/>
            <a:ext cx="2560316" cy="369332"/>
          </a:xfrm>
          <a:prstGeom prst="rect">
            <a:avLst/>
          </a:prstGeom>
          <a:noFill/>
        </p:spPr>
        <p:txBody>
          <a:bodyPr wrap="none" rtlCol="0">
            <a:spAutoFit/>
          </a:bodyPr>
          <a:lstStyle/>
          <a:p>
            <a:r>
              <a:rPr lang="en-US" b="1" dirty="0">
                <a:solidFill>
                  <a:schemeClr val="bg1"/>
                </a:solidFill>
                <a:latin typeface="Barlow" pitchFamily="2" charset="77"/>
              </a:rPr>
              <a:t>Technology Innovation </a:t>
            </a:r>
          </a:p>
        </p:txBody>
      </p:sp>
      <p:sp>
        <p:nvSpPr>
          <p:cNvPr id="10" name="TextBox 9">
            <a:extLst>
              <a:ext uri="{FF2B5EF4-FFF2-40B4-BE49-F238E27FC236}">
                <a16:creationId xmlns:a16="http://schemas.microsoft.com/office/drawing/2014/main" id="{822C9C92-6726-1DF2-3C16-E8255824979E}"/>
              </a:ext>
            </a:extLst>
          </p:cNvPr>
          <p:cNvSpPr txBox="1"/>
          <p:nvPr/>
        </p:nvSpPr>
        <p:spPr>
          <a:xfrm>
            <a:off x="8489514" y="1850998"/>
            <a:ext cx="2375971" cy="369332"/>
          </a:xfrm>
          <a:prstGeom prst="rect">
            <a:avLst/>
          </a:prstGeom>
          <a:noFill/>
        </p:spPr>
        <p:txBody>
          <a:bodyPr wrap="none" rtlCol="0">
            <a:spAutoFit/>
          </a:bodyPr>
          <a:lstStyle/>
          <a:p>
            <a:r>
              <a:rPr lang="en-US" b="1" dirty="0">
                <a:latin typeface="Barlow" pitchFamily="2" charset="77"/>
              </a:rPr>
              <a:t>Vertical-Specific TGs</a:t>
            </a:r>
          </a:p>
        </p:txBody>
      </p:sp>
      <p:sp>
        <p:nvSpPr>
          <p:cNvPr id="11" name="Tijdelijke aanduiding voor inhoud 4">
            <a:extLst>
              <a:ext uri="{FF2B5EF4-FFF2-40B4-BE49-F238E27FC236}">
                <a16:creationId xmlns:a16="http://schemas.microsoft.com/office/drawing/2014/main" id="{7BA3ECA2-1992-C638-C00F-005D0E16DA37}"/>
              </a:ext>
            </a:extLst>
          </p:cNvPr>
          <p:cNvSpPr txBox="1">
            <a:spLocks/>
          </p:cNvSpPr>
          <p:nvPr/>
        </p:nvSpPr>
        <p:spPr>
          <a:xfrm>
            <a:off x="8489514" y="2233516"/>
            <a:ext cx="3777662" cy="2273351"/>
          </a:xfrm>
          <a:prstGeom prst="rect">
            <a:avLst/>
          </a:prstGeom>
        </p:spPr>
        <p:txBody>
          <a:bodyPr vert="horz" wrap="square" lIns="91440" tIns="45720" rIns="91440" bIns="45720" rtlCol="0">
            <a:normAutofit lnSpcReduction="10000"/>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bg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nl-BE" dirty="0">
                <a:solidFill>
                  <a:schemeClr val="tx1"/>
                </a:solidFill>
              </a:rPr>
              <a:t>Energy &amp; </a:t>
            </a:r>
            <a:r>
              <a:rPr lang="nl-BE" dirty="0" err="1">
                <a:solidFill>
                  <a:schemeClr val="tx1"/>
                </a:solidFill>
              </a:rPr>
              <a:t>Sustainability</a:t>
            </a:r>
            <a:endParaRPr lang="nl-BE" dirty="0">
              <a:solidFill>
                <a:schemeClr val="tx1"/>
              </a:solidFill>
            </a:endParaRPr>
          </a:p>
          <a:p>
            <a:pPr marL="285750" indent="-285750">
              <a:buFont typeface="Courier New" panose="02070309020205020404" pitchFamily="49" charset="0"/>
              <a:buChar char="o"/>
            </a:pPr>
            <a:r>
              <a:rPr lang="nl-BE" dirty="0" err="1">
                <a:solidFill>
                  <a:schemeClr val="tx1"/>
                </a:solidFill>
              </a:rPr>
              <a:t>Agrifood</a:t>
            </a:r>
            <a:r>
              <a:rPr lang="nl-BE" dirty="0">
                <a:solidFill>
                  <a:schemeClr val="tx1"/>
                </a:solidFill>
              </a:rPr>
              <a:t> Systems</a:t>
            </a:r>
          </a:p>
          <a:p>
            <a:pPr marL="285750" indent="-285750">
              <a:buFont typeface="Courier New" panose="02070309020205020404" pitchFamily="49" charset="0"/>
              <a:buChar char="o"/>
            </a:pPr>
            <a:r>
              <a:rPr lang="nl-BE" dirty="0">
                <a:solidFill>
                  <a:schemeClr val="tx1"/>
                </a:solidFill>
              </a:rPr>
              <a:t>Healthcare Innovations</a:t>
            </a:r>
          </a:p>
          <a:p>
            <a:pPr marL="285750" indent="-285750">
              <a:buFont typeface="Courier New" panose="02070309020205020404" pitchFamily="49" charset="0"/>
              <a:buChar char="o"/>
            </a:pPr>
            <a:r>
              <a:rPr lang="nl-BE" dirty="0">
                <a:solidFill>
                  <a:schemeClr val="tx1"/>
                </a:solidFill>
              </a:rPr>
              <a:t>Legal  &amp; </a:t>
            </a:r>
            <a:r>
              <a:rPr lang="nl-BE" dirty="0" err="1">
                <a:solidFill>
                  <a:schemeClr val="tx1"/>
                </a:solidFill>
              </a:rPr>
              <a:t>Regulatory</a:t>
            </a:r>
            <a:endParaRPr lang="nl-BE" dirty="0">
              <a:solidFill>
                <a:schemeClr val="tx1"/>
              </a:solidFill>
            </a:endParaRPr>
          </a:p>
          <a:p>
            <a:pPr marL="285750" indent="-285750">
              <a:buFont typeface="Courier New" panose="02070309020205020404" pitchFamily="49" charset="0"/>
              <a:buChar char="o"/>
            </a:pPr>
            <a:r>
              <a:rPr lang="nl-BE" dirty="0" err="1">
                <a:solidFill>
                  <a:schemeClr val="tx1"/>
                </a:solidFill>
              </a:rPr>
              <a:t>GenAI</a:t>
            </a:r>
            <a:r>
              <a:rPr lang="nl-BE" dirty="0">
                <a:solidFill>
                  <a:schemeClr val="tx1"/>
                </a:solidFill>
              </a:rPr>
              <a:t> </a:t>
            </a:r>
            <a:r>
              <a:rPr lang="nl-BE" dirty="0" err="1">
                <a:solidFill>
                  <a:schemeClr val="tx1"/>
                </a:solidFill>
              </a:rPr>
              <a:t>for</a:t>
            </a:r>
            <a:r>
              <a:rPr lang="nl-BE" dirty="0">
                <a:solidFill>
                  <a:schemeClr val="tx1"/>
                </a:solidFill>
              </a:rPr>
              <a:t> Manufacturing</a:t>
            </a:r>
          </a:p>
          <a:p>
            <a:pPr marL="285750" indent="-285750">
              <a:buFont typeface="Courier New" panose="02070309020205020404" pitchFamily="49" charset="0"/>
              <a:buChar char="o"/>
            </a:pPr>
            <a:r>
              <a:rPr lang="nl-BE" dirty="0">
                <a:solidFill>
                  <a:schemeClr val="tx1"/>
                </a:solidFill>
              </a:rPr>
              <a:t>Digital </a:t>
            </a:r>
            <a:r>
              <a:rPr lang="nl-BE" dirty="0" err="1">
                <a:solidFill>
                  <a:schemeClr val="tx1"/>
                </a:solidFill>
              </a:rPr>
              <a:t>Twins</a:t>
            </a:r>
            <a:r>
              <a:rPr lang="nl-BE" dirty="0">
                <a:solidFill>
                  <a:schemeClr val="tx1"/>
                </a:solidFill>
              </a:rPr>
              <a:t> </a:t>
            </a:r>
          </a:p>
          <a:p>
            <a:pPr marL="285750" indent="-285750">
              <a:buFont typeface="Courier New" panose="02070309020205020404" pitchFamily="49" charset="0"/>
              <a:buChar char="o"/>
            </a:pPr>
            <a:r>
              <a:rPr lang="nl-BE" dirty="0" err="1">
                <a:solidFill>
                  <a:schemeClr val="tx1"/>
                </a:solidFill>
              </a:rPr>
              <a:t>Inspection</a:t>
            </a:r>
            <a:r>
              <a:rPr lang="nl-BE" dirty="0">
                <a:solidFill>
                  <a:schemeClr val="tx1"/>
                </a:solidFill>
              </a:rPr>
              <a:t> </a:t>
            </a:r>
            <a:r>
              <a:rPr lang="nl-BE" dirty="0" err="1">
                <a:solidFill>
                  <a:schemeClr val="tx1"/>
                </a:solidFill>
              </a:rPr>
              <a:t>and</a:t>
            </a:r>
            <a:r>
              <a:rPr lang="nl-BE" dirty="0">
                <a:solidFill>
                  <a:schemeClr val="tx1"/>
                </a:solidFill>
              </a:rPr>
              <a:t> maintenance</a:t>
            </a:r>
          </a:p>
          <a:p>
            <a:pPr marL="285750" indent="-285750">
              <a:buFont typeface="Courier New" panose="02070309020205020404" pitchFamily="49" charset="0"/>
              <a:buChar char="o"/>
            </a:pPr>
            <a:r>
              <a:rPr lang="nl-BE" dirty="0" err="1">
                <a:solidFill>
                  <a:schemeClr val="tx1"/>
                </a:solidFill>
              </a:rPr>
              <a:t>Defence</a:t>
            </a:r>
            <a:endParaRPr lang="nl-BE" dirty="0">
              <a:solidFill>
                <a:schemeClr val="tx1"/>
              </a:solidFill>
            </a:endParaRPr>
          </a:p>
          <a:p>
            <a:pPr marL="285750" indent="-285750">
              <a:buFont typeface="Courier New" panose="02070309020205020404" pitchFamily="49" charset="0"/>
              <a:buChar char="o"/>
            </a:pPr>
            <a:r>
              <a:rPr lang="en-US" dirty="0">
                <a:solidFill>
                  <a:schemeClr val="tx1"/>
                </a:solidFill>
              </a:rPr>
              <a:t>Mobility &amp; Smart Urban Solutions</a:t>
            </a:r>
          </a:p>
          <a:p>
            <a:pPr marL="285750" indent="-285750">
              <a:buFont typeface="Courier New" panose="02070309020205020404" pitchFamily="49" charset="0"/>
              <a:buChar char="o"/>
            </a:pPr>
            <a:endParaRPr lang="nl-BE" dirty="0">
              <a:solidFill>
                <a:schemeClr val="tx1"/>
              </a:solidFill>
            </a:endParaRPr>
          </a:p>
        </p:txBody>
      </p:sp>
      <p:sp>
        <p:nvSpPr>
          <p:cNvPr id="17" name="TextBox 16">
            <a:extLst>
              <a:ext uri="{FF2B5EF4-FFF2-40B4-BE49-F238E27FC236}">
                <a16:creationId xmlns:a16="http://schemas.microsoft.com/office/drawing/2014/main" id="{BBE8644A-687F-AE5E-2775-DFD277BDEB47}"/>
              </a:ext>
            </a:extLst>
          </p:cNvPr>
          <p:cNvSpPr txBox="1"/>
          <p:nvPr/>
        </p:nvSpPr>
        <p:spPr>
          <a:xfrm>
            <a:off x="4592489" y="1960873"/>
            <a:ext cx="2374368" cy="369332"/>
          </a:xfrm>
          <a:prstGeom prst="rect">
            <a:avLst/>
          </a:prstGeom>
          <a:noFill/>
        </p:spPr>
        <p:txBody>
          <a:bodyPr wrap="none" rtlCol="0">
            <a:spAutoFit/>
          </a:bodyPr>
          <a:lstStyle/>
          <a:p>
            <a:pPr marL="12700" defTabSz="914400">
              <a:buClr>
                <a:schemeClr val="accent3"/>
              </a:buClr>
              <a:buSzPct val="150000"/>
              <a:tabLst>
                <a:tab pos="297815" algn="l"/>
              </a:tabLst>
            </a:pPr>
            <a:r>
              <a:rPr lang="en-US" b="1" dirty="0">
                <a:solidFill>
                  <a:schemeClr val="accent2"/>
                </a:solidFill>
                <a:latin typeface="Barlow Medium" pitchFamily="2" charset="77"/>
                <a:cs typeface="Calibri"/>
              </a:rPr>
              <a:t>Cross-Cutting Groups</a:t>
            </a:r>
          </a:p>
        </p:txBody>
      </p:sp>
      <p:sp>
        <p:nvSpPr>
          <p:cNvPr id="18" name="TextBox 17">
            <a:extLst>
              <a:ext uri="{FF2B5EF4-FFF2-40B4-BE49-F238E27FC236}">
                <a16:creationId xmlns:a16="http://schemas.microsoft.com/office/drawing/2014/main" id="{3723F7E5-D5B4-61B0-0D78-5BB867F1C52F}"/>
              </a:ext>
            </a:extLst>
          </p:cNvPr>
          <p:cNvSpPr txBox="1"/>
          <p:nvPr/>
        </p:nvSpPr>
        <p:spPr>
          <a:xfrm>
            <a:off x="834886" y="1876657"/>
            <a:ext cx="3033203" cy="369332"/>
          </a:xfrm>
          <a:prstGeom prst="rect">
            <a:avLst/>
          </a:prstGeom>
          <a:noFill/>
        </p:spPr>
        <p:txBody>
          <a:bodyPr wrap="none" rtlCol="0">
            <a:spAutoFit/>
          </a:bodyPr>
          <a:lstStyle/>
          <a:p>
            <a:r>
              <a:rPr lang="en-US" b="1" dirty="0">
                <a:solidFill>
                  <a:schemeClr val="bg1"/>
                </a:solidFill>
                <a:latin typeface="Barlow" pitchFamily="2" charset="77"/>
              </a:rPr>
              <a:t>Strategic Task Forces (TF)</a:t>
            </a:r>
          </a:p>
        </p:txBody>
      </p:sp>
      <p:sp>
        <p:nvSpPr>
          <p:cNvPr id="19" name="Tijdelijke aanduiding voor inhoud 3">
            <a:extLst>
              <a:ext uri="{FF2B5EF4-FFF2-40B4-BE49-F238E27FC236}">
                <a16:creationId xmlns:a16="http://schemas.microsoft.com/office/drawing/2014/main" id="{6BD67DAA-C271-134E-28D0-A5332F9E280F}"/>
              </a:ext>
            </a:extLst>
          </p:cNvPr>
          <p:cNvSpPr txBox="1">
            <a:spLocks/>
          </p:cNvSpPr>
          <p:nvPr/>
        </p:nvSpPr>
        <p:spPr>
          <a:xfrm>
            <a:off x="853677" y="2220330"/>
            <a:ext cx="2814304" cy="963078"/>
          </a:xfrm>
          <a:prstGeom prst="rect">
            <a:avLst/>
          </a:prstGeom>
        </p:spPr>
        <p:txBody>
          <a:bodyPr vert="horz" wrap="square"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0" indent="-285750">
              <a:buFont typeface="Courier New" panose="02070309020205020404" pitchFamily="49" charset="0"/>
              <a:buChar char="o"/>
              <a:tabLst>
                <a:tab pos="297815" algn="l"/>
              </a:tabLst>
            </a:pPr>
            <a:r>
              <a:rPr lang="en-US" dirty="0">
                <a:solidFill>
                  <a:schemeClr val="bg1"/>
                </a:solidFill>
                <a:cs typeface="Calibri"/>
              </a:rPr>
              <a:t>SRIDA TF</a:t>
            </a:r>
          </a:p>
          <a:p>
            <a:pPr marL="298450" indent="-285750">
              <a:buFont typeface="Courier New" panose="02070309020205020404" pitchFamily="49" charset="0"/>
              <a:buChar char="o"/>
              <a:tabLst>
                <a:tab pos="297815" algn="l"/>
              </a:tabLst>
            </a:pPr>
            <a:r>
              <a:rPr lang="en-US" dirty="0">
                <a:solidFill>
                  <a:schemeClr val="bg1"/>
                </a:solidFill>
                <a:cs typeface="Calibri"/>
              </a:rPr>
              <a:t>Catalyst TF</a:t>
            </a:r>
          </a:p>
          <a:p>
            <a:pPr marL="298450" indent="-285750">
              <a:buFont typeface="Courier New" panose="02070309020205020404" pitchFamily="49" charset="0"/>
              <a:buChar char="o"/>
              <a:tabLst>
                <a:tab pos="297815" algn="l"/>
              </a:tabLst>
            </a:pPr>
            <a:r>
              <a:rPr lang="en-US" dirty="0">
                <a:solidFill>
                  <a:schemeClr val="bg1"/>
                </a:solidFill>
                <a:cs typeface="Calibri"/>
              </a:rPr>
              <a:t>Generative AI TF</a:t>
            </a:r>
            <a:endParaRPr lang="nl-BE" dirty="0">
              <a:solidFill>
                <a:schemeClr val="bg1"/>
              </a:solidFill>
            </a:endParaRPr>
          </a:p>
        </p:txBody>
      </p:sp>
      <p:sp>
        <p:nvSpPr>
          <p:cNvPr id="2" name="Titel 2">
            <a:extLst>
              <a:ext uri="{FF2B5EF4-FFF2-40B4-BE49-F238E27FC236}">
                <a16:creationId xmlns:a16="http://schemas.microsoft.com/office/drawing/2014/main" id="{F74912E5-0B2F-B472-8116-0C6CE28CA453}"/>
              </a:ext>
            </a:extLst>
          </p:cNvPr>
          <p:cNvSpPr>
            <a:spLocks noGrp="1"/>
          </p:cNvSpPr>
          <p:nvPr>
            <p:ph type="title"/>
          </p:nvPr>
        </p:nvSpPr>
        <p:spPr>
          <a:xfrm>
            <a:off x="834886" y="37002"/>
            <a:ext cx="6131971" cy="1200329"/>
          </a:xfrm>
        </p:spPr>
        <p:txBody>
          <a:bodyPr/>
          <a:lstStyle/>
          <a:p>
            <a:r>
              <a:rPr lang="nl-BE" dirty="0"/>
              <a:t>18 Topic </a:t>
            </a:r>
            <a:r>
              <a:rPr lang="nl-BE" dirty="0" err="1"/>
              <a:t>groups</a:t>
            </a:r>
            <a:r>
              <a:rPr lang="nl-BE" dirty="0"/>
              <a:t> (TG)</a:t>
            </a:r>
          </a:p>
        </p:txBody>
      </p:sp>
      <p:cxnSp>
        <p:nvCxnSpPr>
          <p:cNvPr id="6" name="Rechte verbindingslijn 7">
            <a:extLst>
              <a:ext uri="{FF2B5EF4-FFF2-40B4-BE49-F238E27FC236}">
                <a16:creationId xmlns:a16="http://schemas.microsoft.com/office/drawing/2014/main" id="{D15D65A1-2351-1D66-7B60-E2A275656591}"/>
              </a:ext>
            </a:extLst>
          </p:cNvPr>
          <p:cNvCxnSpPr>
            <a:cxnSpLocks/>
          </p:cNvCxnSpPr>
          <p:nvPr/>
        </p:nvCxnSpPr>
        <p:spPr>
          <a:xfrm>
            <a:off x="942975" y="1472109"/>
            <a:ext cx="4814888" cy="0"/>
          </a:xfrm>
          <a:prstGeom prst="line">
            <a:avLst/>
          </a:prstGeom>
          <a:ln w="9525">
            <a:solidFill>
              <a:srgbClr val="14B1E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14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p:cNvPicPr>
            <a:picLocks noChangeAspect="1"/>
          </p:cNvPicPr>
          <p:nvPr/>
        </p:nvPicPr>
        <p:blipFill>
          <a:blip r:embed="rId3"/>
          <a:stretch/>
        </p:blipFill>
        <p:spPr bwMode="auto">
          <a:xfrm>
            <a:off x="7893934" y="501554"/>
            <a:ext cx="4165719" cy="4478229"/>
          </a:xfrm>
          <a:prstGeom prst="rect">
            <a:avLst/>
          </a:prstGeom>
        </p:spPr>
      </p:pic>
      <p:sp>
        <p:nvSpPr>
          <p:cNvPr id="8" name="Content Placeholder 7"/>
          <p:cNvSpPr>
            <a:spLocks noGrp="1"/>
          </p:cNvSpPr>
          <p:nvPr>
            <p:ph sz="half" idx="1"/>
          </p:nvPr>
        </p:nvSpPr>
        <p:spPr bwMode="auto">
          <a:xfrm>
            <a:off x="532679" y="1423966"/>
            <a:ext cx="5181599" cy="5059821"/>
          </a:xfrm>
        </p:spPr>
        <p:txBody>
          <a:bodyPr vertOverflow="overflow" horzOverflow="overflow" vert="horz" wrap="square" lIns="91440" tIns="45720" rIns="91440" bIns="45720" numCol="1" spcCol="0" rtlCol="0" fromWordArt="0" anchor="t" anchorCtr="0" forceAA="0" compatLnSpc="0">
            <a:normAutofit fontScale="82500" lnSpcReduction="10000"/>
          </a:bodyPr>
          <a:lstStyle/>
          <a:p>
            <a:pPr>
              <a:lnSpc>
                <a:spcPct val="120000"/>
              </a:lnSpc>
              <a:buNone/>
              <a:defRPr/>
            </a:pPr>
            <a:r>
              <a:rPr lang="en-US" sz="1900" b="1"/>
              <a:t>Accelerate the capabilities of European AI-powered robotics solutions</a:t>
            </a:r>
          </a:p>
          <a:p>
            <a:pPr>
              <a:lnSpc>
                <a:spcPct val="120000"/>
              </a:lnSpc>
              <a:buNone/>
              <a:defRPr/>
            </a:pPr>
            <a:endParaRPr lang="en-US" b="1"/>
          </a:p>
          <a:p>
            <a:pPr marL="285750" indent="-285750">
              <a:lnSpc>
                <a:spcPct val="120000"/>
              </a:lnSpc>
              <a:defRPr/>
            </a:pPr>
            <a:r>
              <a:rPr lang="en-US"/>
              <a:t>Autonomy and adaptability</a:t>
            </a:r>
          </a:p>
          <a:p>
            <a:pPr marL="285750" indent="-285750">
              <a:lnSpc>
                <a:spcPct val="120000"/>
              </a:lnSpc>
              <a:defRPr/>
            </a:pPr>
            <a:r>
              <a:rPr lang="en-US"/>
              <a:t>Frugality</a:t>
            </a:r>
          </a:p>
          <a:p>
            <a:pPr marL="285750" indent="-285750">
              <a:lnSpc>
                <a:spcPct val="120000"/>
              </a:lnSpc>
              <a:defRPr/>
            </a:pPr>
            <a:r>
              <a:rPr lang="en-US"/>
              <a:t>Safe operation and human-centered interaction</a:t>
            </a:r>
          </a:p>
          <a:p>
            <a:pPr>
              <a:lnSpc>
                <a:spcPct val="120000"/>
              </a:lnSpc>
              <a:buNone/>
              <a:defRPr/>
            </a:pPr>
            <a:endParaRPr/>
          </a:p>
          <a:p>
            <a:pPr>
              <a:lnSpc>
                <a:spcPct val="120000"/>
              </a:lnSpc>
              <a:buNone/>
              <a:defRPr/>
            </a:pPr>
            <a:r>
              <a:rPr lang="en-US" sz="1900" b="1"/>
              <a:t>Bring AI-powered robotics solutions and components to market more effectively </a:t>
            </a:r>
          </a:p>
          <a:p>
            <a:pPr>
              <a:lnSpc>
                <a:spcPct val="120000"/>
              </a:lnSpc>
              <a:buNone/>
              <a:defRPr/>
            </a:pPr>
            <a:endParaRPr lang="en-US" b="1"/>
          </a:p>
          <a:p>
            <a:pPr marL="285750" indent="-285750">
              <a:lnSpc>
                <a:spcPct val="120000"/>
              </a:lnSpc>
              <a:defRPr/>
            </a:pPr>
            <a:r>
              <a:rPr lang="en-US"/>
              <a:t>Prioritize high-impact applications</a:t>
            </a:r>
          </a:p>
          <a:p>
            <a:pPr marL="285750" indent="-285750">
              <a:lnSpc>
                <a:spcPct val="120000"/>
              </a:lnSpc>
              <a:defRPr/>
            </a:pPr>
            <a:r>
              <a:rPr lang="en-US"/>
              <a:t>Promote connected, shared data and computing infrastructures,</a:t>
            </a:r>
          </a:p>
          <a:p>
            <a:pPr marL="285750" indent="-285750">
              <a:lnSpc>
                <a:spcPct val="120000"/>
              </a:lnSpc>
              <a:defRPr/>
            </a:pPr>
            <a:r>
              <a:rPr lang="en-US"/>
              <a:t>Deploy an ambitious challenge-based approach</a:t>
            </a:r>
          </a:p>
          <a:p>
            <a:pPr>
              <a:lnSpc>
                <a:spcPct val="120000"/>
              </a:lnSpc>
              <a:buNone/>
              <a:defRPr/>
            </a:pPr>
            <a:endParaRPr/>
          </a:p>
          <a:p>
            <a:pPr>
              <a:lnSpc>
                <a:spcPct val="120000"/>
              </a:lnSpc>
              <a:buNone/>
              <a:defRPr/>
            </a:pPr>
            <a:r>
              <a:rPr lang="en-US" sz="1900" b="1"/>
              <a:t>Build up a robust European robotics ecosystem </a:t>
            </a:r>
          </a:p>
          <a:p>
            <a:pPr>
              <a:lnSpc>
                <a:spcPct val="120000"/>
              </a:lnSpc>
              <a:buNone/>
              <a:defRPr/>
            </a:pPr>
            <a:endParaRPr lang="en-US" b="1"/>
          </a:p>
          <a:p>
            <a:pPr marL="285750" indent="-285750">
              <a:lnSpc>
                <a:spcPct val="120000"/>
              </a:lnSpc>
              <a:defRPr/>
            </a:pPr>
            <a:r>
              <a:rPr lang="en-US"/>
              <a:t>Take urgent action to protect the existing EU robotics industry. I</a:t>
            </a:r>
          </a:p>
          <a:p>
            <a:pPr marL="285750" indent="-285750">
              <a:lnSpc>
                <a:spcPct val="120000"/>
              </a:lnSpc>
              <a:defRPr/>
            </a:pPr>
            <a:r>
              <a:rPr lang="en-US"/>
              <a:t>Scale up and address the gaps in the robotics value chain</a:t>
            </a:r>
          </a:p>
          <a:p>
            <a:pPr marL="285750" indent="-285750">
              <a:lnSpc>
                <a:spcPct val="120000"/>
              </a:lnSpc>
              <a:defRPr/>
            </a:pPr>
            <a:r>
              <a:rPr lang="en-US"/>
              <a:t>Improve capital flows and risk-taking</a:t>
            </a:r>
          </a:p>
          <a:p>
            <a:pPr marL="285750" indent="-285750">
              <a:lnSpc>
                <a:spcPct val="120000"/>
              </a:lnSpc>
              <a:defRPr/>
            </a:pPr>
            <a:r>
              <a:rPr lang="en-US"/>
              <a:t>Facilitate compliance with regulations</a:t>
            </a:r>
          </a:p>
          <a:p>
            <a:pPr marL="285750" indent="-285750">
              <a:lnSpc>
                <a:spcPct val="120000"/>
              </a:lnSpc>
              <a:defRPr/>
            </a:pPr>
            <a:r>
              <a:rPr lang="en-US"/>
              <a:t>Educate the scientists, engineers and citizens</a:t>
            </a:r>
            <a:endParaRPr/>
          </a:p>
        </p:txBody>
      </p:sp>
      <p:pic>
        <p:nvPicPr>
          <p:cNvPr id="5" name="Picture 4">
            <a:hlinkClick r:id="rId4"/>
            <a:extLst>
              <a:ext uri="{FF2B5EF4-FFF2-40B4-BE49-F238E27FC236}">
                <a16:creationId xmlns:a16="http://schemas.microsoft.com/office/drawing/2014/main" id="{48A0FA9D-688F-4911-9215-EF3A8A72510A}"/>
              </a:ext>
            </a:extLst>
          </p:cNvPr>
          <p:cNvPicPr>
            <a:picLocks noChangeAspect="1"/>
          </p:cNvPicPr>
          <p:nvPr/>
        </p:nvPicPr>
        <p:blipFill>
          <a:blip r:embed="rId5"/>
          <a:stretch>
            <a:fillRect/>
          </a:stretch>
        </p:blipFill>
        <p:spPr bwMode="auto">
          <a:xfrm>
            <a:off x="6296414" y="1502279"/>
            <a:ext cx="2879854" cy="4077669"/>
          </a:xfrm>
          <a:prstGeom prst="rect">
            <a:avLst/>
          </a:prstGeom>
          <a:ln>
            <a:solidFill>
              <a:schemeClr val="accent1"/>
            </a:solidFill>
          </a:ln>
          <a:effectLst/>
        </p:spPr>
      </p:pic>
      <p:sp>
        <p:nvSpPr>
          <p:cNvPr id="3" name="Titel 2">
            <a:extLst>
              <a:ext uri="{FF2B5EF4-FFF2-40B4-BE49-F238E27FC236}">
                <a16:creationId xmlns:a16="http://schemas.microsoft.com/office/drawing/2014/main" id="{CAEACD8B-142B-B55B-9844-67B7FE5424E2}"/>
              </a:ext>
            </a:extLst>
          </p:cNvPr>
          <p:cNvSpPr txBox="1">
            <a:spLocks/>
          </p:cNvSpPr>
          <p:nvPr/>
        </p:nvSpPr>
        <p:spPr bwMode="auto">
          <a:xfrm>
            <a:off x="532680" y="-98611"/>
            <a:ext cx="7514040" cy="12003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Barlow" pitchFamily="2" charset="77"/>
                <a:ea typeface="+mj-ea"/>
                <a:cs typeface="+mj-cs"/>
              </a:defRPr>
            </a:lvl1pPr>
          </a:lstStyle>
          <a:p>
            <a:r>
              <a:rPr lang="nl-BE" dirty="0"/>
              <a:t>AI </a:t>
            </a:r>
            <a:r>
              <a:rPr lang="nl-BE" dirty="0" err="1"/>
              <a:t>Powered</a:t>
            </a:r>
            <a:r>
              <a:rPr lang="nl-BE" dirty="0"/>
              <a:t> </a:t>
            </a:r>
            <a:r>
              <a:rPr lang="nl-BE" dirty="0" err="1"/>
              <a:t>robotic</a:t>
            </a:r>
            <a:r>
              <a:rPr lang="nl-BE" dirty="0"/>
              <a:t> </a:t>
            </a:r>
            <a:r>
              <a:rPr lang="nl-BE" dirty="0" err="1"/>
              <a:t>strategy</a:t>
            </a:r>
            <a:endParaRPr lang="nl-BE" dirty="0"/>
          </a:p>
        </p:txBody>
      </p:sp>
      <p:sp>
        <p:nvSpPr>
          <p:cNvPr id="2" name="Tijdelijke aanduiding voor dianummer 2">
            <a:extLst>
              <a:ext uri="{FF2B5EF4-FFF2-40B4-BE49-F238E27FC236}">
                <a16:creationId xmlns:a16="http://schemas.microsoft.com/office/drawing/2014/main" id="{5A8AA667-3C56-A995-0D17-F4B67D56CB96}"/>
              </a:ext>
            </a:extLst>
          </p:cNvPr>
          <p:cNvSpPr txBox="1">
            <a:spLocks/>
          </p:cNvSpPr>
          <p:nvPr/>
        </p:nvSpPr>
        <p:spPr>
          <a:xfrm>
            <a:off x="10586720" y="6273800"/>
            <a:ext cx="55753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AB69369-AED2-3745-B81F-A3E46FAA53CC}" type="slidenum">
              <a:rPr lang="nl-BE" sz="1200" smtClean="0">
                <a:latin typeface="Barlow" pitchFamily="2" charset="77"/>
              </a:rPr>
              <a:pPr algn="r"/>
              <a:t>28</a:t>
            </a:fld>
            <a:endParaRPr lang="nl-BE" sz="1200">
              <a:latin typeface="Barlow" pitchFamily="2" charset="77"/>
            </a:endParaRPr>
          </a:p>
        </p:txBody>
      </p:sp>
      <p:sp>
        <p:nvSpPr>
          <p:cNvPr id="4" name="Afgeronde rechthoek 5">
            <a:hlinkClick r:id="rId4"/>
            <a:extLst>
              <a:ext uri="{FF2B5EF4-FFF2-40B4-BE49-F238E27FC236}">
                <a16:creationId xmlns:a16="http://schemas.microsoft.com/office/drawing/2014/main" id="{81D074B1-FF63-E1FC-84A3-92D2A991000F}"/>
              </a:ext>
            </a:extLst>
          </p:cNvPr>
          <p:cNvSpPr/>
          <p:nvPr/>
        </p:nvSpPr>
        <p:spPr>
          <a:xfrm>
            <a:off x="6747101" y="5817138"/>
            <a:ext cx="2071080" cy="456662"/>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a:latin typeface="Barlow" pitchFamily="2" charset="77"/>
              </a:rPr>
              <a:t>Read document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360008" y="-443475"/>
            <a:ext cx="10427044" cy="1325563"/>
          </a:xfrm>
        </p:spPr>
        <p:txBody>
          <a:bodyPr/>
          <a:lstStyle/>
          <a:p>
            <a:pPr>
              <a:defRPr/>
            </a:pPr>
            <a:r>
              <a:rPr lang="en-US" dirty="0"/>
              <a:t>A Snapshot of Topic Group Activities</a:t>
            </a:r>
            <a:endParaRPr dirty="0"/>
          </a:p>
        </p:txBody>
      </p:sp>
      <p:pic>
        <p:nvPicPr>
          <p:cNvPr id="11" name="Picture 10" descr="A screenshot of a web page&#10;&#10;AI-generated content may be incorrect."/>
          <p:cNvPicPr>
            <a:picLocks noChangeAspect="1"/>
          </p:cNvPicPr>
          <p:nvPr/>
        </p:nvPicPr>
        <p:blipFill>
          <a:blip r:embed="rId3"/>
          <a:stretch/>
        </p:blipFill>
        <p:spPr bwMode="auto">
          <a:xfrm>
            <a:off x="8539754" y="181216"/>
            <a:ext cx="3245937" cy="3511924"/>
          </a:xfrm>
          <a:prstGeom prst="rect">
            <a:avLst/>
          </a:prstGeom>
        </p:spPr>
      </p:pic>
      <p:pic>
        <p:nvPicPr>
          <p:cNvPr id="13" name="Picture 12" descr="A screenshot of a website&#10;&#10;AI-generated content may be incorrect."/>
          <p:cNvPicPr>
            <a:picLocks noChangeAspect="1"/>
          </p:cNvPicPr>
          <p:nvPr/>
        </p:nvPicPr>
        <p:blipFill>
          <a:blip r:embed="rId4"/>
          <a:stretch/>
        </p:blipFill>
        <p:spPr bwMode="auto">
          <a:xfrm>
            <a:off x="7607827" y="3851731"/>
            <a:ext cx="4177864" cy="2295585"/>
          </a:xfrm>
          <a:prstGeom prst="rect">
            <a:avLst/>
          </a:prstGeom>
          <a:ln>
            <a:noFill/>
          </a:ln>
          <a:effectLst>
            <a:outerShdw blurRad="292100" dist="139700" dir="2700000" algn="tl" rotWithShape="0">
              <a:srgbClr val="333333">
                <a:alpha val="65000"/>
              </a:srgbClr>
            </a:outerShdw>
          </a:effectLst>
        </p:spPr>
      </p:pic>
      <p:pic>
        <p:nvPicPr>
          <p:cNvPr id="15" name="Picture 14" descr="A diagram of people with circles and dots&#10;&#10;AI-generated content may be incorrect."/>
          <p:cNvPicPr>
            <a:picLocks noChangeAspect="1"/>
          </p:cNvPicPr>
          <p:nvPr/>
        </p:nvPicPr>
        <p:blipFill>
          <a:blip r:embed="rId5"/>
          <a:stretch/>
        </p:blipFill>
        <p:spPr bwMode="auto">
          <a:xfrm>
            <a:off x="476545" y="1030808"/>
            <a:ext cx="2678912" cy="2551701"/>
          </a:xfrm>
          <a:prstGeom prst="rect">
            <a:avLst/>
          </a:prstGeom>
          <a:ln>
            <a:noFill/>
          </a:ln>
          <a:effectLst>
            <a:outerShdw blurRad="292100" dist="139700" dir="2700000" algn="tl" rotWithShape="0">
              <a:srgbClr val="333333">
                <a:alpha val="65000"/>
              </a:srgbClr>
            </a:outerShdw>
          </a:effectLst>
        </p:spPr>
      </p:pic>
      <p:pic>
        <p:nvPicPr>
          <p:cNvPr id="19" name="Picture 18" descr="A group of people sitting in chairs&#10;&#10;AI-generated content may be incorrect."/>
          <p:cNvPicPr>
            <a:picLocks noChangeAspect="1"/>
          </p:cNvPicPr>
          <p:nvPr/>
        </p:nvPicPr>
        <p:blipFill>
          <a:blip r:embed="rId6"/>
          <a:srcRect l="5022" t="14518" r="4691" b="11311"/>
          <a:stretch/>
        </p:blipFill>
        <p:spPr bwMode="auto">
          <a:xfrm>
            <a:off x="3533050" y="4141812"/>
            <a:ext cx="3476064" cy="2005504"/>
          </a:xfrm>
          <a:prstGeom prst="rect">
            <a:avLst/>
          </a:prstGeom>
          <a:ln>
            <a:noFill/>
          </a:ln>
          <a:effectLst>
            <a:outerShdw blurRad="292100" dist="139700" dir="2700000" algn="tl" rotWithShape="0">
              <a:srgbClr val="333333">
                <a:alpha val="65000"/>
              </a:srgbClr>
            </a:outerShdw>
          </a:effectLst>
        </p:spPr>
      </p:pic>
      <p:pic>
        <p:nvPicPr>
          <p:cNvPr id="6" name="Picture 5" descr="A close-up of a logo&#10;&#10;AI-generated content may be incorrect."/>
          <p:cNvPicPr>
            <a:picLocks noChangeAspect="1"/>
          </p:cNvPicPr>
          <p:nvPr/>
        </p:nvPicPr>
        <p:blipFill>
          <a:blip r:embed="rId7"/>
          <a:srcRect l="13715" t="4339" r="4387" b="5287"/>
          <a:stretch/>
        </p:blipFill>
        <p:spPr bwMode="auto">
          <a:xfrm>
            <a:off x="304953" y="3887782"/>
            <a:ext cx="2850504" cy="2223482"/>
          </a:xfrm>
          <a:prstGeom prst="rect">
            <a:avLst/>
          </a:prstGeom>
          <a:ln>
            <a:noFill/>
          </a:ln>
          <a:effectLst>
            <a:outerShdw blurRad="292100" dist="139700" dir="2700000" algn="tl" rotWithShape="0">
              <a:srgbClr val="333333">
                <a:alpha val="65000"/>
              </a:srgbClr>
            </a:outerShdw>
          </a:effectLst>
        </p:spPr>
      </p:pic>
      <p:pic>
        <p:nvPicPr>
          <p:cNvPr id="5" name="Picture 4" descr="The image is a webinar invitation featuring key speakers from the European Commission discussing the EU AI Act and its provisions in the evolving regulatory landscape.&#10;&#10;AI-generated content may be incorrect.">
            <a:extLst>
              <a:ext uri="{FF2B5EF4-FFF2-40B4-BE49-F238E27FC236}">
                <a16:creationId xmlns:a16="http://schemas.microsoft.com/office/drawing/2014/main" id="{9525AC6F-FD21-0CA2-784C-2013608234F6}"/>
              </a:ext>
            </a:extLst>
          </p:cNvPr>
          <p:cNvPicPr>
            <a:picLocks noChangeAspect="1"/>
          </p:cNvPicPr>
          <p:nvPr/>
        </p:nvPicPr>
        <p:blipFill>
          <a:blip r:embed="rId8"/>
          <a:stretch>
            <a:fillRect/>
          </a:stretch>
        </p:blipFill>
        <p:spPr>
          <a:xfrm>
            <a:off x="3735896" y="1428678"/>
            <a:ext cx="4177864" cy="21665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8E06-D441-B22F-2FB8-5AE7DC16D656}"/>
            </a:ext>
          </a:extLst>
        </p:cNvPr>
        <p:cNvGrpSpPr/>
        <p:nvPr/>
      </p:nvGrpSpPr>
      <p:grpSpPr>
        <a:xfrm>
          <a:off x="0" y="0"/>
          <a:ext cx="0" cy="0"/>
          <a:chOff x="0" y="0"/>
          <a:chExt cx="0" cy="0"/>
        </a:xfrm>
      </p:grpSpPr>
      <p:sp>
        <p:nvSpPr>
          <p:cNvPr id="7" name="Ondertitel 6">
            <a:extLst>
              <a:ext uri="{FF2B5EF4-FFF2-40B4-BE49-F238E27FC236}">
                <a16:creationId xmlns:a16="http://schemas.microsoft.com/office/drawing/2014/main" id="{D47D08F3-48EE-395F-3282-533115E81795}"/>
              </a:ext>
            </a:extLst>
          </p:cNvPr>
          <p:cNvSpPr>
            <a:spLocks noGrp="1"/>
          </p:cNvSpPr>
          <p:nvPr>
            <p:ph type="subTitle" idx="1"/>
          </p:nvPr>
        </p:nvSpPr>
        <p:spPr>
          <a:xfrm>
            <a:off x="833119" y="2933993"/>
            <a:ext cx="6756761" cy="990015"/>
          </a:xfrm>
        </p:spPr>
        <p:txBody>
          <a:bodyPr/>
          <a:lstStyle/>
          <a:p>
            <a:r>
              <a:rPr lang="nl-BE" sz="7200"/>
              <a:t>crossroads of </a:t>
            </a:r>
          </a:p>
        </p:txBody>
      </p:sp>
      <p:sp>
        <p:nvSpPr>
          <p:cNvPr id="2" name="Tijdelijke aanduiding voor dianummer 1">
            <a:extLst>
              <a:ext uri="{FF2B5EF4-FFF2-40B4-BE49-F238E27FC236}">
                <a16:creationId xmlns:a16="http://schemas.microsoft.com/office/drawing/2014/main" id="{FC48F045-182C-B40F-AC09-5FF014B68D1A}"/>
              </a:ext>
            </a:extLst>
          </p:cNvPr>
          <p:cNvSpPr>
            <a:spLocks noGrp="1"/>
          </p:cNvSpPr>
          <p:nvPr>
            <p:ph type="sldNum" sz="quarter" idx="12"/>
          </p:nvPr>
        </p:nvSpPr>
        <p:spPr/>
        <p:txBody>
          <a:bodyPr/>
          <a:lstStyle/>
          <a:p>
            <a:fld id="{2AB69369-AED2-3745-B81F-A3E46FAA53CC}" type="slidenum">
              <a:rPr lang="nl-BE" smtClean="0"/>
              <a:pPr/>
              <a:t>3</a:t>
            </a:fld>
            <a:endParaRPr lang="nl-BE">
              <a:solidFill>
                <a:schemeClr val="bg1"/>
              </a:solidFill>
            </a:endParaRPr>
          </a:p>
        </p:txBody>
      </p:sp>
      <p:sp>
        <p:nvSpPr>
          <p:cNvPr id="8" name="Tijdelijke aanduiding voor afbeelding 7">
            <a:extLst>
              <a:ext uri="{FF2B5EF4-FFF2-40B4-BE49-F238E27FC236}">
                <a16:creationId xmlns:a16="http://schemas.microsoft.com/office/drawing/2014/main" id="{FA1D02C0-2FD3-D8BD-4451-BC610A475880}"/>
              </a:ext>
            </a:extLst>
          </p:cNvPr>
          <p:cNvSpPr>
            <a:spLocks noGrp="1"/>
          </p:cNvSpPr>
          <p:nvPr>
            <p:ph type="pic" sz="quarter" idx="14"/>
          </p:nvPr>
        </p:nvSpPr>
        <p:spPr>
          <a:xfrm>
            <a:off x="3468688" y="17462"/>
            <a:ext cx="8723312" cy="6840538"/>
          </a:xfrm>
        </p:spPr>
        <p:txBody>
          <a:bodyPr/>
          <a:lstStyle/>
          <a:p>
            <a:endParaRPr lang="nl-BE"/>
          </a:p>
        </p:txBody>
      </p:sp>
      <p:sp>
        <p:nvSpPr>
          <p:cNvPr id="6" name="Titel 5">
            <a:extLst>
              <a:ext uri="{FF2B5EF4-FFF2-40B4-BE49-F238E27FC236}">
                <a16:creationId xmlns:a16="http://schemas.microsoft.com/office/drawing/2014/main" id="{6231A8BB-5981-9E90-ED42-39B450563183}"/>
              </a:ext>
            </a:extLst>
          </p:cNvPr>
          <p:cNvSpPr>
            <a:spLocks noGrp="1"/>
          </p:cNvSpPr>
          <p:nvPr>
            <p:ph type="title"/>
          </p:nvPr>
        </p:nvSpPr>
        <p:spPr>
          <a:xfrm>
            <a:off x="863456" y="2036311"/>
            <a:ext cx="6756761" cy="2785378"/>
          </a:xfrm>
        </p:spPr>
        <p:txBody>
          <a:bodyPr/>
          <a:lstStyle/>
          <a:p>
            <a:r>
              <a:rPr lang="nl-BE"/>
              <a:t>Standing at the</a:t>
            </a:r>
            <a:br>
              <a:rPr lang="nl-BE"/>
            </a:br>
            <a:br>
              <a:rPr lang="nl-BE"/>
            </a:br>
            <a:r>
              <a:rPr lang="nl-BE"/>
              <a:t>Tech leadership</a:t>
            </a:r>
          </a:p>
        </p:txBody>
      </p:sp>
    </p:spTree>
    <p:extLst>
      <p:ext uri="{BB962C8B-B14F-4D97-AF65-F5344CB8AC3E}">
        <p14:creationId xmlns:p14="http://schemas.microsoft.com/office/powerpoint/2010/main" val="3955474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20A30-8699-1D84-1177-8256D4E86A9F}"/>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B39435D-06A8-1614-A1AC-C6C46309FC85}"/>
              </a:ext>
            </a:extLst>
          </p:cNvPr>
          <p:cNvSpPr>
            <a:spLocks noGrp="1"/>
          </p:cNvSpPr>
          <p:nvPr>
            <p:ph type="sldNum" sz="quarter" idx="12"/>
          </p:nvPr>
        </p:nvSpPr>
        <p:spPr/>
        <p:txBody>
          <a:bodyPr/>
          <a:lstStyle/>
          <a:p>
            <a:fld id="{2AB69369-AED2-3745-B81F-A3E46FAA53CC}" type="slidenum">
              <a:rPr lang="nl-BE" smtClean="0"/>
              <a:pPr/>
              <a:t>30</a:t>
            </a:fld>
            <a:endParaRPr lang="nl-BE">
              <a:solidFill>
                <a:schemeClr val="bg1"/>
              </a:solidFill>
            </a:endParaRPr>
          </a:p>
        </p:txBody>
      </p:sp>
      <p:pic>
        <p:nvPicPr>
          <p:cNvPr id="5" name="Tijdelijke aanduiding voor afbeelding 4">
            <a:extLst>
              <a:ext uri="{FF2B5EF4-FFF2-40B4-BE49-F238E27FC236}">
                <a16:creationId xmlns:a16="http://schemas.microsoft.com/office/drawing/2014/main" id="{280F5CBE-29B5-2FCE-A772-C9008E8AE9C3}"/>
              </a:ext>
            </a:extLst>
          </p:cNvPr>
          <p:cNvPicPr>
            <a:picLocks noGrp="1" noChangeAspect="1"/>
          </p:cNvPicPr>
          <p:nvPr>
            <p:ph type="pic" sz="quarter" idx="14"/>
          </p:nvPr>
        </p:nvPicPr>
        <p:blipFill>
          <a:blip r:embed="rId3"/>
          <a:srcRect t="127" b="127"/>
          <a:stretch/>
        </p:blipFill>
        <p:spPr/>
      </p:pic>
      <p:sp>
        <p:nvSpPr>
          <p:cNvPr id="3" name="Rechthoek 7">
            <a:extLst>
              <a:ext uri="{FF2B5EF4-FFF2-40B4-BE49-F238E27FC236}">
                <a16:creationId xmlns:a16="http://schemas.microsoft.com/office/drawing/2014/main" id="{0B7F0419-8C6F-0005-33A3-569A32D0146B}"/>
              </a:ext>
            </a:extLst>
          </p:cNvPr>
          <p:cNvSpPr/>
          <p:nvPr/>
        </p:nvSpPr>
        <p:spPr>
          <a:xfrm>
            <a:off x="0" y="0"/>
            <a:ext cx="12192000" cy="6858000"/>
          </a:xfrm>
          <a:prstGeom prst="rect">
            <a:avLst/>
          </a:prstGeom>
          <a:gradFill flip="none" rotWithShape="1">
            <a:gsLst>
              <a:gs pos="39000">
                <a:srgbClr val="0E3257"/>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5">
            <a:extLst>
              <a:ext uri="{FF2B5EF4-FFF2-40B4-BE49-F238E27FC236}">
                <a16:creationId xmlns:a16="http://schemas.microsoft.com/office/drawing/2014/main" id="{14846B51-6CD9-D88D-1472-0BDF4DF97B81}"/>
              </a:ext>
            </a:extLst>
          </p:cNvPr>
          <p:cNvSpPr txBox="1">
            <a:spLocks/>
          </p:cNvSpPr>
          <p:nvPr/>
        </p:nvSpPr>
        <p:spPr>
          <a:xfrm>
            <a:off x="874899" y="1999735"/>
            <a:ext cx="6756761" cy="278537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Barlow" pitchFamily="2" charset="77"/>
                <a:ea typeface="+mj-ea"/>
                <a:cs typeface="+mj-cs"/>
              </a:defRPr>
            </a:lvl1pPr>
          </a:lstStyle>
          <a:p>
            <a:pPr>
              <a:lnSpc>
                <a:spcPts val="7000"/>
              </a:lnSpc>
            </a:pPr>
            <a:r>
              <a:rPr lang="nl-BE" sz="6600" dirty="0" err="1">
                <a:solidFill>
                  <a:schemeClr val="bg1"/>
                </a:solidFill>
              </a:rPr>
              <a:t>Membership</a:t>
            </a:r>
            <a:br>
              <a:rPr lang="nl-BE" sz="6600" dirty="0">
                <a:solidFill>
                  <a:schemeClr val="bg1"/>
                </a:solidFill>
              </a:rPr>
            </a:br>
            <a:r>
              <a:rPr lang="nl-BE" sz="6600" dirty="0">
                <a:gradFill>
                  <a:gsLst>
                    <a:gs pos="29000">
                      <a:srgbClr val="14B1E7"/>
                    </a:gs>
                    <a:gs pos="100000">
                      <a:srgbClr val="8DC63F"/>
                    </a:gs>
                  </a:gsLst>
                  <a:lin ang="0" scaled="1"/>
                </a:gradFill>
                <a:ea typeface="+mn-ea"/>
                <a:cs typeface="+mn-cs"/>
              </a:rPr>
              <a:t>Foundation </a:t>
            </a:r>
            <a:br>
              <a:rPr lang="nl-BE" sz="6600" dirty="0">
                <a:gradFill>
                  <a:gsLst>
                    <a:gs pos="29000">
                      <a:srgbClr val="14B1E7"/>
                    </a:gs>
                    <a:gs pos="100000">
                      <a:srgbClr val="8DC63F"/>
                    </a:gs>
                  </a:gsLst>
                  <a:lin ang="0" scaled="1"/>
                </a:gradFill>
                <a:ea typeface="+mn-ea"/>
                <a:cs typeface="+mn-cs"/>
              </a:rPr>
            </a:br>
            <a:r>
              <a:rPr lang="nl-BE" sz="6600" dirty="0">
                <a:solidFill>
                  <a:schemeClr val="bg1"/>
                </a:solidFill>
              </a:rPr>
              <a:t>Value</a:t>
            </a:r>
          </a:p>
        </p:txBody>
      </p:sp>
    </p:spTree>
    <p:extLst>
      <p:ext uri="{BB962C8B-B14F-4D97-AF65-F5344CB8AC3E}">
        <p14:creationId xmlns:p14="http://schemas.microsoft.com/office/powerpoint/2010/main" val="941645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D9BFD-F661-8D5A-C885-3A9EEF614B6A}"/>
            </a:ext>
          </a:extLst>
        </p:cNvPr>
        <p:cNvGrpSpPr/>
        <p:nvPr/>
      </p:nvGrpSpPr>
      <p:grpSpPr>
        <a:xfrm>
          <a:off x="0" y="0"/>
          <a:ext cx="0" cy="0"/>
          <a:chOff x="0" y="0"/>
          <a:chExt cx="0" cy="0"/>
        </a:xfrm>
      </p:grpSpPr>
      <p:sp>
        <p:nvSpPr>
          <p:cNvPr id="13" name="Rechthoek 12">
            <a:extLst>
              <a:ext uri="{FF2B5EF4-FFF2-40B4-BE49-F238E27FC236}">
                <a16:creationId xmlns:a16="http://schemas.microsoft.com/office/drawing/2014/main" id="{D879ECEE-B3E4-D30D-6281-2BA99D61A1CD}"/>
              </a:ext>
            </a:extLst>
          </p:cNvPr>
          <p:cNvSpPr/>
          <p:nvPr/>
        </p:nvSpPr>
        <p:spPr>
          <a:xfrm>
            <a:off x="106017" y="0"/>
            <a:ext cx="12192000" cy="6858000"/>
          </a:xfrm>
          <a:prstGeom prst="rect">
            <a:avLst/>
          </a:prstGeom>
          <a:gradFill flip="none" rotWithShape="1">
            <a:gsLst>
              <a:gs pos="39000">
                <a:srgbClr val="F8F9FA"/>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dianummer 1">
            <a:extLst>
              <a:ext uri="{FF2B5EF4-FFF2-40B4-BE49-F238E27FC236}">
                <a16:creationId xmlns:a16="http://schemas.microsoft.com/office/drawing/2014/main" id="{887C817D-42EB-A1B3-AEF5-D7F606BF4516}"/>
              </a:ext>
            </a:extLst>
          </p:cNvPr>
          <p:cNvSpPr>
            <a:spLocks noGrp="1"/>
          </p:cNvSpPr>
          <p:nvPr>
            <p:ph type="sldNum" sz="quarter" idx="12"/>
          </p:nvPr>
        </p:nvSpPr>
        <p:spPr/>
        <p:txBody>
          <a:bodyPr/>
          <a:lstStyle/>
          <a:p>
            <a:fld id="{2AB69369-AED2-3745-B81F-A3E46FAA53CC}" type="slidenum">
              <a:rPr lang="nl-BE" smtClean="0"/>
              <a:pPr/>
              <a:t>31</a:t>
            </a:fld>
            <a:endParaRPr lang="nl-BE">
              <a:solidFill>
                <a:schemeClr val="bg1"/>
              </a:solidFill>
            </a:endParaRPr>
          </a:p>
        </p:txBody>
      </p:sp>
      <p:sp>
        <p:nvSpPr>
          <p:cNvPr id="9" name="Slide Number Placeholder 5">
            <a:extLst>
              <a:ext uri="{FF2B5EF4-FFF2-40B4-BE49-F238E27FC236}">
                <a16:creationId xmlns:a16="http://schemas.microsoft.com/office/drawing/2014/main" id="{C9BBB779-588D-A9C3-0B28-D53DD8CBE0E3}"/>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grpSp>
        <p:nvGrpSpPr>
          <p:cNvPr id="10" name="Groep 9">
            <a:extLst>
              <a:ext uri="{FF2B5EF4-FFF2-40B4-BE49-F238E27FC236}">
                <a16:creationId xmlns:a16="http://schemas.microsoft.com/office/drawing/2014/main" id="{8897FDD4-4A9A-7C80-1C2F-CBD3177EC3CA}"/>
              </a:ext>
            </a:extLst>
          </p:cNvPr>
          <p:cNvGrpSpPr/>
          <p:nvPr/>
        </p:nvGrpSpPr>
        <p:grpSpPr>
          <a:xfrm>
            <a:off x="11211737" y="6335129"/>
            <a:ext cx="595553" cy="201063"/>
            <a:chOff x="11211737" y="6335129"/>
            <a:chExt cx="595553" cy="201063"/>
          </a:xfrm>
        </p:grpSpPr>
        <p:pic>
          <p:nvPicPr>
            <p:cNvPr id="11" name="Afbeelding 10" descr="Afbeelding met Graphics, Lettertype, grafische vormgeving, ontwerp&#10;&#10;Automatisch gegenereerde beschrijving">
              <a:extLst>
                <a:ext uri="{FF2B5EF4-FFF2-40B4-BE49-F238E27FC236}">
                  <a16:creationId xmlns:a16="http://schemas.microsoft.com/office/drawing/2014/main" id="{CCCC5DF8-3881-796B-9ABC-BB75E4D9574D}"/>
                </a:ext>
              </a:extLst>
            </p:cNvPr>
            <p:cNvPicPr>
              <a:picLocks noChangeAspect="1"/>
            </p:cNvPicPr>
            <p:nvPr/>
          </p:nvPicPr>
          <p:blipFill>
            <a:blip r:embed="rId3"/>
            <a:stretch>
              <a:fillRect/>
            </a:stretch>
          </p:blipFill>
          <p:spPr>
            <a:xfrm>
              <a:off x="11211737" y="6335129"/>
              <a:ext cx="595553" cy="201063"/>
            </a:xfrm>
            <a:prstGeom prst="rect">
              <a:avLst/>
            </a:prstGeom>
          </p:spPr>
        </p:pic>
        <p:pic>
          <p:nvPicPr>
            <p:cNvPr id="12" name="Afbeelding 11" descr="Afbeelding met Graphics, Lettertype, grafische vormgeving, ontwerp&#10;&#10;Automatisch gegenereerde beschrijving">
              <a:extLst>
                <a:ext uri="{FF2B5EF4-FFF2-40B4-BE49-F238E27FC236}">
                  <a16:creationId xmlns:a16="http://schemas.microsoft.com/office/drawing/2014/main" id="{4BF6A075-AB3B-A1DB-01B0-890D0E22E98A}"/>
                </a:ext>
              </a:extLst>
            </p:cNvPr>
            <p:cNvPicPr>
              <a:picLocks noChangeAspect="1"/>
            </p:cNvPicPr>
            <p:nvPr/>
          </p:nvPicPr>
          <p:blipFill>
            <a:blip r:embed="rId3"/>
            <a:stretch>
              <a:fillRect/>
            </a:stretch>
          </p:blipFill>
          <p:spPr>
            <a:xfrm>
              <a:off x="11211737" y="6335129"/>
              <a:ext cx="595553" cy="201063"/>
            </a:xfrm>
            <a:prstGeom prst="rect">
              <a:avLst/>
            </a:prstGeom>
          </p:spPr>
        </p:pic>
      </p:grpSp>
      <p:sp>
        <p:nvSpPr>
          <p:cNvPr id="8" name="Content Placeholder 4">
            <a:extLst>
              <a:ext uri="{FF2B5EF4-FFF2-40B4-BE49-F238E27FC236}">
                <a16:creationId xmlns:a16="http://schemas.microsoft.com/office/drawing/2014/main" id="{BFD0537E-9DE8-6F35-94B5-5901EBB2E4ED}"/>
              </a:ext>
            </a:extLst>
          </p:cNvPr>
          <p:cNvSpPr txBox="1">
            <a:spLocks/>
          </p:cNvSpPr>
          <p:nvPr/>
        </p:nvSpPr>
        <p:spPr>
          <a:xfrm>
            <a:off x="848153" y="1307388"/>
            <a:ext cx="5820871" cy="5027741"/>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E" sz="1300"/>
          </a:p>
        </p:txBody>
      </p:sp>
      <p:sp>
        <p:nvSpPr>
          <p:cNvPr id="4" name="TextBox 3">
            <a:extLst>
              <a:ext uri="{FF2B5EF4-FFF2-40B4-BE49-F238E27FC236}">
                <a16:creationId xmlns:a16="http://schemas.microsoft.com/office/drawing/2014/main" id="{0587A871-971C-D57E-5401-142D54F9BAD5}"/>
              </a:ext>
            </a:extLst>
          </p:cNvPr>
          <p:cNvSpPr txBox="1"/>
          <p:nvPr/>
        </p:nvSpPr>
        <p:spPr>
          <a:xfrm>
            <a:off x="848153" y="865939"/>
            <a:ext cx="8194335" cy="5633337"/>
          </a:xfrm>
          <a:prstGeom prst="rect">
            <a:avLst/>
          </a:prstGeom>
          <a:noFill/>
        </p:spPr>
        <p:txBody>
          <a:bodyPr wrap="square">
            <a:spAutoFit/>
          </a:bodyPr>
          <a:lstStyle/>
          <a:p>
            <a:pPr defTabSz="914400">
              <a:spcAft>
                <a:spcPts val="525"/>
              </a:spcAft>
              <a:buClr>
                <a:schemeClr val="accent3"/>
              </a:buClr>
              <a:buSzPct val="150000"/>
            </a:pPr>
            <a:r>
              <a:rPr lang="en-US" sz="2400" dirty="0">
                <a:gradFill>
                  <a:gsLst>
                    <a:gs pos="29000">
                      <a:srgbClr val="14B1E7"/>
                    </a:gs>
                    <a:gs pos="100000">
                      <a:srgbClr val="8DC63F"/>
                    </a:gs>
                  </a:gsLst>
                  <a:lin ang="0" scaled="1"/>
                </a:gradFill>
                <a:latin typeface="Barlow" pitchFamily="2" charset="77"/>
              </a:rPr>
              <a:t>Building Europe's Innovation Ecosystem</a:t>
            </a:r>
          </a:p>
          <a:p>
            <a:pPr defTabSz="914400">
              <a:lnSpc>
                <a:spcPts val="1575"/>
              </a:lnSpc>
              <a:spcAft>
                <a:spcPts val="525"/>
              </a:spcAft>
              <a:buClr>
                <a:schemeClr val="accent3"/>
              </a:buClr>
              <a:buSzPct val="150000"/>
            </a:pPr>
            <a:endParaRPr lang="en-US" sz="2000" b="1" dirty="0">
              <a:latin typeface="Inter"/>
            </a:endParaRPr>
          </a:p>
          <a:p>
            <a:pPr defTabSz="914400">
              <a:lnSpc>
                <a:spcPts val="1575"/>
              </a:lnSpc>
              <a:spcAft>
                <a:spcPts val="525"/>
              </a:spcAft>
              <a:buClr>
                <a:schemeClr val="accent3"/>
              </a:buClr>
              <a:buSzPct val="150000"/>
              <a:buFont typeface="Arial" panose="020B0604020202020204" pitchFamily="34" charset="0"/>
              <a:buChar char="•"/>
            </a:pPr>
            <a:r>
              <a:rPr lang="en-US" sz="2000" b="1" dirty="0">
                <a:latin typeface="Inter"/>
              </a:rPr>
              <a:t> Influence the European Agenda: </a:t>
            </a:r>
            <a:r>
              <a:rPr lang="en-US" sz="2000" dirty="0">
                <a:latin typeface="Inter"/>
              </a:rPr>
              <a:t>Directly shape the regulatory and funding landscape by contributing to the SRIDA and participating in ADRA’s Public-Private Partnership (PPP) with the European Commission.</a:t>
            </a:r>
          </a:p>
          <a:p>
            <a:pPr defTabSz="914400">
              <a:lnSpc>
                <a:spcPts val="1575"/>
              </a:lnSpc>
              <a:spcAft>
                <a:spcPts val="525"/>
              </a:spcAft>
              <a:buClr>
                <a:schemeClr val="accent3"/>
              </a:buClr>
              <a:buSzPct val="150000"/>
              <a:buFont typeface="Arial" panose="020B0604020202020204" pitchFamily="34" charset="0"/>
              <a:buChar char="•"/>
            </a:pPr>
            <a:r>
              <a:rPr lang="en-US" sz="2000" b="1" dirty="0">
                <a:latin typeface="Inter"/>
              </a:rPr>
              <a:t> Forge Strategic Connections: </a:t>
            </a:r>
            <a:r>
              <a:rPr lang="en-US" sz="2000" dirty="0">
                <a:latin typeface="Inter"/>
              </a:rPr>
              <a:t>Act as a linchpin between industry use-cases and cutting-edge solutions by networking across sectors and accessing shared R&amp;D infrastructure.</a:t>
            </a:r>
          </a:p>
          <a:p>
            <a:pPr defTabSz="914400">
              <a:lnSpc>
                <a:spcPts val="1575"/>
              </a:lnSpc>
              <a:spcAft>
                <a:spcPts val="525"/>
              </a:spcAft>
              <a:buClr>
                <a:schemeClr val="accent3"/>
              </a:buClr>
              <a:buSzPct val="150000"/>
              <a:buFont typeface="Arial" panose="020B0604020202020204" pitchFamily="34" charset="0"/>
              <a:buChar char="•"/>
            </a:pPr>
            <a:r>
              <a:rPr lang="en-US" sz="2000" b="1" dirty="0">
                <a:latin typeface="Inter"/>
              </a:rPr>
              <a:t> Fuel ADR Innovation: </a:t>
            </a:r>
            <a:r>
              <a:rPr lang="en-US" sz="2000" dirty="0">
                <a:latin typeface="Inter"/>
              </a:rPr>
              <a:t>Secure funding and resources for Physical AI and robotics through exclusive access to R&amp;I programming and early intelligence on EU funding calls.</a:t>
            </a:r>
          </a:p>
          <a:p>
            <a:pPr defTabSz="914400">
              <a:lnSpc>
                <a:spcPts val="1575"/>
              </a:lnSpc>
              <a:spcAft>
                <a:spcPts val="525"/>
              </a:spcAft>
              <a:buClr>
                <a:schemeClr val="accent3"/>
              </a:buClr>
              <a:buSzPct val="150000"/>
              <a:buFont typeface="Arial" panose="020B0604020202020204" pitchFamily="34" charset="0"/>
              <a:buChar char="•"/>
            </a:pPr>
            <a:endParaRPr lang="en-US" sz="2000" dirty="0">
              <a:latin typeface="Inter"/>
            </a:endParaRPr>
          </a:p>
          <a:p>
            <a:pPr defTabSz="914400">
              <a:lnSpc>
                <a:spcPts val="1575"/>
              </a:lnSpc>
              <a:spcAft>
                <a:spcPts val="525"/>
              </a:spcAft>
              <a:buClr>
                <a:schemeClr val="accent3"/>
              </a:buClr>
              <a:buSzPct val="150000"/>
            </a:pPr>
            <a:r>
              <a:rPr lang="en-US" sz="2400" dirty="0">
                <a:gradFill>
                  <a:gsLst>
                    <a:gs pos="29000">
                      <a:srgbClr val="14B1E7"/>
                    </a:gs>
                    <a:gs pos="100000">
                      <a:srgbClr val="8DC63F"/>
                    </a:gs>
                  </a:gsLst>
                  <a:lin ang="0" scaled="1"/>
                </a:gradFill>
                <a:latin typeface="Barlow" pitchFamily="2" charset="77"/>
              </a:rPr>
              <a:t>Driving Collaboration</a:t>
            </a:r>
          </a:p>
          <a:p>
            <a:pPr defTabSz="914400">
              <a:lnSpc>
                <a:spcPts val="1575"/>
              </a:lnSpc>
              <a:spcAft>
                <a:spcPts val="525"/>
              </a:spcAft>
              <a:buClr>
                <a:schemeClr val="accent3"/>
              </a:buClr>
              <a:buSzPct val="150000"/>
            </a:pPr>
            <a:endParaRPr lang="en-US" sz="2000" b="1" dirty="0">
              <a:latin typeface="Inter"/>
            </a:endParaRPr>
          </a:p>
          <a:p>
            <a:pPr defTabSz="914400">
              <a:lnSpc>
                <a:spcPts val="1575"/>
              </a:lnSpc>
              <a:spcAft>
                <a:spcPts val="525"/>
              </a:spcAft>
              <a:buClr>
                <a:schemeClr val="accent3"/>
              </a:buClr>
              <a:buSzPct val="150000"/>
              <a:buFont typeface="Arial" panose="020B0604020202020204" pitchFamily="34" charset="0"/>
              <a:buChar char="•"/>
            </a:pPr>
            <a:r>
              <a:rPr lang="en-US" sz="2000" b="1" dirty="0">
                <a:latin typeface="Inter"/>
              </a:rPr>
              <a:t> Co-create High-Stakes Solutions: </a:t>
            </a:r>
            <a:r>
              <a:rPr lang="en-US" sz="2000" dirty="0">
                <a:latin typeface="Inter"/>
              </a:rPr>
              <a:t>Join specialized Topic Groups to access deep expertise and co-design pioneering projects through cross-border collaborations.</a:t>
            </a:r>
          </a:p>
          <a:p>
            <a:pPr defTabSz="914400">
              <a:lnSpc>
                <a:spcPts val="1575"/>
              </a:lnSpc>
              <a:spcAft>
                <a:spcPts val="525"/>
              </a:spcAft>
              <a:buClr>
                <a:schemeClr val="accent3"/>
              </a:buClr>
              <a:buSzPct val="150000"/>
              <a:buFont typeface="Arial" panose="020B0604020202020204" pitchFamily="34" charset="0"/>
              <a:buChar char="•"/>
            </a:pPr>
            <a:r>
              <a:rPr lang="en-US" sz="2000" b="1" dirty="0">
                <a:latin typeface="Inter"/>
              </a:rPr>
              <a:t> Orchestrate Ecosystem Synergy: </a:t>
            </a:r>
            <a:r>
              <a:rPr lang="en-US" sz="2000" dirty="0">
                <a:latin typeface="Inter"/>
              </a:rPr>
              <a:t>Engage in pre-competitive R&amp;D to build shared IP and leverage collective insights to solve complex technological challenges.</a:t>
            </a:r>
          </a:p>
          <a:p>
            <a:pPr defTabSz="914400">
              <a:lnSpc>
                <a:spcPts val="1575"/>
              </a:lnSpc>
              <a:spcAft>
                <a:spcPts val="525"/>
              </a:spcAft>
              <a:buClr>
                <a:schemeClr val="accent3"/>
              </a:buClr>
              <a:buSzPct val="150000"/>
              <a:buFont typeface="Arial" panose="020B0604020202020204" pitchFamily="34" charset="0"/>
              <a:buChar char="•"/>
            </a:pPr>
            <a:r>
              <a:rPr lang="en-US" sz="2000" b="1" dirty="0">
                <a:latin typeface="Inter"/>
              </a:rPr>
              <a:t> Unite for Global Impact: </a:t>
            </a:r>
            <a:r>
              <a:rPr lang="en-US" sz="2000" dirty="0">
                <a:latin typeface="Inter"/>
              </a:rPr>
              <a:t>Connect with a vibrant community at the AI, Data, and Robotics Forum (ADRF) to profile Europe’s </a:t>
            </a:r>
            <a:r>
              <a:rPr lang="en-US" sz="2000" dirty="0" err="1">
                <a:latin typeface="Inter"/>
              </a:rPr>
              <a:t>DeepTech</a:t>
            </a:r>
            <a:r>
              <a:rPr lang="en-US" sz="2000" dirty="0">
                <a:latin typeface="Inter"/>
              </a:rPr>
              <a:t> reputation and solve industry-wide hurdles.</a:t>
            </a:r>
          </a:p>
        </p:txBody>
      </p:sp>
    </p:spTree>
    <p:extLst>
      <p:ext uri="{BB962C8B-B14F-4D97-AF65-F5344CB8AC3E}">
        <p14:creationId xmlns:p14="http://schemas.microsoft.com/office/powerpoint/2010/main" val="701487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F679-45E2-74F7-AFCB-E6EB4AFFF466}"/>
            </a:ext>
          </a:extLst>
        </p:cNvPr>
        <p:cNvGrpSpPr/>
        <p:nvPr/>
      </p:nvGrpSpPr>
      <p:grpSpPr>
        <a:xfrm>
          <a:off x="0" y="0"/>
          <a:ext cx="0" cy="0"/>
          <a:chOff x="0" y="0"/>
          <a:chExt cx="0" cy="0"/>
        </a:xfrm>
      </p:grpSpPr>
      <p:sp>
        <p:nvSpPr>
          <p:cNvPr id="13" name="Rechthoek 12">
            <a:extLst>
              <a:ext uri="{FF2B5EF4-FFF2-40B4-BE49-F238E27FC236}">
                <a16:creationId xmlns:a16="http://schemas.microsoft.com/office/drawing/2014/main" id="{9C487911-9112-4C26-35E3-F6AF086B23F0}"/>
              </a:ext>
            </a:extLst>
          </p:cNvPr>
          <p:cNvSpPr/>
          <p:nvPr/>
        </p:nvSpPr>
        <p:spPr>
          <a:xfrm>
            <a:off x="72887" y="-139148"/>
            <a:ext cx="12192000" cy="6858000"/>
          </a:xfrm>
          <a:prstGeom prst="rect">
            <a:avLst/>
          </a:prstGeom>
          <a:gradFill flip="none" rotWithShape="1">
            <a:gsLst>
              <a:gs pos="39000">
                <a:srgbClr val="F8F9FA"/>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dianummer 1">
            <a:extLst>
              <a:ext uri="{FF2B5EF4-FFF2-40B4-BE49-F238E27FC236}">
                <a16:creationId xmlns:a16="http://schemas.microsoft.com/office/drawing/2014/main" id="{14C65078-D5DA-7204-AA74-A668A82FA0F7}"/>
              </a:ext>
            </a:extLst>
          </p:cNvPr>
          <p:cNvSpPr>
            <a:spLocks noGrp="1"/>
          </p:cNvSpPr>
          <p:nvPr>
            <p:ph type="sldNum" sz="quarter" idx="12"/>
          </p:nvPr>
        </p:nvSpPr>
        <p:spPr/>
        <p:txBody>
          <a:bodyPr/>
          <a:lstStyle/>
          <a:p>
            <a:fld id="{2AB69369-AED2-3745-B81F-A3E46FAA53CC}" type="slidenum">
              <a:rPr lang="nl-BE" smtClean="0"/>
              <a:pPr/>
              <a:t>32</a:t>
            </a:fld>
            <a:endParaRPr lang="nl-BE">
              <a:solidFill>
                <a:schemeClr val="bg1"/>
              </a:solidFill>
            </a:endParaRPr>
          </a:p>
        </p:txBody>
      </p:sp>
      <p:sp>
        <p:nvSpPr>
          <p:cNvPr id="9" name="Slide Number Placeholder 5">
            <a:extLst>
              <a:ext uri="{FF2B5EF4-FFF2-40B4-BE49-F238E27FC236}">
                <a16:creationId xmlns:a16="http://schemas.microsoft.com/office/drawing/2014/main" id="{1FDD381D-95AF-B02E-286E-328F6AD79C54}"/>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grpSp>
        <p:nvGrpSpPr>
          <p:cNvPr id="10" name="Groep 9">
            <a:extLst>
              <a:ext uri="{FF2B5EF4-FFF2-40B4-BE49-F238E27FC236}">
                <a16:creationId xmlns:a16="http://schemas.microsoft.com/office/drawing/2014/main" id="{0F8540DF-C40F-0C7F-9419-E7D08001483A}"/>
              </a:ext>
            </a:extLst>
          </p:cNvPr>
          <p:cNvGrpSpPr/>
          <p:nvPr/>
        </p:nvGrpSpPr>
        <p:grpSpPr>
          <a:xfrm>
            <a:off x="11211737" y="6335129"/>
            <a:ext cx="595553" cy="201063"/>
            <a:chOff x="11211737" y="6335129"/>
            <a:chExt cx="595553" cy="201063"/>
          </a:xfrm>
        </p:grpSpPr>
        <p:pic>
          <p:nvPicPr>
            <p:cNvPr id="11" name="Afbeelding 10" descr="Afbeelding met Graphics, Lettertype, grafische vormgeving, ontwerp&#10;&#10;Automatisch gegenereerde beschrijving">
              <a:extLst>
                <a:ext uri="{FF2B5EF4-FFF2-40B4-BE49-F238E27FC236}">
                  <a16:creationId xmlns:a16="http://schemas.microsoft.com/office/drawing/2014/main" id="{5848740B-5EBD-BE97-E7A5-835820F06B5B}"/>
                </a:ext>
              </a:extLst>
            </p:cNvPr>
            <p:cNvPicPr>
              <a:picLocks noChangeAspect="1"/>
            </p:cNvPicPr>
            <p:nvPr/>
          </p:nvPicPr>
          <p:blipFill>
            <a:blip r:embed="rId3"/>
            <a:stretch>
              <a:fillRect/>
            </a:stretch>
          </p:blipFill>
          <p:spPr>
            <a:xfrm>
              <a:off x="11211737" y="6335129"/>
              <a:ext cx="595553" cy="201063"/>
            </a:xfrm>
            <a:prstGeom prst="rect">
              <a:avLst/>
            </a:prstGeom>
          </p:spPr>
        </p:pic>
        <p:pic>
          <p:nvPicPr>
            <p:cNvPr id="12" name="Afbeelding 11" descr="Afbeelding met Graphics, Lettertype, grafische vormgeving, ontwerp&#10;&#10;Automatisch gegenereerde beschrijving">
              <a:extLst>
                <a:ext uri="{FF2B5EF4-FFF2-40B4-BE49-F238E27FC236}">
                  <a16:creationId xmlns:a16="http://schemas.microsoft.com/office/drawing/2014/main" id="{0B43C990-691C-7233-FCB7-1B3BE8144B5F}"/>
                </a:ext>
              </a:extLst>
            </p:cNvPr>
            <p:cNvPicPr>
              <a:picLocks noChangeAspect="1"/>
            </p:cNvPicPr>
            <p:nvPr/>
          </p:nvPicPr>
          <p:blipFill>
            <a:blip r:embed="rId3"/>
            <a:stretch>
              <a:fillRect/>
            </a:stretch>
          </p:blipFill>
          <p:spPr>
            <a:xfrm>
              <a:off x="11211737" y="6335129"/>
              <a:ext cx="595553" cy="201063"/>
            </a:xfrm>
            <a:prstGeom prst="rect">
              <a:avLst/>
            </a:prstGeom>
          </p:spPr>
        </p:pic>
      </p:grpSp>
      <p:sp>
        <p:nvSpPr>
          <p:cNvPr id="8" name="Content Placeholder 4">
            <a:extLst>
              <a:ext uri="{FF2B5EF4-FFF2-40B4-BE49-F238E27FC236}">
                <a16:creationId xmlns:a16="http://schemas.microsoft.com/office/drawing/2014/main" id="{846A4A26-ACCD-C9AF-96FF-08D1897F7D08}"/>
              </a:ext>
            </a:extLst>
          </p:cNvPr>
          <p:cNvSpPr txBox="1">
            <a:spLocks/>
          </p:cNvSpPr>
          <p:nvPr/>
        </p:nvSpPr>
        <p:spPr>
          <a:xfrm>
            <a:off x="899696" y="716286"/>
            <a:ext cx="7606735" cy="4935329"/>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gradFill>
                  <a:gsLst>
                    <a:gs pos="29000">
                      <a:srgbClr val="14B1E7"/>
                    </a:gs>
                    <a:gs pos="100000">
                      <a:srgbClr val="8DC63F"/>
                    </a:gs>
                  </a:gsLst>
                  <a:lin ang="0" scaled="1"/>
                </a:gradFill>
              </a:rPr>
              <a:t>Advancing Strategic Initiatives</a:t>
            </a:r>
          </a:p>
          <a:p>
            <a:endParaRPr lang="en-US" sz="2000" b="1" dirty="0">
              <a:latin typeface="Inter"/>
            </a:endParaRPr>
          </a:p>
          <a:p>
            <a:pPr>
              <a:lnSpc>
                <a:spcPts val="1575"/>
              </a:lnSpc>
              <a:spcAft>
                <a:spcPts val="525"/>
              </a:spcAft>
              <a:buFont typeface="Arial" panose="020B0604020202020204" pitchFamily="34" charset="0"/>
              <a:buChar char="•"/>
            </a:pPr>
            <a:r>
              <a:rPr lang="en-US" sz="2000" b="1" dirty="0">
                <a:latin typeface="Inter"/>
              </a:rPr>
              <a:t> Direct EU Strategy:</a:t>
            </a:r>
            <a:r>
              <a:rPr lang="en-US" sz="2000" dirty="0">
                <a:latin typeface="Inter"/>
              </a:rPr>
              <a:t> Translate your business interests into actionable policy recommendations and shape the long-term R&amp;D agendas that drive future growth.</a:t>
            </a:r>
          </a:p>
          <a:p>
            <a:pPr>
              <a:lnSpc>
                <a:spcPts val="1575"/>
              </a:lnSpc>
              <a:spcAft>
                <a:spcPts val="525"/>
              </a:spcAft>
              <a:buFont typeface="Arial" panose="020B0604020202020204" pitchFamily="34" charset="0"/>
              <a:buChar char="•"/>
            </a:pPr>
            <a:r>
              <a:rPr lang="en-US" sz="2000" b="1" dirty="0">
                <a:latin typeface="Inter"/>
              </a:rPr>
              <a:t> Gain Strategic Foresight:</a:t>
            </a:r>
            <a:r>
              <a:rPr lang="en-US" sz="2000" dirty="0">
                <a:latin typeface="Inter"/>
              </a:rPr>
              <a:t> Leverage the "Inside Track" for up-to-the-minute insights on ADR developments and benchmark your progress against Europe’s top leaders.</a:t>
            </a:r>
          </a:p>
          <a:p>
            <a:pPr>
              <a:lnSpc>
                <a:spcPts val="1575"/>
              </a:lnSpc>
              <a:spcAft>
                <a:spcPts val="525"/>
              </a:spcAft>
              <a:buFont typeface="Arial" panose="020B0604020202020204" pitchFamily="34" charset="0"/>
              <a:buChar char="•"/>
            </a:pPr>
            <a:r>
              <a:rPr lang="en-US" sz="2000" b="1" dirty="0">
                <a:latin typeface="Inter"/>
              </a:rPr>
              <a:t> Lead Market-Driven Innovation:</a:t>
            </a:r>
            <a:r>
              <a:rPr lang="en-US" sz="2000" dirty="0">
                <a:latin typeface="Inter"/>
              </a:rPr>
              <a:t> Utilize exclusive market intelligence and technical roundtables to design impactful initiatives that navigate the future digital economy.</a:t>
            </a:r>
          </a:p>
          <a:p>
            <a:pPr>
              <a:lnSpc>
                <a:spcPts val="1575"/>
              </a:lnSpc>
              <a:spcAft>
                <a:spcPts val="525"/>
              </a:spcAft>
              <a:buFont typeface="Arial" panose="020B0604020202020204" pitchFamily="34" charset="0"/>
              <a:buChar char="•"/>
            </a:pPr>
            <a:endParaRPr lang="en-US" sz="2000" dirty="0">
              <a:latin typeface="Inter"/>
            </a:endParaRPr>
          </a:p>
          <a:p>
            <a:r>
              <a:rPr lang="en-US" sz="2400" dirty="0">
                <a:gradFill>
                  <a:gsLst>
                    <a:gs pos="29000">
                      <a:srgbClr val="14B1E7"/>
                    </a:gs>
                    <a:gs pos="100000">
                      <a:srgbClr val="8DC63F"/>
                    </a:gs>
                  </a:gsLst>
                  <a:lin ang="0" scaled="1"/>
                </a:gradFill>
              </a:rPr>
              <a:t>Empowering Impact</a:t>
            </a:r>
          </a:p>
          <a:p>
            <a:endParaRPr lang="en-US" sz="2000" b="1" dirty="0">
              <a:latin typeface="Inter"/>
            </a:endParaRPr>
          </a:p>
          <a:p>
            <a:pPr>
              <a:lnSpc>
                <a:spcPts val="1575"/>
              </a:lnSpc>
              <a:spcAft>
                <a:spcPts val="525"/>
              </a:spcAft>
              <a:buFont typeface="Arial" panose="020B0604020202020204" pitchFamily="34" charset="0"/>
              <a:buChar char="•"/>
            </a:pPr>
            <a:r>
              <a:rPr lang="en-US" sz="2000" b="1" dirty="0">
                <a:latin typeface="Inter"/>
              </a:rPr>
              <a:t> Achieve Tangible Results:</a:t>
            </a:r>
            <a:r>
              <a:rPr lang="en-US" sz="2000" dirty="0">
                <a:latin typeface="Inter"/>
              </a:rPr>
              <a:t> Generate new business, intellectual property, and market success by translating strategic goals into actionable results.</a:t>
            </a:r>
          </a:p>
          <a:p>
            <a:pPr>
              <a:lnSpc>
                <a:spcPts val="1575"/>
              </a:lnSpc>
              <a:spcAft>
                <a:spcPts val="525"/>
              </a:spcAft>
              <a:buFont typeface="Arial" panose="020B0604020202020204" pitchFamily="34" charset="0"/>
              <a:buChar char="•"/>
            </a:pPr>
            <a:r>
              <a:rPr lang="en-US" sz="2000" b="1" dirty="0">
                <a:latin typeface="Inter"/>
              </a:rPr>
              <a:t> Enhance Capacity &amp; Performance:</a:t>
            </a:r>
            <a:r>
              <a:rPr lang="en-US" sz="2000" dirty="0">
                <a:latin typeface="Inter"/>
              </a:rPr>
              <a:t> Boost efficiency through peer learning and exclusive workshops on Physical AI, ensuring your organization is equipped for future technological contexts.</a:t>
            </a:r>
          </a:p>
          <a:p>
            <a:pPr>
              <a:lnSpc>
                <a:spcPts val="1575"/>
              </a:lnSpc>
              <a:spcAft>
                <a:spcPts val="525"/>
              </a:spcAft>
              <a:buFont typeface="Arial" panose="020B0604020202020204" pitchFamily="34" charset="0"/>
              <a:buChar char="•"/>
            </a:pPr>
            <a:r>
              <a:rPr lang="en-US" sz="2000" b="1" dirty="0">
                <a:latin typeface="Inter"/>
              </a:rPr>
              <a:t> Magnify Your Global Voice:</a:t>
            </a:r>
            <a:r>
              <a:rPr lang="en-US" sz="2000" dirty="0">
                <a:latin typeface="Inter"/>
              </a:rPr>
              <a:t> Establish your organization as a thought leader by engaging with top-tier decision-makers and exercising governance rights on the ADRA Board of Directors.</a:t>
            </a:r>
          </a:p>
          <a:p>
            <a:endParaRPr lang="en-BE" dirty="0"/>
          </a:p>
        </p:txBody>
      </p:sp>
    </p:spTree>
    <p:extLst>
      <p:ext uri="{BB962C8B-B14F-4D97-AF65-F5344CB8AC3E}">
        <p14:creationId xmlns:p14="http://schemas.microsoft.com/office/powerpoint/2010/main" val="3521785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27BD5C-E5CF-5F66-3887-6C5723373F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02E8F0-275B-0099-9658-348DC96AD946}"/>
              </a:ext>
            </a:extLst>
          </p:cNvPr>
          <p:cNvSpPr>
            <a:spLocks noGrp="1"/>
          </p:cNvSpPr>
          <p:nvPr>
            <p:ph type="title"/>
          </p:nvPr>
        </p:nvSpPr>
        <p:spPr>
          <a:xfrm>
            <a:off x="1812289" y="564913"/>
            <a:ext cx="4160725" cy="867930"/>
          </a:xfrm>
        </p:spPr>
        <p:txBody>
          <a:bodyPr/>
          <a:lstStyle/>
          <a:p>
            <a:r>
              <a:rPr lang="nl-BE" sz="2800"/>
              <a:t>Team Adra</a:t>
            </a:r>
            <a:br>
              <a:rPr lang="nl-BE" sz="2800"/>
            </a:br>
            <a:r>
              <a:rPr lang="nl-BE" sz="2800"/>
              <a:t>Secretariat</a:t>
            </a:r>
          </a:p>
        </p:txBody>
      </p:sp>
      <p:sp>
        <p:nvSpPr>
          <p:cNvPr id="4" name="Tijdelijke aanduiding voor dianummer 3">
            <a:extLst>
              <a:ext uri="{FF2B5EF4-FFF2-40B4-BE49-F238E27FC236}">
                <a16:creationId xmlns:a16="http://schemas.microsoft.com/office/drawing/2014/main" id="{D0EC3EA3-4355-C96E-8C33-9EE4E9EAC204}"/>
              </a:ext>
            </a:extLst>
          </p:cNvPr>
          <p:cNvSpPr>
            <a:spLocks noGrp="1"/>
          </p:cNvSpPr>
          <p:nvPr>
            <p:ph type="sldNum" sz="quarter" idx="4"/>
          </p:nvPr>
        </p:nvSpPr>
        <p:spPr/>
        <p:txBody>
          <a:bodyPr/>
          <a:lstStyle/>
          <a:p>
            <a:fld id="{2AB69369-AED2-3745-B81F-A3E46FAA53CC}" type="slidenum">
              <a:rPr lang="nl-BE" smtClean="0"/>
              <a:pPr/>
              <a:t>33</a:t>
            </a:fld>
            <a:endParaRPr lang="nl-BE">
              <a:solidFill>
                <a:schemeClr val="bg1"/>
              </a:solidFill>
            </a:endParaRPr>
          </a:p>
        </p:txBody>
      </p:sp>
      <p:sp>
        <p:nvSpPr>
          <p:cNvPr id="9" name="Ring 6">
            <a:extLst>
              <a:ext uri="{FF2B5EF4-FFF2-40B4-BE49-F238E27FC236}">
                <a16:creationId xmlns:a16="http://schemas.microsoft.com/office/drawing/2014/main" id="{4E00F444-737F-8038-9233-E49FC06C8F46}"/>
              </a:ext>
            </a:extLst>
          </p:cNvPr>
          <p:cNvSpPr/>
          <p:nvPr/>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1" name="Ring 7">
            <a:extLst>
              <a:ext uri="{FF2B5EF4-FFF2-40B4-BE49-F238E27FC236}">
                <a16:creationId xmlns:a16="http://schemas.microsoft.com/office/drawing/2014/main" id="{2CB614E1-99BB-2D20-6AFB-AF4C1F6D3DEE}"/>
              </a:ext>
            </a:extLst>
          </p:cNvPr>
          <p:cNvSpPr/>
          <p:nvPr/>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Ovaal 8">
            <a:extLst>
              <a:ext uri="{FF2B5EF4-FFF2-40B4-BE49-F238E27FC236}">
                <a16:creationId xmlns:a16="http://schemas.microsoft.com/office/drawing/2014/main" id="{FBEFC9E4-5880-ED72-E1F7-61E5762CECA8}"/>
              </a:ext>
            </a:extLst>
          </p:cNvPr>
          <p:cNvSpPr/>
          <p:nvPr/>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1">
            <a:extLst>
              <a:ext uri="{FF2B5EF4-FFF2-40B4-BE49-F238E27FC236}">
                <a16:creationId xmlns:a16="http://schemas.microsoft.com/office/drawing/2014/main" id="{D03FE0B5-AC78-D89A-3186-152586D6ABE7}"/>
              </a:ext>
            </a:extLst>
          </p:cNvPr>
          <p:cNvSpPr/>
          <p:nvPr/>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Titel 1">
            <a:extLst>
              <a:ext uri="{FF2B5EF4-FFF2-40B4-BE49-F238E27FC236}">
                <a16:creationId xmlns:a16="http://schemas.microsoft.com/office/drawing/2014/main" id="{67CD4C9E-2016-7CBB-D0E2-826503861B29}"/>
              </a:ext>
            </a:extLst>
          </p:cNvPr>
          <p:cNvSpPr txBox="1">
            <a:spLocks/>
          </p:cNvSpPr>
          <p:nvPr/>
        </p:nvSpPr>
        <p:spPr>
          <a:xfrm>
            <a:off x="4066824" y="478982"/>
            <a:ext cx="6694068" cy="9131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kern="1200">
                <a:solidFill>
                  <a:schemeClr val="tx1"/>
                </a:solidFill>
                <a:latin typeface="Barlow" pitchFamily="2" charset="77"/>
                <a:ea typeface="+mj-ea"/>
                <a:cs typeface="+mj-cs"/>
              </a:defRPr>
            </a:lvl1pPr>
          </a:lstStyle>
          <a:p>
            <a:r>
              <a:rPr lang="en-US" sz="1600"/>
              <a:t>Our Team comprises professionals from diverse backgrounds, each bringing a wealth of experience and </a:t>
            </a:r>
            <a:r>
              <a:rPr lang="en-US" sz="1600" err="1"/>
              <a:t>specialised</a:t>
            </a:r>
            <a:r>
              <a:rPr lang="en-US" sz="1600"/>
              <a:t> skills to their roles.</a:t>
            </a:r>
          </a:p>
        </p:txBody>
      </p:sp>
      <p:pic>
        <p:nvPicPr>
          <p:cNvPr id="8" name="Picture 7">
            <a:extLst>
              <a:ext uri="{FF2B5EF4-FFF2-40B4-BE49-F238E27FC236}">
                <a16:creationId xmlns:a16="http://schemas.microsoft.com/office/drawing/2014/main" id="{DCDF2C22-1D45-B46A-D4C3-18C6B1C9D35E}"/>
              </a:ext>
            </a:extLst>
          </p:cNvPr>
          <p:cNvPicPr>
            <a:picLocks noChangeAspect="1"/>
          </p:cNvPicPr>
          <p:nvPr/>
        </p:nvPicPr>
        <p:blipFill>
          <a:blip r:embed="rId4"/>
          <a:stretch>
            <a:fillRect/>
          </a:stretch>
        </p:blipFill>
        <p:spPr>
          <a:xfrm>
            <a:off x="823105" y="1596847"/>
            <a:ext cx="10545790" cy="4503765"/>
          </a:xfrm>
          <a:prstGeom prst="rect">
            <a:avLst/>
          </a:prstGeom>
        </p:spPr>
      </p:pic>
      <p:pic>
        <p:nvPicPr>
          <p:cNvPr id="10" name="Afbeelding 6">
            <a:extLst>
              <a:ext uri="{FF2B5EF4-FFF2-40B4-BE49-F238E27FC236}">
                <a16:creationId xmlns:a16="http://schemas.microsoft.com/office/drawing/2014/main" id="{9F1468D9-FB62-E72E-A1FB-DCFCAAEF5DD9}"/>
              </a:ext>
            </a:extLst>
          </p:cNvPr>
          <p:cNvPicPr>
            <a:picLocks noChangeAspect="1"/>
          </p:cNvPicPr>
          <p:nvPr/>
        </p:nvPicPr>
        <p:blipFill>
          <a:blip r:embed="rId5"/>
          <a:srcRect/>
          <a:stretch/>
        </p:blipFill>
        <p:spPr>
          <a:xfrm>
            <a:off x="11211737" y="6337187"/>
            <a:ext cx="595553" cy="196947"/>
          </a:xfrm>
          <a:prstGeom prst="rect">
            <a:avLst/>
          </a:prstGeom>
        </p:spPr>
      </p:pic>
      <p:sp>
        <p:nvSpPr>
          <p:cNvPr id="15" name="Tijdelijke aanduiding voor dianummer 2">
            <a:extLst>
              <a:ext uri="{FF2B5EF4-FFF2-40B4-BE49-F238E27FC236}">
                <a16:creationId xmlns:a16="http://schemas.microsoft.com/office/drawing/2014/main" id="{E0EA2901-5DB5-B7C3-1EAF-BDADB9C98E88}"/>
              </a:ext>
            </a:extLst>
          </p:cNvPr>
          <p:cNvSpPr txBox="1">
            <a:spLocks/>
          </p:cNvSpPr>
          <p:nvPr/>
        </p:nvSpPr>
        <p:spPr bwMode="auto">
          <a:xfrm>
            <a:off x="10620464" y="6256633"/>
            <a:ext cx="55753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AB69369-AED2-3745-B81F-A3E46FAA53CC}" type="slidenum">
              <a:rPr lang="nl-BE" sz="1200" smtClean="0">
                <a:latin typeface="Barlow" pitchFamily="2" charset="77"/>
              </a:rPr>
              <a:pPr algn="r"/>
              <a:t>33</a:t>
            </a:fld>
            <a:endParaRPr lang="nl-BE" sz="1200">
              <a:latin typeface="Barlow" pitchFamily="2" charset="77"/>
            </a:endParaRPr>
          </a:p>
        </p:txBody>
      </p:sp>
    </p:spTree>
    <p:extLst>
      <p:ext uri="{BB962C8B-B14F-4D97-AF65-F5344CB8AC3E}">
        <p14:creationId xmlns:p14="http://schemas.microsoft.com/office/powerpoint/2010/main" val="481912394"/>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BFDD6-58D5-7754-9DE9-A5197DC06274}"/>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8734658-E65C-C44D-9DF4-C0DEA4865306}"/>
              </a:ext>
            </a:extLst>
          </p:cNvPr>
          <p:cNvSpPr>
            <a:spLocks noGrp="1"/>
          </p:cNvSpPr>
          <p:nvPr>
            <p:ph type="sldNum" sz="quarter" idx="12"/>
          </p:nvPr>
        </p:nvSpPr>
        <p:spPr/>
        <p:txBody>
          <a:bodyPr/>
          <a:lstStyle/>
          <a:p>
            <a:fld id="{2AB69369-AED2-3745-B81F-A3E46FAA53CC}" type="slidenum">
              <a:rPr lang="nl-BE" smtClean="0"/>
              <a:pPr/>
              <a:t>34</a:t>
            </a:fld>
            <a:endParaRPr lang="nl-BE">
              <a:solidFill>
                <a:schemeClr val="bg1"/>
              </a:solidFill>
            </a:endParaRPr>
          </a:p>
        </p:txBody>
      </p:sp>
    </p:spTree>
    <p:extLst>
      <p:ext uri="{BB962C8B-B14F-4D97-AF65-F5344CB8AC3E}">
        <p14:creationId xmlns:p14="http://schemas.microsoft.com/office/powerpoint/2010/main" val="168755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B360-3C87-7C65-86B6-18C5D743161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E490B-F2D1-61C7-722C-C63C049F4465}"/>
              </a:ext>
            </a:extLst>
          </p:cNvPr>
          <p:cNvSpPr>
            <a:spLocks noGrp="1"/>
          </p:cNvSpPr>
          <p:nvPr>
            <p:ph type="sldNum" sz="quarter" idx="12"/>
          </p:nvPr>
        </p:nvSpPr>
        <p:spPr/>
        <p:txBody>
          <a:bodyPr/>
          <a:lstStyle/>
          <a:p>
            <a:fld id="{2AB69369-AED2-3745-B81F-A3E46FAA53CC}" type="slidenum">
              <a:rPr lang="nl-BE" smtClean="0"/>
              <a:pPr/>
              <a:t>4</a:t>
            </a:fld>
            <a:endParaRPr lang="nl-BE">
              <a:solidFill>
                <a:schemeClr val="bg1"/>
              </a:solidFill>
            </a:endParaRPr>
          </a:p>
        </p:txBody>
      </p:sp>
      <p:sp>
        <p:nvSpPr>
          <p:cNvPr id="15" name="Ring 6">
            <a:extLst>
              <a:ext uri="{FF2B5EF4-FFF2-40B4-BE49-F238E27FC236}">
                <a16:creationId xmlns:a16="http://schemas.microsoft.com/office/drawing/2014/main" id="{61F27EBD-2D5D-EAB7-D042-57F1AACF230B}"/>
              </a:ext>
            </a:extLst>
          </p:cNvPr>
          <p:cNvSpPr/>
          <p:nvPr/>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6" name="Ring 7">
            <a:extLst>
              <a:ext uri="{FF2B5EF4-FFF2-40B4-BE49-F238E27FC236}">
                <a16:creationId xmlns:a16="http://schemas.microsoft.com/office/drawing/2014/main" id="{C910C258-DF1E-8048-071C-74738453006D}"/>
              </a:ext>
            </a:extLst>
          </p:cNvPr>
          <p:cNvSpPr/>
          <p:nvPr/>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Ovaal 8">
            <a:extLst>
              <a:ext uri="{FF2B5EF4-FFF2-40B4-BE49-F238E27FC236}">
                <a16:creationId xmlns:a16="http://schemas.microsoft.com/office/drawing/2014/main" id="{AFE7031A-B09D-DE52-88B3-165AA1AFC045}"/>
              </a:ext>
            </a:extLst>
          </p:cNvPr>
          <p:cNvSpPr/>
          <p:nvPr/>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1">
            <a:extLst>
              <a:ext uri="{FF2B5EF4-FFF2-40B4-BE49-F238E27FC236}">
                <a16:creationId xmlns:a16="http://schemas.microsoft.com/office/drawing/2014/main" id="{CDF5C684-A046-0C6B-8EC5-38F769848F95}"/>
              </a:ext>
            </a:extLst>
          </p:cNvPr>
          <p:cNvSpPr/>
          <p:nvPr/>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2">
            <a:extLst>
              <a:ext uri="{FF2B5EF4-FFF2-40B4-BE49-F238E27FC236}">
                <a16:creationId xmlns:a16="http://schemas.microsoft.com/office/drawing/2014/main" id="{A2F832E2-9F84-4981-4A6E-5B50FB71F984}"/>
              </a:ext>
            </a:extLst>
          </p:cNvPr>
          <p:cNvSpPr/>
          <p:nvPr/>
        </p:nvSpPr>
        <p:spPr>
          <a:xfrm>
            <a:off x="1616100" y="1302160"/>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Platshållare för innehåll 1">
            <a:extLst>
              <a:ext uri="{FF2B5EF4-FFF2-40B4-BE49-F238E27FC236}">
                <a16:creationId xmlns:a16="http://schemas.microsoft.com/office/drawing/2014/main" id="{E4D7A087-3B2E-9B7F-568E-2CCCD69A3195}"/>
              </a:ext>
            </a:extLst>
          </p:cNvPr>
          <p:cNvSpPr txBox="1">
            <a:spLocks/>
          </p:cNvSpPr>
          <p:nvPr/>
        </p:nvSpPr>
        <p:spPr bwMode="auto">
          <a:xfrm>
            <a:off x="519478" y="2658486"/>
            <a:ext cx="5512622" cy="3980439"/>
          </a:xfrm>
          <a:prstGeom prst="rect">
            <a:avLst/>
          </a:prstGeom>
        </p:spPr>
        <p:txBody>
          <a:bodyPr>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Char char="•"/>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300"/>
              </a:spcBef>
              <a:defRPr/>
            </a:pPr>
            <a:r>
              <a:rPr lang="en-US">
                <a:solidFill>
                  <a:schemeClr val="bg1"/>
                </a:solidFill>
              </a:rPr>
              <a:t>From </a:t>
            </a:r>
            <a:r>
              <a:rPr lang="en-US" err="1">
                <a:solidFill>
                  <a:schemeClr val="bg1"/>
                </a:solidFill>
              </a:rPr>
              <a:t>uni</a:t>
            </a:r>
            <a:r>
              <a:rPr lang="en-US">
                <a:solidFill>
                  <a:schemeClr val="bg1"/>
                </a:solidFill>
              </a:rPr>
              <a:t>-modal to </a:t>
            </a:r>
            <a:r>
              <a:rPr lang="en-US" b="1">
                <a:solidFill>
                  <a:schemeClr val="bg1"/>
                </a:solidFill>
              </a:rPr>
              <a:t>multi-modal models</a:t>
            </a:r>
            <a:endParaRPr lang="en-US">
              <a:solidFill>
                <a:schemeClr val="bg1"/>
              </a:solidFill>
            </a:endParaRPr>
          </a:p>
          <a:p>
            <a:pPr marL="285750" indent="-285750">
              <a:lnSpc>
                <a:spcPct val="150000"/>
              </a:lnSpc>
              <a:spcBef>
                <a:spcPts val="300"/>
              </a:spcBef>
              <a:defRPr/>
            </a:pPr>
            <a:r>
              <a:rPr lang="en-US">
                <a:solidFill>
                  <a:schemeClr val="bg1"/>
                </a:solidFill>
              </a:rPr>
              <a:t>From next token prediction to </a:t>
            </a:r>
            <a:r>
              <a:rPr lang="en-US" b="1">
                <a:solidFill>
                  <a:schemeClr val="bg1"/>
                </a:solidFill>
              </a:rPr>
              <a:t>reasoning</a:t>
            </a:r>
            <a:endParaRPr lang="en-US">
              <a:solidFill>
                <a:schemeClr val="bg1"/>
              </a:solidFill>
            </a:endParaRPr>
          </a:p>
          <a:p>
            <a:pPr marL="285750" indent="-285750">
              <a:lnSpc>
                <a:spcPct val="150000"/>
              </a:lnSpc>
              <a:spcBef>
                <a:spcPts val="300"/>
              </a:spcBef>
              <a:defRPr/>
            </a:pPr>
            <a:r>
              <a:rPr lang="en-US">
                <a:solidFill>
                  <a:schemeClr val="bg1"/>
                </a:solidFill>
              </a:rPr>
              <a:t>From machine learning to </a:t>
            </a:r>
            <a:r>
              <a:rPr lang="en-US" b="1" err="1">
                <a:solidFill>
                  <a:schemeClr val="bg1"/>
                </a:solidFill>
              </a:rPr>
              <a:t>neurosymbolic</a:t>
            </a:r>
            <a:r>
              <a:rPr lang="en-US" b="1">
                <a:solidFill>
                  <a:schemeClr val="bg1"/>
                </a:solidFill>
              </a:rPr>
              <a:t> AI</a:t>
            </a:r>
            <a:endParaRPr lang="en-US">
              <a:solidFill>
                <a:schemeClr val="bg1"/>
              </a:solidFill>
            </a:endParaRPr>
          </a:p>
          <a:p>
            <a:pPr marL="285750" indent="-285750">
              <a:lnSpc>
                <a:spcPct val="150000"/>
              </a:lnSpc>
              <a:spcBef>
                <a:spcPts val="300"/>
              </a:spcBef>
              <a:defRPr/>
            </a:pPr>
            <a:r>
              <a:rPr lang="en-US">
                <a:solidFill>
                  <a:schemeClr val="bg1"/>
                </a:solidFill>
              </a:rPr>
              <a:t>From chat to </a:t>
            </a:r>
            <a:r>
              <a:rPr lang="en-US" b="1">
                <a:solidFill>
                  <a:schemeClr val="bg1"/>
                </a:solidFill>
              </a:rPr>
              <a:t>agents</a:t>
            </a:r>
            <a:endParaRPr lang="en-US">
              <a:solidFill>
                <a:schemeClr val="bg1"/>
              </a:solidFill>
            </a:endParaRPr>
          </a:p>
          <a:p>
            <a:pPr marL="285750" indent="-285750">
              <a:lnSpc>
                <a:spcPct val="150000"/>
              </a:lnSpc>
              <a:spcBef>
                <a:spcPts val="300"/>
              </a:spcBef>
              <a:defRPr/>
            </a:pPr>
            <a:r>
              <a:rPr lang="en-US">
                <a:solidFill>
                  <a:schemeClr val="bg1"/>
                </a:solidFill>
              </a:rPr>
              <a:t>From language models to </a:t>
            </a:r>
            <a:r>
              <a:rPr lang="en-US" b="1">
                <a:solidFill>
                  <a:schemeClr val="bg1"/>
                </a:solidFill>
              </a:rPr>
              <a:t>world models</a:t>
            </a:r>
            <a:endParaRPr lang="en-US">
              <a:solidFill>
                <a:schemeClr val="bg1"/>
              </a:solidFill>
            </a:endParaRPr>
          </a:p>
        </p:txBody>
      </p:sp>
      <p:sp>
        <p:nvSpPr>
          <p:cNvPr id="4" name="Titel 2">
            <a:extLst>
              <a:ext uri="{FF2B5EF4-FFF2-40B4-BE49-F238E27FC236}">
                <a16:creationId xmlns:a16="http://schemas.microsoft.com/office/drawing/2014/main" id="{416BA555-9EAA-066A-FA99-BAE05A5D4FD9}"/>
              </a:ext>
            </a:extLst>
          </p:cNvPr>
          <p:cNvSpPr txBox="1">
            <a:spLocks/>
          </p:cNvSpPr>
          <p:nvPr/>
        </p:nvSpPr>
        <p:spPr bwMode="gray">
          <a:xfrm>
            <a:off x="519478" y="1093089"/>
            <a:ext cx="6131971" cy="12003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149">
                <a:solidFill>
                  <a:schemeClr val="tx1"/>
                </a:solidFill>
                <a:latin typeface="Barlow" pitchFamily="2" charset="77"/>
                <a:ea typeface="+mj-ea"/>
                <a:cs typeface="+mj-cs"/>
              </a:defRPr>
            </a:lvl1pPr>
          </a:lstStyle>
          <a:p>
            <a:r>
              <a:rPr lang="nl-BE">
                <a:solidFill>
                  <a:schemeClr val="bg1"/>
                </a:solidFill>
              </a:rPr>
              <a:t>AI Trends</a:t>
            </a:r>
          </a:p>
        </p:txBody>
      </p:sp>
      <p:cxnSp>
        <p:nvCxnSpPr>
          <p:cNvPr id="5" name="Rechte verbindingslijn 7">
            <a:extLst>
              <a:ext uri="{FF2B5EF4-FFF2-40B4-BE49-F238E27FC236}">
                <a16:creationId xmlns:a16="http://schemas.microsoft.com/office/drawing/2014/main" id="{4137B4F4-D994-8DB3-B81D-6B6CE19A5CB4}"/>
              </a:ext>
            </a:extLst>
          </p:cNvPr>
          <p:cNvCxnSpPr>
            <a:cxnSpLocks/>
          </p:cNvCxnSpPr>
          <p:nvPr/>
        </p:nvCxnSpPr>
        <p:spPr bwMode="auto">
          <a:xfrm>
            <a:off x="519478" y="2449157"/>
            <a:ext cx="4504078" cy="0"/>
          </a:xfrm>
          <a:prstGeom prst="line">
            <a:avLst/>
          </a:prstGeom>
          <a:ln w="9525">
            <a:solidFill>
              <a:srgbClr val="14B1E7"/>
            </a:solidFill>
          </a:ln>
        </p:spPr>
        <p:style>
          <a:lnRef idx="2">
            <a:schemeClr val="accent1"/>
          </a:lnRef>
          <a:fillRef idx="0">
            <a:schemeClr val="accent1"/>
          </a:fillRef>
          <a:effectRef idx="1">
            <a:schemeClr val="accent1"/>
          </a:effectRef>
          <a:fontRef idx="minor">
            <a:schemeClr val="tx1"/>
          </a:fontRef>
        </p:style>
      </p:cxnSp>
      <p:pic>
        <p:nvPicPr>
          <p:cNvPr id="12" name="Picture 11" descr="A diagram of a graph&#10;&#10;AI-generated content may be incorrect.">
            <a:extLst>
              <a:ext uri="{FF2B5EF4-FFF2-40B4-BE49-F238E27FC236}">
                <a16:creationId xmlns:a16="http://schemas.microsoft.com/office/drawing/2014/main" id="{62981F24-74BD-F210-1DD1-CC9F8F139E60}"/>
              </a:ext>
            </a:extLst>
          </p:cNvPr>
          <p:cNvPicPr>
            <a:picLocks noChangeAspect="1"/>
          </p:cNvPicPr>
          <p:nvPr/>
        </p:nvPicPr>
        <p:blipFill>
          <a:blip r:embed="rId4"/>
          <a:stretch>
            <a:fillRect/>
          </a:stretch>
        </p:blipFill>
        <p:spPr>
          <a:xfrm>
            <a:off x="5364945" y="249380"/>
            <a:ext cx="6706388" cy="5897362"/>
          </a:xfrm>
          <a:prstGeom prst="rect">
            <a:avLst/>
          </a:prstGeom>
        </p:spPr>
      </p:pic>
    </p:spTree>
    <p:extLst>
      <p:ext uri="{BB962C8B-B14F-4D97-AF65-F5344CB8AC3E}">
        <p14:creationId xmlns:p14="http://schemas.microsoft.com/office/powerpoint/2010/main" val="866107458"/>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1D75-A870-94A3-E377-8ACCB2AF0706}"/>
            </a:ext>
          </a:extLst>
        </p:cNvPr>
        <p:cNvGrpSpPr/>
        <p:nvPr/>
      </p:nvGrpSpPr>
      <p:grpSpPr>
        <a:xfrm>
          <a:off x="0" y="0"/>
          <a:ext cx="0" cy="0"/>
          <a:chOff x="0" y="0"/>
          <a:chExt cx="0" cy="0"/>
        </a:xfrm>
      </p:grpSpPr>
      <p:pic>
        <p:nvPicPr>
          <p:cNvPr id="8" name="Picture 7" descr="The image depicts a futuristic scene with four humanoid robots, each with a unique color scheme, navigating a series of steps and a central column, suggesting a technologically advanced and possibly industrial environment.&#10;&#10;AI-generated content may be incorrect.">
            <a:extLst>
              <a:ext uri="{FF2B5EF4-FFF2-40B4-BE49-F238E27FC236}">
                <a16:creationId xmlns:a16="http://schemas.microsoft.com/office/drawing/2014/main" id="{1388DBF8-81F6-D6BE-CAF6-FE1416B726EE}"/>
              </a:ext>
            </a:extLst>
          </p:cNvPr>
          <p:cNvPicPr>
            <a:picLocks noChangeAspect="1"/>
          </p:cNvPicPr>
          <p:nvPr/>
        </p:nvPicPr>
        <p:blipFill>
          <a:blip r:embed="rId3"/>
          <a:srcRect l="614"/>
          <a:stretch>
            <a:fillRect/>
          </a:stretch>
        </p:blipFill>
        <p:spPr>
          <a:xfrm>
            <a:off x="326064" y="795716"/>
            <a:ext cx="3712534" cy="4912969"/>
          </a:xfrm>
          <a:prstGeom prst="rect">
            <a:avLst/>
          </a:prstGeom>
        </p:spPr>
      </p:pic>
      <p:sp>
        <p:nvSpPr>
          <p:cNvPr id="2" name="Slide Number Placeholder 1">
            <a:extLst>
              <a:ext uri="{FF2B5EF4-FFF2-40B4-BE49-F238E27FC236}">
                <a16:creationId xmlns:a16="http://schemas.microsoft.com/office/drawing/2014/main" id="{0C1DE1FA-6596-96F9-8757-7CFF87110E14}"/>
              </a:ext>
            </a:extLst>
          </p:cNvPr>
          <p:cNvSpPr>
            <a:spLocks noGrp="1"/>
          </p:cNvSpPr>
          <p:nvPr>
            <p:ph type="sldNum" sz="quarter" idx="12"/>
          </p:nvPr>
        </p:nvSpPr>
        <p:spPr/>
        <p:txBody>
          <a:bodyPr/>
          <a:lstStyle/>
          <a:p>
            <a:fld id="{2AB69369-AED2-3745-B81F-A3E46FAA53CC}" type="slidenum">
              <a:rPr lang="nl-BE" smtClean="0"/>
              <a:pPr/>
              <a:t>5</a:t>
            </a:fld>
            <a:endParaRPr lang="nl-BE">
              <a:solidFill>
                <a:schemeClr val="bg1"/>
              </a:solidFill>
            </a:endParaRPr>
          </a:p>
        </p:txBody>
      </p:sp>
      <p:sp>
        <p:nvSpPr>
          <p:cNvPr id="15" name="Ring 6">
            <a:extLst>
              <a:ext uri="{FF2B5EF4-FFF2-40B4-BE49-F238E27FC236}">
                <a16:creationId xmlns:a16="http://schemas.microsoft.com/office/drawing/2014/main" id="{1B1D51D2-5C26-D6E1-4BDA-FBDE44149F88}"/>
              </a:ext>
            </a:extLst>
          </p:cNvPr>
          <p:cNvSpPr/>
          <p:nvPr/>
        </p:nvSpPr>
        <p:spPr>
          <a:xfrm rot="11700000">
            <a:off x="419435" y="184832"/>
            <a:ext cx="830902" cy="830902"/>
          </a:xfrm>
          <a:prstGeom prst="donut">
            <a:avLst>
              <a:gd name="adj" fmla="val 31038"/>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6" name="Ring 7">
            <a:extLst>
              <a:ext uri="{FF2B5EF4-FFF2-40B4-BE49-F238E27FC236}">
                <a16:creationId xmlns:a16="http://schemas.microsoft.com/office/drawing/2014/main" id="{CC1C4A8B-6139-ECCA-CA32-171EED729AD9}"/>
              </a:ext>
            </a:extLst>
          </p:cNvPr>
          <p:cNvSpPr/>
          <p:nvPr/>
        </p:nvSpPr>
        <p:spPr>
          <a:xfrm>
            <a:off x="1300135" y="-78137"/>
            <a:ext cx="433082" cy="433082"/>
          </a:xfrm>
          <a:prstGeom prst="donut">
            <a:avLst>
              <a:gd name="adj" fmla="val 29796"/>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Ovaal 8">
            <a:extLst>
              <a:ext uri="{FF2B5EF4-FFF2-40B4-BE49-F238E27FC236}">
                <a16:creationId xmlns:a16="http://schemas.microsoft.com/office/drawing/2014/main" id="{7DBF5018-E441-3E44-976E-88D75E29F7A0}"/>
              </a:ext>
            </a:extLst>
          </p:cNvPr>
          <p:cNvSpPr/>
          <p:nvPr/>
        </p:nvSpPr>
        <p:spPr>
          <a:xfrm>
            <a:off x="1343708" y="842687"/>
            <a:ext cx="92894" cy="92894"/>
          </a:xfrm>
          <a:prstGeom prst="ellipse">
            <a:avLst/>
          </a:prstGeom>
          <a:solidFill>
            <a:srgbClr val="14B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1">
            <a:extLst>
              <a:ext uri="{FF2B5EF4-FFF2-40B4-BE49-F238E27FC236}">
                <a16:creationId xmlns:a16="http://schemas.microsoft.com/office/drawing/2014/main" id="{D9E52382-14D7-DF3B-BB8F-52EFE0675979}"/>
              </a:ext>
            </a:extLst>
          </p:cNvPr>
          <p:cNvSpPr/>
          <p:nvPr/>
        </p:nvSpPr>
        <p:spPr>
          <a:xfrm>
            <a:off x="120667" y="93345"/>
            <a:ext cx="205397" cy="205397"/>
          </a:xfrm>
          <a:prstGeom prst="ellipse">
            <a:avLst/>
          </a:prstGeom>
          <a:solidFill>
            <a:srgbClr val="8DC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2">
            <a:extLst>
              <a:ext uri="{FF2B5EF4-FFF2-40B4-BE49-F238E27FC236}">
                <a16:creationId xmlns:a16="http://schemas.microsoft.com/office/drawing/2014/main" id="{C58AD778-3DD1-4F50-CA76-7B78E4AA6FBF}"/>
              </a:ext>
            </a:extLst>
          </p:cNvPr>
          <p:cNvSpPr/>
          <p:nvPr/>
        </p:nvSpPr>
        <p:spPr>
          <a:xfrm>
            <a:off x="1616100" y="1302160"/>
            <a:ext cx="114407" cy="114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Picture 3" descr="The image displays a bar chart indicating the projected percentage increase in productivity in selected economies (Sweden, U.S., Japan, Austria, Germany, UK, France, and Spain) due to the integration of artificial intelligence (AI) by 2035.&#10;&#10;AI-generated content may be incorrect.">
            <a:extLst>
              <a:ext uri="{FF2B5EF4-FFF2-40B4-BE49-F238E27FC236}">
                <a16:creationId xmlns:a16="http://schemas.microsoft.com/office/drawing/2014/main" id="{AF23ABD3-BD70-96E2-3DD4-4853D4C6031B}"/>
              </a:ext>
            </a:extLst>
          </p:cNvPr>
          <p:cNvPicPr>
            <a:picLocks noChangeAspect="1"/>
          </p:cNvPicPr>
          <p:nvPr/>
        </p:nvPicPr>
        <p:blipFill>
          <a:blip r:embed="rId4"/>
          <a:srcRect l="6503" t="4420" r="4675" b="14319"/>
          <a:stretch>
            <a:fillRect/>
          </a:stretch>
        </p:blipFill>
        <p:spPr>
          <a:xfrm>
            <a:off x="8309256" y="786272"/>
            <a:ext cx="3691810" cy="4922413"/>
          </a:xfrm>
          <a:prstGeom prst="rect">
            <a:avLst/>
          </a:prstGeom>
        </p:spPr>
      </p:pic>
      <p:pic>
        <p:nvPicPr>
          <p:cNvPr id="6" name="Picture 5" descr="The image depicts a futuristic, digital, interconnected world with transparent, geometric shapes forming a network, surrounded by glowing, abstract lines representing data flow, with human-like figures placed within this electronic landscape.&#10;&#10;AI-generated content may be incorrect.">
            <a:extLst>
              <a:ext uri="{FF2B5EF4-FFF2-40B4-BE49-F238E27FC236}">
                <a16:creationId xmlns:a16="http://schemas.microsoft.com/office/drawing/2014/main" id="{A9181F22-CCFB-E2A5-9D84-D3D0B47B4778}"/>
              </a:ext>
            </a:extLst>
          </p:cNvPr>
          <p:cNvPicPr>
            <a:picLocks noChangeAspect="1"/>
          </p:cNvPicPr>
          <p:nvPr/>
        </p:nvPicPr>
        <p:blipFill>
          <a:blip r:embed="rId5"/>
          <a:srcRect l="12280" r="8953"/>
          <a:stretch>
            <a:fillRect/>
          </a:stretch>
        </p:blipFill>
        <p:spPr>
          <a:xfrm>
            <a:off x="4328022" y="746816"/>
            <a:ext cx="3691809" cy="5001323"/>
          </a:xfrm>
          <a:prstGeom prst="rect">
            <a:avLst/>
          </a:prstGeom>
        </p:spPr>
      </p:pic>
    </p:spTree>
    <p:extLst>
      <p:ext uri="{BB962C8B-B14F-4D97-AF65-F5344CB8AC3E}">
        <p14:creationId xmlns:p14="http://schemas.microsoft.com/office/powerpoint/2010/main" val="174235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AE89-749E-4DC2-F2A2-0D98136F43FC}"/>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BBA7975-8021-85DE-2310-B211DD2EA1AB}"/>
              </a:ext>
            </a:extLst>
          </p:cNvPr>
          <p:cNvPicPr>
            <a:picLocks noGrp="1" noChangeAspect="1"/>
          </p:cNvPicPr>
          <p:nvPr>
            <p:ph type="pic" sz="quarter" idx="14"/>
          </p:nvPr>
        </p:nvPicPr>
        <p:blipFill>
          <a:blip r:embed="rId3"/>
          <a:srcRect l="9993" r="9993"/>
          <a:stretch>
            <a:fillRect/>
          </a:stretch>
        </p:blipFill>
        <p:spPr>
          <a:xfrm>
            <a:off x="3468688" y="17463"/>
            <a:ext cx="8723312" cy="6840537"/>
          </a:xfrm>
          <a:prstGeom prst="rect">
            <a:avLst/>
          </a:prstGeom>
        </p:spPr>
      </p:pic>
      <p:sp>
        <p:nvSpPr>
          <p:cNvPr id="5" name="Rechthoek 7">
            <a:extLst>
              <a:ext uri="{FF2B5EF4-FFF2-40B4-BE49-F238E27FC236}">
                <a16:creationId xmlns:a16="http://schemas.microsoft.com/office/drawing/2014/main" id="{54B4C035-FBBA-3B8D-B2F2-2FA10ED646B6}"/>
              </a:ext>
            </a:extLst>
          </p:cNvPr>
          <p:cNvSpPr/>
          <p:nvPr/>
        </p:nvSpPr>
        <p:spPr>
          <a:xfrm>
            <a:off x="0" y="0"/>
            <a:ext cx="12192000" cy="6858000"/>
          </a:xfrm>
          <a:prstGeom prst="rect">
            <a:avLst/>
          </a:prstGeom>
          <a:gradFill flip="none" rotWithShape="1">
            <a:gsLst>
              <a:gs pos="39000">
                <a:srgbClr val="0E3257"/>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ndertitel 6">
            <a:extLst>
              <a:ext uri="{FF2B5EF4-FFF2-40B4-BE49-F238E27FC236}">
                <a16:creationId xmlns:a16="http://schemas.microsoft.com/office/drawing/2014/main" id="{ABB00026-35C3-48DA-35FC-93A9A7B939CC}"/>
              </a:ext>
            </a:extLst>
          </p:cNvPr>
          <p:cNvSpPr>
            <a:spLocks noGrp="1"/>
          </p:cNvSpPr>
          <p:nvPr>
            <p:ph type="subTitle" idx="1"/>
          </p:nvPr>
        </p:nvSpPr>
        <p:spPr>
          <a:xfrm>
            <a:off x="833119" y="2933993"/>
            <a:ext cx="6756761" cy="990015"/>
          </a:xfrm>
        </p:spPr>
        <p:txBody>
          <a:bodyPr/>
          <a:lstStyle/>
          <a:p>
            <a:r>
              <a:rPr lang="nl-BE" sz="7200"/>
              <a:t>Mission</a:t>
            </a:r>
          </a:p>
        </p:txBody>
      </p:sp>
      <p:sp>
        <p:nvSpPr>
          <p:cNvPr id="2" name="Tijdelijke aanduiding voor dianummer 1">
            <a:extLst>
              <a:ext uri="{FF2B5EF4-FFF2-40B4-BE49-F238E27FC236}">
                <a16:creationId xmlns:a16="http://schemas.microsoft.com/office/drawing/2014/main" id="{2EEE8AE9-2E49-2967-5D04-D277CD431FD9}"/>
              </a:ext>
            </a:extLst>
          </p:cNvPr>
          <p:cNvSpPr>
            <a:spLocks noGrp="1"/>
          </p:cNvSpPr>
          <p:nvPr>
            <p:ph type="sldNum" sz="quarter" idx="12"/>
          </p:nvPr>
        </p:nvSpPr>
        <p:spPr/>
        <p:txBody>
          <a:bodyPr/>
          <a:lstStyle/>
          <a:p>
            <a:fld id="{2AB69369-AED2-3745-B81F-A3E46FAA53CC}" type="slidenum">
              <a:rPr lang="nl-BE" smtClean="0"/>
              <a:pPr/>
              <a:t>6</a:t>
            </a:fld>
            <a:endParaRPr lang="nl-BE">
              <a:solidFill>
                <a:schemeClr val="bg1"/>
              </a:solidFill>
            </a:endParaRPr>
          </a:p>
        </p:txBody>
      </p:sp>
      <p:sp>
        <p:nvSpPr>
          <p:cNvPr id="6" name="Titel 5">
            <a:extLst>
              <a:ext uri="{FF2B5EF4-FFF2-40B4-BE49-F238E27FC236}">
                <a16:creationId xmlns:a16="http://schemas.microsoft.com/office/drawing/2014/main" id="{0D32E2A5-A6EF-C5FE-0A93-0EB8DAC1F576}"/>
              </a:ext>
            </a:extLst>
          </p:cNvPr>
          <p:cNvSpPr>
            <a:spLocks noGrp="1"/>
          </p:cNvSpPr>
          <p:nvPr>
            <p:ph type="title"/>
          </p:nvPr>
        </p:nvSpPr>
        <p:spPr>
          <a:xfrm>
            <a:off x="863456" y="2036311"/>
            <a:ext cx="6756761" cy="2785378"/>
          </a:xfrm>
        </p:spPr>
        <p:txBody>
          <a:bodyPr/>
          <a:lstStyle/>
          <a:p>
            <a:r>
              <a:rPr lang="nl-BE"/>
              <a:t>Vision</a:t>
            </a:r>
            <a:br>
              <a:rPr lang="nl-BE"/>
            </a:br>
            <a:br>
              <a:rPr lang="nl-BE"/>
            </a:br>
            <a:r>
              <a:rPr lang="nl-BE"/>
              <a:t>Goals</a:t>
            </a:r>
          </a:p>
        </p:txBody>
      </p:sp>
      <p:pic>
        <p:nvPicPr>
          <p:cNvPr id="11" name="Afbeelding 18" descr="Afbeelding met Graphics, Lettertype, grafische vormgeving, ontwerp&#10;&#10;Automatisch gegenereerde beschrijving">
            <a:extLst>
              <a:ext uri="{FF2B5EF4-FFF2-40B4-BE49-F238E27FC236}">
                <a16:creationId xmlns:a16="http://schemas.microsoft.com/office/drawing/2014/main" id="{85AD6AA8-7955-9B5C-FDC0-ADC1C0E78C86}"/>
              </a:ext>
            </a:extLst>
          </p:cNvPr>
          <p:cNvPicPr>
            <a:picLocks noChangeAspect="1"/>
          </p:cNvPicPr>
          <p:nvPr/>
        </p:nvPicPr>
        <p:blipFill>
          <a:blip r:embed="rId4"/>
          <a:stretch>
            <a:fillRect/>
          </a:stretch>
        </p:blipFill>
        <p:spPr>
          <a:xfrm>
            <a:off x="11211737" y="6335129"/>
            <a:ext cx="595553" cy="201063"/>
          </a:xfrm>
          <a:prstGeom prst="rect">
            <a:avLst/>
          </a:prstGeom>
        </p:spPr>
      </p:pic>
    </p:spTree>
    <p:extLst>
      <p:ext uri="{BB962C8B-B14F-4D97-AF65-F5344CB8AC3E}">
        <p14:creationId xmlns:p14="http://schemas.microsoft.com/office/powerpoint/2010/main" val="84877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C5996-9349-2E0B-4ED5-DA7F2B8FCEEE}"/>
            </a:ext>
          </a:extLst>
        </p:cNvPr>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37BFD29A-1CD8-729C-BECF-C0A2C4B87FB1}"/>
              </a:ext>
            </a:extLst>
          </p:cNvPr>
          <p:cNvPicPr>
            <a:picLocks noGrp="1" noChangeAspect="1"/>
          </p:cNvPicPr>
          <p:nvPr>
            <p:ph type="pic" sz="quarter" idx="14"/>
          </p:nvPr>
        </p:nvPicPr>
        <p:blipFill>
          <a:blip r:embed="rId3"/>
          <a:srcRect l="7597" t="9997" r="7597" b="9997"/>
          <a:stretch>
            <a:fillRect/>
          </a:stretch>
        </p:blipFill>
        <p:spPr>
          <a:xfrm>
            <a:off x="1920413" y="0"/>
            <a:ext cx="11762660" cy="7315200"/>
          </a:xfrm>
        </p:spPr>
      </p:pic>
      <p:sp>
        <p:nvSpPr>
          <p:cNvPr id="13" name="Rechthoek 12">
            <a:extLst>
              <a:ext uri="{FF2B5EF4-FFF2-40B4-BE49-F238E27FC236}">
                <a16:creationId xmlns:a16="http://schemas.microsoft.com/office/drawing/2014/main" id="{0EA7DBDF-DE7E-5D88-8088-3E3BE4435C05}"/>
              </a:ext>
            </a:extLst>
          </p:cNvPr>
          <p:cNvSpPr/>
          <p:nvPr/>
        </p:nvSpPr>
        <p:spPr>
          <a:xfrm>
            <a:off x="0" y="0"/>
            <a:ext cx="12192000" cy="6858000"/>
          </a:xfrm>
          <a:prstGeom prst="rect">
            <a:avLst/>
          </a:prstGeom>
          <a:gradFill flip="none" rotWithShape="1">
            <a:gsLst>
              <a:gs pos="39000">
                <a:schemeClr val="tx1"/>
              </a:gs>
              <a:gs pos="100000">
                <a:srgbClr val="0E3257">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dianummer 1">
            <a:extLst>
              <a:ext uri="{FF2B5EF4-FFF2-40B4-BE49-F238E27FC236}">
                <a16:creationId xmlns:a16="http://schemas.microsoft.com/office/drawing/2014/main" id="{F94F8BC6-2C48-81FA-5B15-6F7244D6E914}"/>
              </a:ext>
            </a:extLst>
          </p:cNvPr>
          <p:cNvSpPr>
            <a:spLocks noGrp="1"/>
          </p:cNvSpPr>
          <p:nvPr>
            <p:ph type="sldNum" sz="quarter" idx="12"/>
          </p:nvPr>
        </p:nvSpPr>
        <p:spPr/>
        <p:txBody>
          <a:bodyPr/>
          <a:lstStyle/>
          <a:p>
            <a:fld id="{2AB69369-AED2-3745-B81F-A3E46FAA53CC}" type="slidenum">
              <a:rPr lang="nl-BE" smtClean="0"/>
              <a:pPr/>
              <a:t>7</a:t>
            </a:fld>
            <a:endParaRPr lang="nl-BE"/>
          </a:p>
        </p:txBody>
      </p:sp>
      <p:sp>
        <p:nvSpPr>
          <p:cNvPr id="3" name="Titel 2">
            <a:extLst>
              <a:ext uri="{FF2B5EF4-FFF2-40B4-BE49-F238E27FC236}">
                <a16:creationId xmlns:a16="http://schemas.microsoft.com/office/drawing/2014/main" id="{28220D46-8CE8-FCEA-3C49-57BC65919417}"/>
              </a:ext>
            </a:extLst>
          </p:cNvPr>
          <p:cNvSpPr>
            <a:spLocks noGrp="1"/>
          </p:cNvSpPr>
          <p:nvPr>
            <p:ph type="title"/>
          </p:nvPr>
        </p:nvSpPr>
        <p:spPr>
          <a:xfrm>
            <a:off x="2020954" y="495457"/>
            <a:ext cx="10119322" cy="715581"/>
          </a:xfrm>
        </p:spPr>
        <p:txBody>
          <a:bodyPr/>
          <a:lstStyle/>
          <a:p>
            <a:r>
              <a:rPr lang="nl-BE" sz="4500">
                <a:solidFill>
                  <a:schemeClr val="bg1"/>
                </a:solidFill>
              </a:rPr>
              <a:t>A united Community of Excellence</a:t>
            </a:r>
          </a:p>
        </p:txBody>
      </p:sp>
      <p:sp>
        <p:nvSpPr>
          <p:cNvPr id="4" name="Tijdelijke aanduiding voor inhoud 3">
            <a:extLst>
              <a:ext uri="{FF2B5EF4-FFF2-40B4-BE49-F238E27FC236}">
                <a16:creationId xmlns:a16="http://schemas.microsoft.com/office/drawing/2014/main" id="{ADEA1C68-0775-0AA9-5214-003FDF47CF6D}"/>
              </a:ext>
            </a:extLst>
          </p:cNvPr>
          <p:cNvSpPr>
            <a:spLocks noGrp="1"/>
          </p:cNvSpPr>
          <p:nvPr>
            <p:ph sz="quarter" idx="15"/>
          </p:nvPr>
        </p:nvSpPr>
        <p:spPr>
          <a:xfrm>
            <a:off x="848153" y="2389458"/>
            <a:ext cx="5160763" cy="3757273"/>
          </a:xfrm>
        </p:spPr>
        <p:txBody>
          <a:bodyPr>
            <a:normAutofit fontScale="92500" lnSpcReduction="20000"/>
          </a:bodyPr>
          <a:lstStyle/>
          <a:p>
            <a:pPr marL="285750" indent="-285750">
              <a:buFont typeface="Courier New" panose="02070309020205020404" pitchFamily="49" charset="0"/>
              <a:buChar char="o"/>
            </a:pPr>
            <a:r>
              <a:rPr lang="nl-BE" b="1">
                <a:solidFill>
                  <a:schemeClr val="bg1"/>
                </a:solidFill>
              </a:rPr>
              <a:t>Single Point of contact: </a:t>
            </a:r>
            <a:r>
              <a:rPr lang="nl-BE">
                <a:solidFill>
                  <a:schemeClr val="bg1"/>
                </a:solidFill>
              </a:rPr>
              <a:t>Adra is the EC’s primary partner for advancing AI, data, and rootics R&amp;I in Europe</a:t>
            </a:r>
            <a:br>
              <a:rPr lang="nl-BE">
                <a:solidFill>
                  <a:schemeClr val="bg1"/>
                </a:solidFill>
              </a:rPr>
            </a:br>
            <a:endParaRPr lang="nl-BE">
              <a:solidFill>
                <a:schemeClr val="bg1"/>
              </a:solidFill>
            </a:endParaRPr>
          </a:p>
          <a:p>
            <a:pPr marL="285750" indent="-285750">
              <a:buFont typeface="Courier New" panose="02070309020205020404" pitchFamily="49" charset="0"/>
              <a:buChar char="o"/>
            </a:pPr>
            <a:r>
              <a:rPr lang="nl-BE" b="1">
                <a:solidFill>
                  <a:schemeClr val="bg1"/>
                </a:solidFill>
              </a:rPr>
              <a:t>Integrated Network: </a:t>
            </a:r>
            <a:r>
              <a:rPr lang="nl-BE">
                <a:solidFill>
                  <a:schemeClr val="bg1"/>
                </a:solidFill>
              </a:rPr>
              <a:t>Connecting AI, Data &amp; Robotics expertise across Europe</a:t>
            </a:r>
            <a:br>
              <a:rPr lang="nl-BE">
                <a:solidFill>
                  <a:schemeClr val="bg1"/>
                </a:solidFill>
              </a:rPr>
            </a:br>
            <a:endParaRPr lang="nl-BE" b="1">
              <a:solidFill>
                <a:schemeClr val="bg1"/>
              </a:solidFill>
            </a:endParaRPr>
          </a:p>
          <a:p>
            <a:pPr marL="285750" indent="-285750">
              <a:buFont typeface="Courier New" panose="02070309020205020404" pitchFamily="49" charset="0"/>
              <a:buChar char="o"/>
            </a:pPr>
            <a:r>
              <a:rPr lang="nl-BE" b="1">
                <a:solidFill>
                  <a:schemeClr val="bg1"/>
                </a:solidFill>
              </a:rPr>
              <a:t>Multi-Stakeholder Collaboration: </a:t>
            </a:r>
            <a:r>
              <a:rPr lang="nl-BE">
                <a:solidFill>
                  <a:schemeClr val="bg1"/>
                </a:solidFill>
              </a:rPr>
              <a:t>Industry + Research + Academia + Government</a:t>
            </a:r>
            <a:br>
              <a:rPr lang="nl-BE">
                <a:solidFill>
                  <a:schemeClr val="bg1"/>
                </a:solidFill>
              </a:rPr>
            </a:br>
            <a:endParaRPr lang="nl-BE" b="1">
              <a:solidFill>
                <a:schemeClr val="bg1"/>
              </a:solidFill>
            </a:endParaRPr>
          </a:p>
          <a:p>
            <a:pPr marL="285750" indent="-285750">
              <a:buFont typeface="Courier New" panose="02070309020205020404" pitchFamily="49" charset="0"/>
              <a:buChar char="o"/>
            </a:pPr>
            <a:r>
              <a:rPr lang="nl-BE" b="1">
                <a:solidFill>
                  <a:schemeClr val="bg1"/>
                </a:solidFill>
              </a:rPr>
              <a:t>Research Excellence: </a:t>
            </a:r>
            <a:r>
              <a:rPr lang="nl-BE">
                <a:solidFill>
                  <a:schemeClr val="bg1"/>
                </a:solidFill>
              </a:rPr>
              <a:t>Europe’s top minds in ADR technologies</a:t>
            </a:r>
            <a:br>
              <a:rPr lang="nl-BE">
                <a:solidFill>
                  <a:schemeClr val="bg1"/>
                </a:solidFill>
              </a:rPr>
            </a:br>
            <a:endParaRPr lang="nl-BE" b="1">
              <a:solidFill>
                <a:schemeClr val="bg1"/>
              </a:solidFill>
            </a:endParaRPr>
          </a:p>
          <a:p>
            <a:pPr marL="285750" indent="-285750">
              <a:buFont typeface="Courier New" panose="02070309020205020404" pitchFamily="49" charset="0"/>
              <a:buChar char="o"/>
            </a:pPr>
            <a:r>
              <a:rPr lang="nl-BE" b="1">
                <a:solidFill>
                  <a:schemeClr val="bg1"/>
                </a:solidFill>
              </a:rPr>
              <a:t>Industry Bridge: </a:t>
            </a:r>
            <a:r>
              <a:rPr lang="nl-BE">
                <a:solidFill>
                  <a:schemeClr val="bg1"/>
                </a:solidFill>
              </a:rPr>
              <a:t>Transforming research into market solutions</a:t>
            </a:r>
            <a:br>
              <a:rPr lang="nl-BE">
                <a:solidFill>
                  <a:schemeClr val="bg1"/>
                </a:solidFill>
              </a:rPr>
            </a:br>
            <a:endParaRPr lang="nl-BE" b="1">
              <a:solidFill>
                <a:schemeClr val="bg1"/>
              </a:solidFill>
            </a:endParaRPr>
          </a:p>
          <a:p>
            <a:pPr marL="285750" indent="-285750">
              <a:buFont typeface="Courier New" panose="02070309020205020404" pitchFamily="49" charset="0"/>
              <a:buChar char="o"/>
            </a:pPr>
            <a:r>
              <a:rPr lang="nl-BE" b="1">
                <a:solidFill>
                  <a:schemeClr val="bg1"/>
                </a:solidFill>
              </a:rPr>
              <a:t>Geographic Reach: </a:t>
            </a:r>
            <a:r>
              <a:rPr lang="nl-BE">
                <a:solidFill>
                  <a:schemeClr val="bg1"/>
                </a:solidFill>
              </a:rPr>
              <a:t>Active presence across Member States</a:t>
            </a:r>
            <a:endParaRPr lang="nl-BE" b="1">
              <a:solidFill>
                <a:schemeClr val="bg1"/>
              </a:solidFill>
            </a:endParaRPr>
          </a:p>
          <a:p>
            <a:pPr marL="285750" indent="-285750">
              <a:buFont typeface="Courier New" panose="02070309020205020404" pitchFamily="49" charset="0"/>
              <a:buChar char="o"/>
            </a:pPr>
            <a:endParaRPr lang="nl-BE" b="1">
              <a:solidFill>
                <a:schemeClr val="bg1"/>
              </a:solidFill>
            </a:endParaRPr>
          </a:p>
          <a:p>
            <a:pPr marL="285750" indent="-285750">
              <a:buFont typeface="Courier New" panose="02070309020205020404" pitchFamily="49" charset="0"/>
              <a:buChar char="o"/>
            </a:pPr>
            <a:r>
              <a:rPr lang="nl-BE" b="1">
                <a:solidFill>
                  <a:schemeClr val="bg1"/>
                </a:solidFill>
              </a:rPr>
              <a:t>Rapid Mobilisation: </a:t>
            </a:r>
            <a:r>
              <a:rPr lang="nl-BE">
                <a:solidFill>
                  <a:schemeClr val="bg1"/>
                </a:solidFill>
              </a:rPr>
              <a:t>Ready expertise for strategic initiatives</a:t>
            </a:r>
            <a:endParaRPr lang="nl-BE" b="1">
              <a:solidFill>
                <a:schemeClr val="bg1"/>
              </a:solidFill>
            </a:endParaRPr>
          </a:p>
          <a:p>
            <a:pPr marL="285750" indent="-285750">
              <a:buFont typeface="Courier New" panose="02070309020205020404" pitchFamily="49" charset="0"/>
              <a:buChar char="o"/>
            </a:pPr>
            <a:endParaRPr lang="nl-BE" b="1">
              <a:solidFill>
                <a:schemeClr val="bg1"/>
              </a:solidFill>
            </a:endParaRPr>
          </a:p>
        </p:txBody>
      </p:sp>
      <p:cxnSp>
        <p:nvCxnSpPr>
          <p:cNvPr id="8" name="Rechte verbindingslijn 7">
            <a:extLst>
              <a:ext uri="{FF2B5EF4-FFF2-40B4-BE49-F238E27FC236}">
                <a16:creationId xmlns:a16="http://schemas.microsoft.com/office/drawing/2014/main" id="{4328BDBC-BB70-4E94-1BE3-E5960564628D}"/>
              </a:ext>
            </a:extLst>
          </p:cNvPr>
          <p:cNvCxnSpPr>
            <a:cxnSpLocks/>
          </p:cNvCxnSpPr>
          <p:nvPr/>
        </p:nvCxnSpPr>
        <p:spPr>
          <a:xfrm>
            <a:off x="942975" y="1922307"/>
            <a:ext cx="4814888" cy="0"/>
          </a:xfrm>
          <a:prstGeom prst="line">
            <a:avLst/>
          </a:prstGeom>
          <a:ln w="9525">
            <a:solidFill>
              <a:srgbClr val="14B1E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3577E34D-C282-0550-D43D-CB828F5152B4}"/>
              </a:ext>
            </a:extLst>
          </p:cNvPr>
          <p:cNvSpPr txBox="1">
            <a:spLocks/>
          </p:cNvSpPr>
          <p:nvPr/>
        </p:nvSpPr>
        <p:spPr>
          <a:xfrm>
            <a:off x="10954208" y="6273799"/>
            <a:ext cx="2694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Barlow"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BE">
                <a:solidFill>
                  <a:schemeClr val="bg1"/>
                </a:solidFill>
              </a:rPr>
              <a:t>  </a:t>
            </a:r>
            <a:r>
              <a:rPr lang="nl-BE">
                <a:solidFill>
                  <a:srgbClr val="8DC63F"/>
                </a:solidFill>
              </a:rPr>
              <a:t>|</a:t>
            </a:r>
            <a:endParaRPr lang="nl-BE"/>
          </a:p>
        </p:txBody>
      </p:sp>
      <p:grpSp>
        <p:nvGrpSpPr>
          <p:cNvPr id="10" name="Groep 9">
            <a:extLst>
              <a:ext uri="{FF2B5EF4-FFF2-40B4-BE49-F238E27FC236}">
                <a16:creationId xmlns:a16="http://schemas.microsoft.com/office/drawing/2014/main" id="{6402814B-C051-B23F-D8F4-F66C36CA98AD}"/>
              </a:ext>
            </a:extLst>
          </p:cNvPr>
          <p:cNvGrpSpPr/>
          <p:nvPr/>
        </p:nvGrpSpPr>
        <p:grpSpPr>
          <a:xfrm>
            <a:off x="11211737" y="6335129"/>
            <a:ext cx="595553" cy="201063"/>
            <a:chOff x="11211737" y="6335129"/>
            <a:chExt cx="595553" cy="201063"/>
          </a:xfrm>
        </p:grpSpPr>
        <p:pic>
          <p:nvPicPr>
            <p:cNvPr id="11" name="Afbeelding 10" descr="Afbeelding met Graphics, Lettertype, grafische vormgeving, ontwerp&#10;&#10;Automatisch gegenereerde beschrijving">
              <a:extLst>
                <a:ext uri="{FF2B5EF4-FFF2-40B4-BE49-F238E27FC236}">
                  <a16:creationId xmlns:a16="http://schemas.microsoft.com/office/drawing/2014/main" id="{C36ABB92-E6EE-37D5-2644-78BEAA201A3B}"/>
                </a:ext>
              </a:extLst>
            </p:cNvPr>
            <p:cNvPicPr>
              <a:picLocks noChangeAspect="1"/>
            </p:cNvPicPr>
            <p:nvPr/>
          </p:nvPicPr>
          <p:blipFill>
            <a:blip r:embed="rId4"/>
            <a:stretch>
              <a:fillRect/>
            </a:stretch>
          </p:blipFill>
          <p:spPr>
            <a:xfrm>
              <a:off x="11211737" y="6335129"/>
              <a:ext cx="595553" cy="201063"/>
            </a:xfrm>
            <a:prstGeom prst="rect">
              <a:avLst/>
            </a:prstGeom>
          </p:spPr>
        </p:pic>
        <p:pic>
          <p:nvPicPr>
            <p:cNvPr id="12" name="Afbeelding 11" descr="Afbeelding met Graphics, Lettertype, grafische vormgeving, ontwerp&#10;&#10;Automatisch gegenereerde beschrijving">
              <a:extLst>
                <a:ext uri="{FF2B5EF4-FFF2-40B4-BE49-F238E27FC236}">
                  <a16:creationId xmlns:a16="http://schemas.microsoft.com/office/drawing/2014/main" id="{CF6DBDD0-C1F4-3BC3-4A54-33D0FD5058BE}"/>
                </a:ext>
              </a:extLst>
            </p:cNvPr>
            <p:cNvPicPr>
              <a:picLocks noChangeAspect="1"/>
            </p:cNvPicPr>
            <p:nvPr/>
          </p:nvPicPr>
          <p:blipFill>
            <a:blip r:embed="rId4"/>
            <a:stretch>
              <a:fillRect/>
            </a:stretch>
          </p:blipFill>
          <p:spPr>
            <a:xfrm>
              <a:off x="11211737" y="6335129"/>
              <a:ext cx="595553" cy="201063"/>
            </a:xfrm>
            <a:prstGeom prst="rect">
              <a:avLst/>
            </a:prstGeom>
          </p:spPr>
        </p:pic>
      </p:grpSp>
    </p:spTree>
    <p:extLst>
      <p:ext uri="{BB962C8B-B14F-4D97-AF65-F5344CB8AC3E}">
        <p14:creationId xmlns:p14="http://schemas.microsoft.com/office/powerpoint/2010/main" val="1144253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CBC82B-827A-0216-C83B-DBB02F1120DF}"/>
              </a:ext>
            </a:extLst>
          </p:cNvPr>
          <p:cNvSpPr>
            <a:spLocks noGrp="1"/>
          </p:cNvSpPr>
          <p:nvPr>
            <p:ph type="sldNum" sz="quarter" idx="12"/>
          </p:nvPr>
        </p:nvSpPr>
        <p:spPr/>
        <p:txBody>
          <a:bodyPr/>
          <a:lstStyle/>
          <a:p>
            <a:fld id="{2AB69369-AED2-3745-B81F-A3E46FAA53CC}" type="slidenum">
              <a:rPr lang="nl-BE" smtClean="0"/>
              <a:pPr/>
              <a:t>8</a:t>
            </a:fld>
            <a:endParaRPr lang="nl-BE">
              <a:solidFill>
                <a:schemeClr val="bg1"/>
              </a:solidFill>
            </a:endParaRPr>
          </a:p>
        </p:txBody>
      </p:sp>
      <p:sp>
        <p:nvSpPr>
          <p:cNvPr id="3" name="Text Placeholder 2">
            <a:extLst>
              <a:ext uri="{FF2B5EF4-FFF2-40B4-BE49-F238E27FC236}">
                <a16:creationId xmlns:a16="http://schemas.microsoft.com/office/drawing/2014/main" id="{A300D19F-602A-6E34-FB7A-0CFCB9853E71}"/>
              </a:ext>
            </a:extLst>
          </p:cNvPr>
          <p:cNvSpPr>
            <a:spLocks noGrp="1"/>
          </p:cNvSpPr>
          <p:nvPr>
            <p:ph type="body" sz="quarter" idx="10"/>
          </p:nvPr>
        </p:nvSpPr>
        <p:spPr>
          <a:xfrm>
            <a:off x="447001" y="4895067"/>
            <a:ext cx="2212309" cy="960725"/>
          </a:xfrm>
        </p:spPr>
        <p:txBody>
          <a:bodyPr/>
          <a:lstStyle/>
          <a:p>
            <a:r>
              <a:rPr lang="en-US" dirty="0"/>
              <a:t>Secure European autonomy in AI, Data &amp; Robotics</a:t>
            </a:r>
          </a:p>
        </p:txBody>
      </p:sp>
      <p:sp>
        <p:nvSpPr>
          <p:cNvPr id="4" name="Text Placeholder 3">
            <a:extLst>
              <a:ext uri="{FF2B5EF4-FFF2-40B4-BE49-F238E27FC236}">
                <a16:creationId xmlns:a16="http://schemas.microsoft.com/office/drawing/2014/main" id="{ACD7F612-43B2-2651-FDF7-CFD603FA3D03}"/>
              </a:ext>
            </a:extLst>
          </p:cNvPr>
          <p:cNvSpPr>
            <a:spLocks noGrp="1"/>
          </p:cNvSpPr>
          <p:nvPr>
            <p:ph type="body" sz="quarter" idx="11"/>
          </p:nvPr>
        </p:nvSpPr>
        <p:spPr>
          <a:xfrm>
            <a:off x="434633" y="4352832"/>
            <a:ext cx="2393300" cy="400110"/>
          </a:xfrm>
        </p:spPr>
        <p:txBody>
          <a:bodyPr/>
          <a:lstStyle/>
          <a:p>
            <a:r>
              <a:rPr lang="en-US" sz="2000"/>
              <a:t>Sovereignty</a:t>
            </a:r>
          </a:p>
        </p:txBody>
      </p:sp>
      <p:sp>
        <p:nvSpPr>
          <p:cNvPr id="5" name="Text Placeholder 4">
            <a:extLst>
              <a:ext uri="{FF2B5EF4-FFF2-40B4-BE49-F238E27FC236}">
                <a16:creationId xmlns:a16="http://schemas.microsoft.com/office/drawing/2014/main" id="{89FDA112-B186-550E-A003-FD1A4909CA26}"/>
              </a:ext>
            </a:extLst>
          </p:cNvPr>
          <p:cNvSpPr>
            <a:spLocks noGrp="1"/>
          </p:cNvSpPr>
          <p:nvPr>
            <p:ph type="body" sz="quarter" idx="15"/>
          </p:nvPr>
        </p:nvSpPr>
        <p:spPr>
          <a:xfrm>
            <a:off x="3394477" y="4895067"/>
            <a:ext cx="2284870" cy="960725"/>
          </a:xfrm>
        </p:spPr>
        <p:txBody>
          <a:bodyPr/>
          <a:lstStyle/>
          <a:p>
            <a:r>
              <a:rPr lang="en-US" dirty="0"/>
              <a:t>Boost competitiveness through digital &amp; green transformation</a:t>
            </a:r>
          </a:p>
        </p:txBody>
      </p:sp>
      <p:sp>
        <p:nvSpPr>
          <p:cNvPr id="6" name="Text Placeholder 5">
            <a:extLst>
              <a:ext uri="{FF2B5EF4-FFF2-40B4-BE49-F238E27FC236}">
                <a16:creationId xmlns:a16="http://schemas.microsoft.com/office/drawing/2014/main" id="{CB93CDCC-F64D-CE9E-2667-EF7C81C2D729}"/>
              </a:ext>
            </a:extLst>
          </p:cNvPr>
          <p:cNvSpPr>
            <a:spLocks noGrp="1"/>
          </p:cNvSpPr>
          <p:nvPr>
            <p:ph type="body" sz="quarter" idx="13"/>
          </p:nvPr>
        </p:nvSpPr>
        <p:spPr>
          <a:xfrm>
            <a:off x="3382109" y="4352832"/>
            <a:ext cx="2393300" cy="400110"/>
          </a:xfrm>
        </p:spPr>
        <p:txBody>
          <a:bodyPr/>
          <a:lstStyle/>
          <a:p>
            <a:r>
              <a:rPr lang="en-US" sz="2000"/>
              <a:t>Industry</a:t>
            </a:r>
          </a:p>
        </p:txBody>
      </p:sp>
      <p:sp>
        <p:nvSpPr>
          <p:cNvPr id="7" name="Text Placeholder 6">
            <a:extLst>
              <a:ext uri="{FF2B5EF4-FFF2-40B4-BE49-F238E27FC236}">
                <a16:creationId xmlns:a16="http://schemas.microsoft.com/office/drawing/2014/main" id="{3F992926-6A3C-25D9-281A-9A55E1B4286A}"/>
              </a:ext>
            </a:extLst>
          </p:cNvPr>
          <p:cNvSpPr>
            <a:spLocks noGrp="1"/>
          </p:cNvSpPr>
          <p:nvPr>
            <p:ph type="body" sz="quarter" idx="16"/>
          </p:nvPr>
        </p:nvSpPr>
        <p:spPr/>
        <p:txBody>
          <a:bodyPr/>
          <a:lstStyle/>
          <a:p>
            <a:r>
              <a:rPr lang="en-US"/>
              <a:t>Achieve global research excellence</a:t>
            </a:r>
          </a:p>
        </p:txBody>
      </p:sp>
      <p:sp>
        <p:nvSpPr>
          <p:cNvPr id="8" name="Text Placeholder 7">
            <a:extLst>
              <a:ext uri="{FF2B5EF4-FFF2-40B4-BE49-F238E27FC236}">
                <a16:creationId xmlns:a16="http://schemas.microsoft.com/office/drawing/2014/main" id="{D2E20F7E-C14B-037D-0D49-1A89D82D451E}"/>
              </a:ext>
            </a:extLst>
          </p:cNvPr>
          <p:cNvSpPr>
            <a:spLocks noGrp="1"/>
          </p:cNvSpPr>
          <p:nvPr>
            <p:ph type="body" sz="quarter" idx="17"/>
          </p:nvPr>
        </p:nvSpPr>
        <p:spPr>
          <a:xfrm>
            <a:off x="6329585" y="4352832"/>
            <a:ext cx="2393300" cy="400110"/>
          </a:xfrm>
        </p:spPr>
        <p:txBody>
          <a:bodyPr/>
          <a:lstStyle/>
          <a:p>
            <a:r>
              <a:rPr lang="en-US" sz="2000"/>
              <a:t>Research</a:t>
            </a:r>
          </a:p>
        </p:txBody>
      </p:sp>
      <p:sp>
        <p:nvSpPr>
          <p:cNvPr id="9" name="Text Placeholder 8">
            <a:extLst>
              <a:ext uri="{FF2B5EF4-FFF2-40B4-BE49-F238E27FC236}">
                <a16:creationId xmlns:a16="http://schemas.microsoft.com/office/drawing/2014/main" id="{1BB7E2EB-D07B-8822-861B-69CFB5460B2F}"/>
              </a:ext>
            </a:extLst>
          </p:cNvPr>
          <p:cNvSpPr>
            <a:spLocks noGrp="1"/>
          </p:cNvSpPr>
          <p:nvPr>
            <p:ph type="body" sz="quarter" idx="21"/>
          </p:nvPr>
        </p:nvSpPr>
        <p:spPr/>
        <p:txBody>
          <a:bodyPr/>
          <a:lstStyle/>
          <a:p>
            <a:r>
              <a:rPr lang="en-US"/>
              <a:t>Drive solutions for climate, health, energy &amp; security</a:t>
            </a:r>
          </a:p>
        </p:txBody>
      </p:sp>
      <p:sp>
        <p:nvSpPr>
          <p:cNvPr id="10" name="Text Placeholder 9">
            <a:extLst>
              <a:ext uri="{FF2B5EF4-FFF2-40B4-BE49-F238E27FC236}">
                <a16:creationId xmlns:a16="http://schemas.microsoft.com/office/drawing/2014/main" id="{D7749065-6FC5-E250-26B4-3D30F8625AB3}"/>
              </a:ext>
            </a:extLst>
          </p:cNvPr>
          <p:cNvSpPr>
            <a:spLocks noGrp="1"/>
          </p:cNvSpPr>
          <p:nvPr>
            <p:ph type="body" sz="quarter" idx="22"/>
          </p:nvPr>
        </p:nvSpPr>
        <p:spPr>
          <a:xfrm>
            <a:off x="9269216" y="4352832"/>
            <a:ext cx="2393300" cy="400110"/>
          </a:xfrm>
        </p:spPr>
        <p:txBody>
          <a:bodyPr/>
          <a:lstStyle/>
          <a:p>
            <a:r>
              <a:rPr lang="en-US" sz="2000"/>
              <a:t>Social Impact</a:t>
            </a:r>
          </a:p>
        </p:txBody>
      </p:sp>
      <p:sp>
        <p:nvSpPr>
          <p:cNvPr id="11" name="Title 10">
            <a:extLst>
              <a:ext uri="{FF2B5EF4-FFF2-40B4-BE49-F238E27FC236}">
                <a16:creationId xmlns:a16="http://schemas.microsoft.com/office/drawing/2014/main" id="{4F6A96E2-F6B9-3653-2685-59221E98F5EC}"/>
              </a:ext>
            </a:extLst>
          </p:cNvPr>
          <p:cNvSpPr>
            <a:spLocks noGrp="1"/>
          </p:cNvSpPr>
          <p:nvPr>
            <p:ph type="title"/>
          </p:nvPr>
        </p:nvSpPr>
        <p:spPr>
          <a:xfrm>
            <a:off x="2106461" y="371060"/>
            <a:ext cx="9982346" cy="809456"/>
          </a:xfrm>
        </p:spPr>
        <p:txBody>
          <a:bodyPr>
            <a:normAutofit/>
          </a:bodyPr>
          <a:lstStyle/>
          <a:p>
            <a:r>
              <a:rPr lang="en-US" sz="4500"/>
              <a:t>AI, Data and Robotics PPP (2021-2030)</a:t>
            </a:r>
          </a:p>
        </p:txBody>
      </p:sp>
      <p:cxnSp>
        <p:nvCxnSpPr>
          <p:cNvPr id="12" name="Rechte verbindingslijn 3">
            <a:extLst>
              <a:ext uri="{FF2B5EF4-FFF2-40B4-BE49-F238E27FC236}">
                <a16:creationId xmlns:a16="http://schemas.microsoft.com/office/drawing/2014/main" id="{DAC1200D-3561-11A4-0882-C184A18F8E34}"/>
              </a:ext>
            </a:extLst>
          </p:cNvPr>
          <p:cNvCxnSpPr>
            <a:cxnSpLocks/>
          </p:cNvCxnSpPr>
          <p:nvPr/>
        </p:nvCxnSpPr>
        <p:spPr>
          <a:xfrm flipH="1">
            <a:off x="323793" y="4107771"/>
            <a:ext cx="11473466" cy="0"/>
          </a:xfrm>
          <a:prstGeom prst="line">
            <a:avLst/>
          </a:prstGeom>
          <a:ln w="63500">
            <a:gradFill flip="none" rotWithShape="1">
              <a:gsLst>
                <a:gs pos="42000">
                  <a:srgbClr val="14B1E7"/>
                </a:gs>
                <a:gs pos="100000">
                  <a:srgbClr val="8DC63F"/>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21D86B0-FCA5-A8DC-CF36-DC2C59637E7F}"/>
              </a:ext>
            </a:extLst>
          </p:cNvPr>
          <p:cNvSpPr txBox="1"/>
          <p:nvPr/>
        </p:nvSpPr>
        <p:spPr>
          <a:xfrm>
            <a:off x="323793" y="3493379"/>
            <a:ext cx="3773790" cy="369332"/>
          </a:xfrm>
          <a:prstGeom prst="rect">
            <a:avLst/>
          </a:prstGeom>
          <a:noFill/>
        </p:spPr>
        <p:txBody>
          <a:bodyPr wrap="none" rtlCol="0">
            <a:spAutoFit/>
          </a:bodyPr>
          <a:lstStyle/>
          <a:p>
            <a:r>
              <a:rPr lang="en-US">
                <a:solidFill>
                  <a:schemeClr val="bg1"/>
                </a:solidFill>
                <a:latin typeface="Barlow" pitchFamily="2" charset="77"/>
              </a:rPr>
              <a:t>European commission (Public side)</a:t>
            </a:r>
          </a:p>
        </p:txBody>
      </p:sp>
      <p:sp>
        <p:nvSpPr>
          <p:cNvPr id="18" name="TextBox 17">
            <a:extLst>
              <a:ext uri="{FF2B5EF4-FFF2-40B4-BE49-F238E27FC236}">
                <a16:creationId xmlns:a16="http://schemas.microsoft.com/office/drawing/2014/main" id="{1341A10B-15A7-6E69-DE67-70E1441642BA}"/>
              </a:ext>
            </a:extLst>
          </p:cNvPr>
          <p:cNvSpPr txBox="1"/>
          <p:nvPr/>
        </p:nvSpPr>
        <p:spPr>
          <a:xfrm>
            <a:off x="8573298" y="3431243"/>
            <a:ext cx="3223961" cy="369332"/>
          </a:xfrm>
          <a:prstGeom prst="rect">
            <a:avLst/>
          </a:prstGeom>
          <a:noFill/>
        </p:spPr>
        <p:txBody>
          <a:bodyPr wrap="none" rtlCol="0">
            <a:spAutoFit/>
          </a:bodyPr>
          <a:lstStyle/>
          <a:p>
            <a:pPr algn="r"/>
            <a:r>
              <a:rPr lang="en-US">
                <a:solidFill>
                  <a:schemeClr val="bg1"/>
                </a:solidFill>
                <a:latin typeface="Barlow" pitchFamily="2" charset="77"/>
              </a:rPr>
              <a:t>Adra Association (Private side)</a:t>
            </a:r>
          </a:p>
        </p:txBody>
      </p:sp>
      <p:pic>
        <p:nvPicPr>
          <p:cNvPr id="14" name="Picture 13" descr="A black background with white text&#10;&#10;AI-generated content may be incorrect.">
            <a:extLst>
              <a:ext uri="{FF2B5EF4-FFF2-40B4-BE49-F238E27FC236}">
                <a16:creationId xmlns:a16="http://schemas.microsoft.com/office/drawing/2014/main" id="{AA641568-4A07-1DE9-60F8-F4BBE587CD59}"/>
              </a:ext>
            </a:extLst>
          </p:cNvPr>
          <p:cNvPicPr>
            <a:picLocks noChangeAspect="1"/>
          </p:cNvPicPr>
          <p:nvPr/>
        </p:nvPicPr>
        <p:blipFill>
          <a:blip r:embed="rId3"/>
          <a:stretch>
            <a:fillRect/>
          </a:stretch>
        </p:blipFill>
        <p:spPr>
          <a:xfrm>
            <a:off x="323793" y="2273414"/>
            <a:ext cx="3309423" cy="1155586"/>
          </a:xfrm>
          <a:prstGeom prst="rect">
            <a:avLst/>
          </a:prstGeom>
        </p:spPr>
      </p:pic>
      <p:pic>
        <p:nvPicPr>
          <p:cNvPr id="15" name="Afbeelding 18" descr="Afbeelding met Graphics, Lettertype, grafische vormgeving, ontwerp&#10;&#10;Automatisch gegenereerde beschrijving">
            <a:extLst>
              <a:ext uri="{FF2B5EF4-FFF2-40B4-BE49-F238E27FC236}">
                <a16:creationId xmlns:a16="http://schemas.microsoft.com/office/drawing/2014/main" id="{C720129D-249C-49E9-6594-ED633EFA088D}"/>
              </a:ext>
            </a:extLst>
          </p:cNvPr>
          <p:cNvPicPr>
            <a:picLocks noChangeAspect="1"/>
          </p:cNvPicPr>
          <p:nvPr/>
        </p:nvPicPr>
        <p:blipFill>
          <a:blip r:embed="rId4"/>
          <a:stretch>
            <a:fillRect/>
          </a:stretch>
        </p:blipFill>
        <p:spPr>
          <a:xfrm>
            <a:off x="9692816" y="2517022"/>
            <a:ext cx="1982068" cy="669161"/>
          </a:xfrm>
          <a:prstGeom prst="rect">
            <a:avLst/>
          </a:prstGeom>
        </p:spPr>
      </p:pic>
      <p:pic>
        <p:nvPicPr>
          <p:cNvPr id="20" name="Picture 19">
            <a:extLst>
              <a:ext uri="{FF2B5EF4-FFF2-40B4-BE49-F238E27FC236}">
                <a16:creationId xmlns:a16="http://schemas.microsoft.com/office/drawing/2014/main" id="{E3832E03-D7CA-F159-E5DF-D4D1E3E2CA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1805" r="11805" b="11322"/>
          <a:stretch>
            <a:fillRect/>
          </a:stretch>
        </p:blipFill>
        <p:spPr>
          <a:xfrm>
            <a:off x="4298348" y="2114690"/>
            <a:ext cx="3609818" cy="2285702"/>
          </a:xfrm>
          <a:prstGeom prst="rect">
            <a:avLst/>
          </a:prstGeom>
        </p:spPr>
      </p:pic>
    </p:spTree>
    <p:extLst>
      <p:ext uri="{BB962C8B-B14F-4D97-AF65-F5344CB8AC3E}">
        <p14:creationId xmlns:p14="http://schemas.microsoft.com/office/powerpoint/2010/main" val="163731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17203A-F1D3-86B1-1021-B7B1178A506A}"/>
              </a:ext>
            </a:extLst>
          </p:cNvPr>
          <p:cNvSpPr>
            <a:spLocks noGrp="1"/>
          </p:cNvSpPr>
          <p:nvPr>
            <p:ph type="sldNum" sz="quarter" idx="12"/>
          </p:nvPr>
        </p:nvSpPr>
        <p:spPr/>
        <p:txBody>
          <a:bodyPr/>
          <a:lstStyle/>
          <a:p>
            <a:fld id="{2AB69369-AED2-3745-B81F-A3E46FAA53CC}" type="slidenum">
              <a:rPr lang="nl-BE" smtClean="0"/>
              <a:pPr/>
              <a:t>9</a:t>
            </a:fld>
            <a:endParaRPr lang="nl-BE">
              <a:solidFill>
                <a:schemeClr val="bg1"/>
              </a:solidFill>
            </a:endParaRPr>
          </a:p>
        </p:txBody>
      </p:sp>
      <p:sp>
        <p:nvSpPr>
          <p:cNvPr id="3" name="Text Placeholder 2">
            <a:extLst>
              <a:ext uri="{FF2B5EF4-FFF2-40B4-BE49-F238E27FC236}">
                <a16:creationId xmlns:a16="http://schemas.microsoft.com/office/drawing/2014/main" id="{5BA827F5-2A59-2EF2-5BA5-B9BDFF7A3C1B}"/>
              </a:ext>
            </a:extLst>
          </p:cNvPr>
          <p:cNvSpPr>
            <a:spLocks noGrp="1"/>
          </p:cNvSpPr>
          <p:nvPr>
            <p:ph type="body" sz="quarter" idx="10"/>
          </p:nvPr>
        </p:nvSpPr>
        <p:spPr>
          <a:xfrm>
            <a:off x="409582" y="3173708"/>
            <a:ext cx="3382130" cy="1127617"/>
          </a:xfrm>
        </p:spPr>
        <p:txBody>
          <a:bodyPr>
            <a:normAutofit/>
          </a:bodyPr>
          <a:lstStyle/>
          <a:p>
            <a:r>
              <a:rPr lang="en-US" sz="1800"/>
              <a:t>Ground-breaking  technological foundations in ADR</a:t>
            </a:r>
          </a:p>
        </p:txBody>
      </p:sp>
      <p:sp>
        <p:nvSpPr>
          <p:cNvPr id="4" name="Text Placeholder 3">
            <a:extLst>
              <a:ext uri="{FF2B5EF4-FFF2-40B4-BE49-F238E27FC236}">
                <a16:creationId xmlns:a16="http://schemas.microsoft.com/office/drawing/2014/main" id="{7A3C0868-4B87-F5FC-870E-32B416313F46}"/>
              </a:ext>
            </a:extLst>
          </p:cNvPr>
          <p:cNvSpPr>
            <a:spLocks noGrp="1"/>
          </p:cNvSpPr>
          <p:nvPr>
            <p:ph type="body" sz="quarter" idx="15"/>
          </p:nvPr>
        </p:nvSpPr>
        <p:spPr>
          <a:xfrm>
            <a:off x="4541991" y="3173709"/>
            <a:ext cx="3019425" cy="1127616"/>
          </a:xfrm>
        </p:spPr>
        <p:txBody>
          <a:bodyPr>
            <a:normAutofit/>
          </a:bodyPr>
          <a:lstStyle/>
          <a:p>
            <a:r>
              <a:rPr lang="en-US" sz="1800"/>
              <a:t>Effective and Trustworthy General Purpose ADR</a:t>
            </a:r>
          </a:p>
        </p:txBody>
      </p:sp>
      <p:sp>
        <p:nvSpPr>
          <p:cNvPr id="5" name="Text Placeholder 4">
            <a:extLst>
              <a:ext uri="{FF2B5EF4-FFF2-40B4-BE49-F238E27FC236}">
                <a16:creationId xmlns:a16="http://schemas.microsoft.com/office/drawing/2014/main" id="{3B125410-53AB-96FE-478F-ACB63DE3927E}"/>
              </a:ext>
            </a:extLst>
          </p:cNvPr>
          <p:cNvSpPr>
            <a:spLocks noGrp="1"/>
          </p:cNvSpPr>
          <p:nvPr>
            <p:ph type="body" sz="quarter" idx="16"/>
          </p:nvPr>
        </p:nvSpPr>
        <p:spPr>
          <a:xfrm>
            <a:off x="8593531" y="3173708"/>
            <a:ext cx="3019425" cy="1127617"/>
          </a:xfrm>
        </p:spPr>
        <p:txBody>
          <a:bodyPr>
            <a:noAutofit/>
          </a:bodyPr>
          <a:lstStyle/>
          <a:p>
            <a:r>
              <a:rPr lang="en-US" sz="1800"/>
              <a:t>An interoperable and integrated framework for data and model ecosystems</a:t>
            </a:r>
          </a:p>
        </p:txBody>
      </p:sp>
      <p:sp>
        <p:nvSpPr>
          <p:cNvPr id="13" name="Text Placeholder 2">
            <a:extLst>
              <a:ext uri="{FF2B5EF4-FFF2-40B4-BE49-F238E27FC236}">
                <a16:creationId xmlns:a16="http://schemas.microsoft.com/office/drawing/2014/main" id="{B0498918-CB6A-246E-FAC4-EAFB7F6941F7}"/>
              </a:ext>
            </a:extLst>
          </p:cNvPr>
          <p:cNvSpPr txBox="1">
            <a:spLocks/>
          </p:cNvSpPr>
          <p:nvPr/>
        </p:nvSpPr>
        <p:spPr>
          <a:xfrm>
            <a:off x="409581" y="5245805"/>
            <a:ext cx="3019425" cy="181588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bg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Next generation smart embodied robotic systems</a:t>
            </a:r>
          </a:p>
        </p:txBody>
      </p:sp>
      <p:sp>
        <p:nvSpPr>
          <p:cNvPr id="14" name="Text Placeholder 3">
            <a:extLst>
              <a:ext uri="{FF2B5EF4-FFF2-40B4-BE49-F238E27FC236}">
                <a16:creationId xmlns:a16="http://schemas.microsoft.com/office/drawing/2014/main" id="{EFC8277A-352D-0D4D-2947-0B31FD2C2A51}"/>
              </a:ext>
            </a:extLst>
          </p:cNvPr>
          <p:cNvSpPr txBox="1">
            <a:spLocks/>
          </p:cNvSpPr>
          <p:nvPr/>
        </p:nvSpPr>
        <p:spPr>
          <a:xfrm>
            <a:off x="4530867" y="5245689"/>
            <a:ext cx="3019425" cy="181588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bg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Developing ADR technology for the sciences</a:t>
            </a:r>
          </a:p>
        </p:txBody>
      </p:sp>
      <p:sp>
        <p:nvSpPr>
          <p:cNvPr id="15" name="Text Placeholder 4">
            <a:extLst>
              <a:ext uri="{FF2B5EF4-FFF2-40B4-BE49-F238E27FC236}">
                <a16:creationId xmlns:a16="http://schemas.microsoft.com/office/drawing/2014/main" id="{29AF1A8D-FC22-D9F5-1D10-10307BBDBB57}"/>
              </a:ext>
            </a:extLst>
          </p:cNvPr>
          <p:cNvSpPr txBox="1">
            <a:spLocks/>
          </p:cNvSpPr>
          <p:nvPr/>
        </p:nvSpPr>
        <p:spPr>
          <a:xfrm>
            <a:off x="8593531" y="5232066"/>
            <a:ext cx="3019425" cy="181588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accent3"/>
              </a:buClr>
              <a:buSzPct val="150000"/>
              <a:buFont typeface="Arial" panose="020B0604020202020204" pitchFamily="34" charset="0"/>
              <a:buNone/>
              <a:defRPr sz="1600" kern="1200">
                <a:solidFill>
                  <a:schemeClr val="bg1"/>
                </a:solidFill>
                <a:latin typeface="Barlow" pitchFamily="2" charset="77"/>
                <a:ea typeface="+mn-ea"/>
                <a:cs typeface="+mn-cs"/>
              </a:defRPr>
            </a:lvl1pPr>
            <a:lvl2pPr marL="6858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600" kern="1200">
                <a:solidFill>
                  <a:schemeClr val="tx1"/>
                </a:solidFill>
                <a:latin typeface="Barlow" pitchFamily="2" charset="77"/>
                <a:ea typeface="+mn-ea"/>
                <a:cs typeface="+mn-cs"/>
              </a:defRPr>
            </a:lvl2pPr>
            <a:lvl3pPr marL="11430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400" kern="1200">
                <a:solidFill>
                  <a:schemeClr val="tx1"/>
                </a:solidFill>
                <a:latin typeface="Barlow" pitchFamily="2" charset="77"/>
                <a:ea typeface="+mn-ea"/>
                <a:cs typeface="+mn-cs"/>
              </a:defRPr>
            </a:lvl3pPr>
            <a:lvl4pPr marL="16002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400" kern="1200">
                <a:solidFill>
                  <a:schemeClr val="tx1"/>
                </a:solidFill>
                <a:latin typeface="Barlow" pitchFamily="2" charset="77"/>
                <a:ea typeface="+mn-ea"/>
                <a:cs typeface="+mn-cs"/>
              </a:defRPr>
            </a:lvl4pPr>
            <a:lvl5pPr marL="2057400" indent="0" algn="l" defTabSz="914400" rtl="0" eaLnBrk="1" latinLnBrk="0" hangingPunct="1">
              <a:lnSpc>
                <a:spcPct val="100000"/>
              </a:lnSpc>
              <a:spcBef>
                <a:spcPts val="500"/>
              </a:spcBef>
              <a:buClr>
                <a:schemeClr val="accent3"/>
              </a:buClr>
              <a:buSzPct val="150000"/>
              <a:buFont typeface="Arial" panose="020B0604020202020204" pitchFamily="34" charset="0"/>
              <a:buNone/>
              <a:defRPr sz="12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Research, innovation, and tools for compliance</a:t>
            </a:r>
          </a:p>
        </p:txBody>
      </p:sp>
      <p:sp>
        <p:nvSpPr>
          <p:cNvPr id="23" name="Title 10">
            <a:extLst>
              <a:ext uri="{FF2B5EF4-FFF2-40B4-BE49-F238E27FC236}">
                <a16:creationId xmlns:a16="http://schemas.microsoft.com/office/drawing/2014/main" id="{902180D0-C635-5CA4-B0C4-EF4544DD6936}"/>
              </a:ext>
            </a:extLst>
          </p:cNvPr>
          <p:cNvSpPr>
            <a:spLocks noGrp="1"/>
          </p:cNvSpPr>
          <p:nvPr>
            <p:ph type="title"/>
          </p:nvPr>
        </p:nvSpPr>
        <p:spPr>
          <a:xfrm>
            <a:off x="2278897" y="-178371"/>
            <a:ext cx="8183950" cy="1656723"/>
          </a:xfrm>
        </p:spPr>
        <p:txBody>
          <a:bodyPr>
            <a:normAutofit/>
          </a:bodyPr>
          <a:lstStyle/>
          <a:p>
            <a:r>
              <a:rPr lang="en-US" sz="4500" dirty="0"/>
              <a:t>SRIDA: ADRA’s Big ticket R&amp;I priorities </a:t>
            </a:r>
          </a:p>
        </p:txBody>
      </p:sp>
      <p:pic>
        <p:nvPicPr>
          <p:cNvPr id="8" name="Picture 7">
            <a:extLst>
              <a:ext uri="{FF2B5EF4-FFF2-40B4-BE49-F238E27FC236}">
                <a16:creationId xmlns:a16="http://schemas.microsoft.com/office/drawing/2014/main" id="{E3807AB4-385E-CB28-1F5C-78DB1C2708E2}"/>
              </a:ext>
            </a:extLst>
          </p:cNvPr>
          <p:cNvPicPr>
            <a:picLocks noChangeAspect="1"/>
          </p:cNvPicPr>
          <p:nvPr/>
        </p:nvPicPr>
        <p:blipFill>
          <a:blip r:embed="rId3"/>
          <a:stretch>
            <a:fillRect/>
          </a:stretch>
        </p:blipFill>
        <p:spPr>
          <a:xfrm>
            <a:off x="456208" y="2374954"/>
            <a:ext cx="662272" cy="662272"/>
          </a:xfrm>
          <a:prstGeom prst="rect">
            <a:avLst/>
          </a:prstGeom>
        </p:spPr>
      </p:pic>
      <p:pic>
        <p:nvPicPr>
          <p:cNvPr id="10" name="Picture 9">
            <a:extLst>
              <a:ext uri="{FF2B5EF4-FFF2-40B4-BE49-F238E27FC236}">
                <a16:creationId xmlns:a16="http://schemas.microsoft.com/office/drawing/2014/main" id="{E9F8377B-46DC-65EA-8425-8ABFC8C562C6}"/>
              </a:ext>
            </a:extLst>
          </p:cNvPr>
          <p:cNvPicPr>
            <a:picLocks noChangeAspect="1"/>
          </p:cNvPicPr>
          <p:nvPr/>
        </p:nvPicPr>
        <p:blipFill>
          <a:blip r:embed="rId4"/>
          <a:stretch>
            <a:fillRect/>
          </a:stretch>
        </p:blipFill>
        <p:spPr>
          <a:xfrm>
            <a:off x="8593531" y="2374954"/>
            <a:ext cx="781812" cy="654169"/>
          </a:xfrm>
          <a:prstGeom prst="rect">
            <a:avLst/>
          </a:prstGeom>
        </p:spPr>
      </p:pic>
      <p:pic>
        <p:nvPicPr>
          <p:cNvPr id="11" name="Picture 10">
            <a:extLst>
              <a:ext uri="{FF2B5EF4-FFF2-40B4-BE49-F238E27FC236}">
                <a16:creationId xmlns:a16="http://schemas.microsoft.com/office/drawing/2014/main" id="{DD66A3C8-D850-C672-2CAE-292C38CE5449}"/>
              </a:ext>
            </a:extLst>
          </p:cNvPr>
          <p:cNvPicPr>
            <a:picLocks noChangeAspect="1"/>
          </p:cNvPicPr>
          <p:nvPr/>
        </p:nvPicPr>
        <p:blipFill>
          <a:blip r:embed="rId5"/>
          <a:stretch>
            <a:fillRect/>
          </a:stretch>
        </p:blipFill>
        <p:spPr>
          <a:xfrm>
            <a:off x="463264" y="4449999"/>
            <a:ext cx="662272" cy="645833"/>
          </a:xfrm>
          <a:prstGeom prst="rect">
            <a:avLst/>
          </a:prstGeom>
        </p:spPr>
      </p:pic>
      <p:pic>
        <p:nvPicPr>
          <p:cNvPr id="12" name="Picture 11">
            <a:extLst>
              <a:ext uri="{FF2B5EF4-FFF2-40B4-BE49-F238E27FC236}">
                <a16:creationId xmlns:a16="http://schemas.microsoft.com/office/drawing/2014/main" id="{F2555A56-EEA5-1971-E65B-DA34550C12DE}"/>
              </a:ext>
            </a:extLst>
          </p:cNvPr>
          <p:cNvPicPr>
            <a:picLocks noChangeAspect="1"/>
          </p:cNvPicPr>
          <p:nvPr/>
        </p:nvPicPr>
        <p:blipFill>
          <a:blip r:embed="rId6"/>
          <a:stretch>
            <a:fillRect/>
          </a:stretch>
        </p:blipFill>
        <p:spPr>
          <a:xfrm>
            <a:off x="4639942" y="4452684"/>
            <a:ext cx="553197" cy="643148"/>
          </a:xfrm>
          <a:prstGeom prst="rect">
            <a:avLst/>
          </a:prstGeom>
        </p:spPr>
      </p:pic>
      <p:pic>
        <p:nvPicPr>
          <p:cNvPr id="16" name="Picture 15">
            <a:extLst>
              <a:ext uri="{FF2B5EF4-FFF2-40B4-BE49-F238E27FC236}">
                <a16:creationId xmlns:a16="http://schemas.microsoft.com/office/drawing/2014/main" id="{D75950A8-95FE-3625-4F61-456858DFD8B9}"/>
              </a:ext>
            </a:extLst>
          </p:cNvPr>
          <p:cNvPicPr>
            <a:picLocks noChangeAspect="1"/>
          </p:cNvPicPr>
          <p:nvPr/>
        </p:nvPicPr>
        <p:blipFill>
          <a:blip r:embed="rId7"/>
          <a:stretch>
            <a:fillRect/>
          </a:stretch>
        </p:blipFill>
        <p:spPr>
          <a:xfrm>
            <a:off x="8707545" y="4480174"/>
            <a:ext cx="729001" cy="615658"/>
          </a:xfrm>
          <a:prstGeom prst="rect">
            <a:avLst/>
          </a:prstGeom>
        </p:spPr>
      </p:pic>
      <p:pic>
        <p:nvPicPr>
          <p:cNvPr id="17" name="Graphic 16" descr="Shield Tick outline">
            <a:extLst>
              <a:ext uri="{FF2B5EF4-FFF2-40B4-BE49-F238E27FC236}">
                <a16:creationId xmlns:a16="http://schemas.microsoft.com/office/drawing/2014/main" id="{C3A15416-048A-87DB-9043-AE11A1C08A3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541991" y="2244327"/>
            <a:ext cx="914400" cy="914400"/>
          </a:xfrm>
          <a:prstGeom prst="rect">
            <a:avLst/>
          </a:prstGeom>
        </p:spPr>
      </p:pic>
      <p:sp>
        <p:nvSpPr>
          <p:cNvPr id="7" name="Afgeronde rechthoek 5">
            <a:hlinkClick r:id="rId9"/>
            <a:extLst>
              <a:ext uri="{FF2B5EF4-FFF2-40B4-BE49-F238E27FC236}">
                <a16:creationId xmlns:a16="http://schemas.microsoft.com/office/drawing/2014/main" id="{5BD07EA0-7B23-EC47-E999-D713ED08EDEA}"/>
              </a:ext>
            </a:extLst>
          </p:cNvPr>
          <p:cNvSpPr/>
          <p:nvPr/>
        </p:nvSpPr>
        <p:spPr>
          <a:xfrm>
            <a:off x="8523857" y="1386255"/>
            <a:ext cx="2071080" cy="456662"/>
          </a:xfrm>
          <a:prstGeom prst="roundRect">
            <a:avLst>
              <a:gd name="adj" fmla="val 50000"/>
            </a:avLst>
          </a:prstGeom>
          <a:gradFill>
            <a:gsLst>
              <a:gs pos="29000">
                <a:srgbClr val="14B1E7"/>
              </a:gs>
              <a:gs pos="100000">
                <a:srgbClr val="8DC63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dirty="0">
                <a:latin typeface="Barlow" pitchFamily="2" charset="77"/>
              </a:rPr>
              <a:t>Read </a:t>
            </a:r>
            <a:r>
              <a:rPr lang="nl-BE" sz="1600" dirty="0" err="1">
                <a:latin typeface="Barlow" pitchFamily="2" charset="77"/>
              </a:rPr>
              <a:t>the</a:t>
            </a:r>
            <a:r>
              <a:rPr lang="nl-BE" sz="1600" dirty="0">
                <a:latin typeface="Barlow" pitchFamily="2" charset="77"/>
              </a:rPr>
              <a:t> SRIDA</a:t>
            </a:r>
          </a:p>
        </p:txBody>
      </p:sp>
    </p:spTree>
    <p:extLst>
      <p:ext uri="{BB962C8B-B14F-4D97-AF65-F5344CB8AC3E}">
        <p14:creationId xmlns:p14="http://schemas.microsoft.com/office/powerpoint/2010/main" val="2826520812"/>
      </p:ext>
    </p:extLst>
  </p:cSld>
  <p:clrMapOvr>
    <a:masterClrMapping/>
  </p:clrMapOvr>
</p:sld>
</file>

<file path=ppt/theme/theme1.xml><?xml version="1.0" encoding="utf-8"?>
<a:theme xmlns:a="http://schemas.openxmlformats.org/drawingml/2006/main" name="Kantoorthema">
  <a:themeElements>
    <a:clrScheme name="ADRA colors">
      <a:dk1>
        <a:srgbClr val="0E3257"/>
      </a:dk1>
      <a:lt1>
        <a:srgbClr val="FFFFFF"/>
      </a:lt1>
      <a:dk2>
        <a:srgbClr val="0E3257"/>
      </a:dk2>
      <a:lt2>
        <a:srgbClr val="F8F9FA"/>
      </a:lt2>
      <a:accent1>
        <a:srgbClr val="0E3257"/>
      </a:accent1>
      <a:accent2>
        <a:srgbClr val="8DC63F"/>
      </a:accent2>
      <a:accent3>
        <a:srgbClr val="14B1E7"/>
      </a:accent3>
      <a:accent4>
        <a:srgbClr val="476487"/>
      </a:accent4>
      <a:accent5>
        <a:srgbClr val="687F9A"/>
      </a:accent5>
      <a:accent6>
        <a:srgbClr val="BBC7D3"/>
      </a:accent6>
      <a:hlink>
        <a:srgbClr val="14B1E7"/>
      </a:hlink>
      <a:folHlink>
        <a:srgbClr val="005590"/>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F9FA"/>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b40a01-6ba9-4add-80c1-ba9287e09473" xsi:nil="true"/>
    <lcf76f155ced4ddcb4097134ff3c332f xmlns="84b74f1a-0904-4c33-8887-564ab5eb09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32636BCF711C4D811D1CB34DCFA272" ma:contentTypeVersion="16" ma:contentTypeDescription="Create a new document." ma:contentTypeScope="" ma:versionID="5309bac4360c7c03c06f853a6064cbdc">
  <xsd:schema xmlns:xsd="http://www.w3.org/2001/XMLSchema" xmlns:xs="http://www.w3.org/2001/XMLSchema" xmlns:p="http://schemas.microsoft.com/office/2006/metadata/properties" xmlns:ns2="84b74f1a-0904-4c33-8887-564ab5eb0976" xmlns:ns3="f4b40a01-6ba9-4add-80c1-ba9287e09473" targetNamespace="http://schemas.microsoft.com/office/2006/metadata/properties" ma:root="true" ma:fieldsID="dcec4ac45cfae9435f5ed4604001912a" ns2:_="" ns3:_="">
    <xsd:import namespace="84b74f1a-0904-4c33-8887-564ab5eb0976"/>
    <xsd:import namespace="f4b40a01-6ba9-4add-80c1-ba9287e0947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74f1a-0904-4c33-8887-564ab5eb09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24f24bf-31d1-448b-8576-41ee23df5d0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b40a01-6ba9-4add-80c1-ba9287e0947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67e1250-d640-436c-aa27-7595f534a03b}" ma:internalName="TaxCatchAll" ma:showField="CatchAllData" ma:web="f4b40a01-6ba9-4add-80c1-ba9287e094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2854F1-6B7A-46F0-9C68-E372D6662595}">
  <ds:schemaRefs>
    <ds:schemaRef ds:uri="f4b40a01-6ba9-4add-80c1-ba9287e09473"/>
    <ds:schemaRef ds:uri="http://schemas.microsoft.com/office/2006/metadata/properties"/>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84b74f1a-0904-4c33-8887-564ab5eb0976"/>
  </ds:schemaRefs>
</ds:datastoreItem>
</file>

<file path=customXml/itemProps2.xml><?xml version="1.0" encoding="utf-8"?>
<ds:datastoreItem xmlns:ds="http://schemas.openxmlformats.org/officeDocument/2006/customXml" ds:itemID="{EE6312BD-6B5A-481D-903D-3B87F640F75D}">
  <ds:schemaRefs>
    <ds:schemaRef ds:uri="84b74f1a-0904-4c33-8887-564ab5eb0976"/>
    <ds:schemaRef ds:uri="f4b40a01-6ba9-4add-80c1-ba9287e0947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252C80-3205-4C93-AA40-837D762F96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3008</Words>
  <Application>Microsoft Office PowerPoint</Application>
  <PresentationFormat>Widescreen</PresentationFormat>
  <Paragraphs>380</Paragraphs>
  <Slides>34</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Barlow</vt:lpstr>
      <vt:lpstr>Barlow Light</vt:lpstr>
      <vt:lpstr>Barlow Medium</vt:lpstr>
      <vt:lpstr>Barlow SemiBold</vt:lpstr>
      <vt:lpstr>Calibri</vt:lpstr>
      <vt:lpstr>Courier New</vt:lpstr>
      <vt:lpstr>Inter</vt:lpstr>
      <vt:lpstr>Kantoorthema</vt:lpstr>
      <vt:lpstr>PowerPoint Presentation</vt:lpstr>
      <vt:lpstr>Cultivating ADR excellence. Bridging the gap to industrial impact.</vt:lpstr>
      <vt:lpstr>Standing at the  Tech leadership</vt:lpstr>
      <vt:lpstr>PowerPoint Presentation</vt:lpstr>
      <vt:lpstr>PowerPoint Presentation</vt:lpstr>
      <vt:lpstr>Vision  Goals</vt:lpstr>
      <vt:lpstr>A united Community of Excellence</vt:lpstr>
      <vt:lpstr>AI, Data and Robotics PPP (2021-2030)</vt:lpstr>
      <vt:lpstr>SRIDA: ADRA’s Big ticket R&amp;I priorities </vt:lpstr>
      <vt:lpstr>PowerPoint Presentation</vt:lpstr>
      <vt:lpstr>Key Events Shaping ADRA’s Ecosystem Engagement</vt:lpstr>
      <vt:lpstr>Align Accelerate</vt:lpstr>
      <vt:lpstr>1. Strategic Research Innovation and Deployment Agenda (SRIDA)</vt:lpstr>
      <vt:lpstr>PowerPoint Presentation</vt:lpstr>
      <vt:lpstr>2. AI and Robotics Catalyst (ARC): Embodied intelligence for industry </vt:lpstr>
      <vt:lpstr>PowerPoint Presentation</vt:lpstr>
      <vt:lpstr>3. Challenge-to-champion:  stage-gate approach to innovation</vt:lpstr>
      <vt:lpstr>PowerPoint Presentation</vt:lpstr>
      <vt:lpstr>4. International AI Standards</vt:lpstr>
      <vt:lpstr>5. Creating consonance across member state ecosystems</vt:lpstr>
      <vt:lpstr>The  Adra  Team</vt:lpstr>
      <vt:lpstr>Representing EU and Horizon Europe associated country innovation ecosystems</vt:lpstr>
      <vt:lpstr>Orchestrating the ADR Ecosystem </vt:lpstr>
      <vt:lpstr>PowerPoint Presentation</vt:lpstr>
      <vt:lpstr>PowerPoint Presentation</vt:lpstr>
      <vt:lpstr>18 Topic groups</vt:lpstr>
      <vt:lpstr>18 Topic groups (TG)</vt:lpstr>
      <vt:lpstr>PowerPoint Presentation</vt:lpstr>
      <vt:lpstr>A Snapshot of Topic Group Activities</vt:lpstr>
      <vt:lpstr>PowerPoint Presentation</vt:lpstr>
      <vt:lpstr>PowerPoint Presentation</vt:lpstr>
      <vt:lpstr>PowerPoint Presentation</vt:lpstr>
      <vt:lpstr>Team Adra Secretariat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lotte pothé</dc:creator>
  <cp:lastModifiedBy>Secretary-General</cp:lastModifiedBy>
  <cp:revision>3</cp:revision>
  <dcterms:created xsi:type="dcterms:W3CDTF">2025-07-25T09:31:12Z</dcterms:created>
  <dcterms:modified xsi:type="dcterms:W3CDTF">2026-04-15T20:12:59Z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0x0101004132636BCF711C4D811D1CB34DCFA272</vt:lpwstr>
  </property>
  <property fmtid="{D5CDD505-2E9C-101B-9397-08002B2CF9AE}" pid="3" name="MediaServiceImageTags">
    <vt:lpwstr/>
  </property>
</Properties>
</file>