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4"/>
  </p:notesMasterIdLst>
  <p:handoutMasterIdLst>
    <p:handoutMasterId r:id="rId15"/>
  </p:handoutMasterIdLst>
  <p:sldIdLst>
    <p:sldId id="256" r:id="rId5"/>
    <p:sldId id="271" r:id="rId6"/>
    <p:sldId id="273" r:id="rId7"/>
    <p:sldId id="274" r:id="rId8"/>
    <p:sldId id="285" r:id="rId9"/>
    <p:sldId id="286" r:id="rId10"/>
    <p:sldId id="279" r:id="rId11"/>
    <p:sldId id="287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2819" userDrawn="1">
          <p15:clr>
            <a:srgbClr val="A4A3A4"/>
          </p15:clr>
        </p15:guide>
        <p15:guide id="2" pos="1391" userDrawn="1">
          <p15:clr>
            <a:srgbClr val="A4A3A4"/>
          </p15:clr>
        </p15:guide>
        <p15:guide id="3" orient="horz" pos="1979" userDrawn="1">
          <p15:clr>
            <a:srgbClr val="A4A3A4"/>
          </p15:clr>
        </p15:guide>
        <p15:guide id="4" orient="horz" pos="3294" userDrawn="1">
          <p15:clr>
            <a:srgbClr val="A4A3A4"/>
          </p15:clr>
        </p15:guide>
        <p15:guide id="5" orient="horz" pos="1026" userDrawn="1">
          <p15:clr>
            <a:srgbClr val="A4A3A4"/>
          </p15:clr>
        </p15:guide>
        <p15:guide id="6" orient="horz" pos="2319" userDrawn="1">
          <p15:clr>
            <a:srgbClr val="A4A3A4"/>
          </p15:clr>
        </p15:guide>
        <p15:guide id="7" orient="horz" pos="3589" userDrawn="1">
          <p15:clr>
            <a:srgbClr val="A4A3A4"/>
          </p15:clr>
        </p15:guide>
        <p15:guide id="8" pos="524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E89BA"/>
    <a:srgbClr val="41BBF1"/>
    <a:srgbClr val="787878"/>
    <a:srgbClr val="6F6F6F"/>
    <a:srgbClr val="82D2F6"/>
    <a:srgbClr val="D5D5D5"/>
    <a:srgbClr val="747474"/>
    <a:srgbClr val="7FD1F6"/>
    <a:srgbClr val="C5EAFB"/>
    <a:srgbClr val="B8E6F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948" autoAdjust="0"/>
  </p:normalViewPr>
  <p:slideViewPr>
    <p:cSldViewPr snapToGrid="0">
      <p:cViewPr>
        <p:scale>
          <a:sx n="70" d="100"/>
          <a:sy n="70" d="100"/>
        </p:scale>
        <p:origin x="346" y="139"/>
      </p:cViewPr>
      <p:guideLst>
        <p:guide pos="2819"/>
        <p:guide pos="1391"/>
        <p:guide orient="horz" pos="1979"/>
        <p:guide orient="horz" pos="3294"/>
        <p:guide orient="horz" pos="1026"/>
        <p:guide orient="horz" pos="2319"/>
        <p:guide orient="horz" pos="3589"/>
        <p:guide pos="5246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>
            <a:extLst>
              <a:ext uri="{FF2B5EF4-FFF2-40B4-BE49-F238E27FC236}">
                <a16:creationId xmlns:a16="http://schemas.microsoft.com/office/drawing/2014/main" id="{D75DEF86-045B-C735-455A-C331FD97EE8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73D99807-31A4-A582-6CCF-112D4D6103E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85FDA9-7F31-4124-9EE1-C34FB41CABC9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75633FB1-A906-94EB-877C-05DF21FB6A7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9315BDF6-9FA1-E81B-E041-4EFF5B17505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25125D-5ECC-429F-AB83-D1D5040ECBF8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633266"/>
      </p:ext>
    </p:extLst>
  </p:cSld>
  <p:clrMap bg1="lt1" tx1="dk1" bg2="lt2" tx2="dk2" accent1="accent1" accent2="accent2" accent3="accent3" accent4="accent4" accent5="accent5" accent6="accent6" hlink="hlink" folHlink="folHlink"/>
  <p:extLst>
    <p:ext uri="{56416CCD-93CA-4268-BC5B-53C4BB910035}">
      <p15:sldGuideLst xmlns:p15="http://schemas.microsoft.com/office/powerpoint/2012/main">
        <p15:guide id="1" orient="horz" pos="2880" userDrawn="1">
          <p15:clr>
            <a:srgbClr val="F26B43"/>
          </p15:clr>
        </p15:guide>
        <p15:guide id="2" pos="2160" userDrawn="1">
          <p15:clr>
            <a:srgbClr val="F26B43"/>
          </p15:clr>
        </p15:guide>
      </p15:sldGuideLst>
    </p:ext>
  </p:extLst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9FA484-2716-4EE4-845A-C22BAEB869DE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9B7DBA-A01F-40A3-A221-DD7886F75212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6235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  <p:extLst>
    <p:ext uri="{620B2872-D7B9-4A21-9093-7833F8D536E1}">
      <p15:sldGuideLst xmlns:p15="http://schemas.microsoft.com/office/powerpoint/2012/main">
        <p15:guide id="1" orient="horz" pos="2880" userDrawn="1">
          <p15:clr>
            <a:srgbClr val="F26B43"/>
          </p15:clr>
        </p15:guide>
        <p15:guide id="2" pos="2160" userDrawn="1">
          <p15:clr>
            <a:srgbClr val="F26B43"/>
          </p15:clr>
        </p15:guide>
      </p15:sldGuideLst>
    </p:ext>
  </p:extLst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9B7DBA-A01F-40A3-A221-DD7886F7521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4576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9B7DBA-A01F-40A3-A221-DD7886F7521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5669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The GEYEDANCE project is … utilizing advanced methods from Artificial Intelligence to capture surgical experience and translating this into multi-modal user support functionalities using the robotic platform, thus mitigating the high dependency on surgical experience to further improve surgical outcomes and broaden access to the highly delicate retina surgeries. </a:t>
            </a:r>
          </a:p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9B7DBA-A01F-40A3-A221-DD7886F7521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9624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9B7DBA-A01F-40A3-A221-DD7886F7521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5982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9B7DBA-A01F-40A3-A221-DD7886F7521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0203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9B7DBA-A01F-40A3-A221-DD7886F7521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8578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elfolie">
    <p:bg>
      <p:bgPr>
        <a:gradFill flip="none" rotWithShape="1">
          <a:gsLst>
            <a:gs pos="0">
              <a:srgbClr val="C5EAFB"/>
            </a:gs>
            <a:gs pos="100000">
              <a:srgbClr val="41BBF1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1001" y="863068"/>
            <a:ext cx="5153886" cy="1906253"/>
          </a:xfrm>
          <a:prstGeom prst="rect">
            <a:avLst/>
          </a:prstGeom>
        </p:spPr>
        <p:txBody>
          <a:bodyPr anchor="t" anchorCtr="0">
            <a:noAutofit/>
          </a:bodyPr>
          <a:lstStyle>
            <a:lvl1pPr algn="l">
              <a:lnSpc>
                <a:spcPct val="125000"/>
              </a:lnSpc>
              <a:defRPr sz="4400" b="1" cap="all" spc="150" baseline="0">
                <a:solidFill>
                  <a:srgbClr val="6F6F6F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de-DE"/>
              <a:t>Mastertitelformat bearbeiten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2604017" y="3366022"/>
            <a:ext cx="6858002" cy="125957"/>
          </a:xfrm>
          <a:prstGeom prst="rect">
            <a:avLst/>
          </a:prstGeom>
          <a:solidFill>
            <a:srgbClr val="7878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5D407508-93D7-DDB9-D5E8-4ED62A9FB90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9856" y="502227"/>
            <a:ext cx="3778068" cy="3141068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5ED90636-20BE-7815-D1C2-B8A4A028D471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5867239"/>
            <a:ext cx="2726383" cy="571661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25EE9551-5B9C-7354-DEDF-4A5F0EA5E04A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6821" y="5591901"/>
            <a:ext cx="1749916" cy="310136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3FB4A2D2-9EC6-4E83-B11A-37C2AED46057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495" y="5500524"/>
            <a:ext cx="1094360" cy="417239"/>
          </a:xfrm>
          <a:prstGeom prst="rect">
            <a:avLst/>
          </a:prstGeom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EE5EF71E-B873-0554-7429-D1DED720F621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057" y="6105076"/>
            <a:ext cx="1274115" cy="394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CF64481D-3D39-A709-6E9D-87A6810D56B9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4359" y="6071027"/>
            <a:ext cx="1028774" cy="462351"/>
          </a:xfrm>
          <a:prstGeom prst="rect">
            <a:avLst/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F90E37E6-3506-A715-8A57-E91C2E5726C4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820" y="5515701"/>
            <a:ext cx="1227905" cy="981566"/>
          </a:xfrm>
          <a:prstGeom prst="rect">
            <a:avLst/>
          </a:pr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23F6C129-BD83-A41F-FB95-49DDEFE38752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0927" y="5952967"/>
            <a:ext cx="655225" cy="667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82526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76358"/>
            <a:ext cx="8514937" cy="790284"/>
          </a:xfrm>
          <a:prstGeom prst="rect">
            <a:avLst/>
          </a:prstGeom>
        </p:spPr>
        <p:txBody>
          <a:bodyPr/>
          <a:lstStyle>
            <a:lvl1pPr>
              <a:defRPr sz="3200">
                <a:solidFill>
                  <a:srgbClr val="6F6F6F"/>
                </a:solidFill>
              </a:defRPr>
            </a:lvl1pPr>
          </a:lstStyle>
          <a:p>
            <a:r>
              <a:rPr lang="de-DE"/>
              <a:t>Mastertitelformat bearbeiten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348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0" y="0"/>
            <a:ext cx="12192000" cy="1134533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100000">
                <a:srgbClr val="7FD1F6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7375" y="1430867"/>
            <a:ext cx="11088689" cy="4842933"/>
          </a:xfrm>
          <a:prstGeom prst="rect">
            <a:avLst/>
          </a:prstGeom>
        </p:spPr>
        <p:txBody>
          <a:bodyPr vert="horz" lIns="109728" tIns="109728" rIns="109728" bIns="91440" rtlCol="0" anchor="t" anchorCtr="0">
            <a:normAutofit/>
          </a:bodyPr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6017333" y="-4887358"/>
            <a:ext cx="157335" cy="12192000"/>
          </a:xfrm>
          <a:prstGeom prst="rect">
            <a:avLst/>
          </a:prstGeom>
          <a:gradFill flip="none" rotWithShape="1">
            <a:gsLst>
              <a:gs pos="0">
                <a:srgbClr val="D5D5D5"/>
              </a:gs>
              <a:gs pos="100000">
                <a:srgbClr val="6F6F6F"/>
              </a:gs>
            </a:gsLst>
            <a:lin ang="16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CBD035F0-FFBA-5A8C-3801-75DBC8F965A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84932" y="50042"/>
            <a:ext cx="1277245" cy="1062997"/>
          </a:xfrm>
          <a:prstGeom prst="rect">
            <a:avLst/>
          </a:prstGeom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id="{2902E398-5EDC-7C36-BC78-79479EE8A5E0}"/>
              </a:ext>
            </a:extLst>
          </p:cNvPr>
          <p:cNvSpPr txBox="1"/>
          <p:nvPr userDrawn="1"/>
        </p:nvSpPr>
        <p:spPr>
          <a:xfrm flipH="1">
            <a:off x="295100" y="6399652"/>
            <a:ext cx="114997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5561013" algn="ctr"/>
                <a:tab pos="11304588" algn="r"/>
              </a:tabLst>
            </a:pPr>
            <a:r>
              <a:rPr lang="de-DE" sz="1600" dirty="0">
                <a:solidFill>
                  <a:srgbClr val="6F6F6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Horizon Europe GEYEDANCE	© 2026 GEYEDANCE </a:t>
            </a:r>
            <a:r>
              <a:rPr lang="de-DE" sz="1600" dirty="0" err="1">
                <a:solidFill>
                  <a:srgbClr val="6F6F6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Consortium</a:t>
            </a:r>
            <a:r>
              <a:rPr lang="de-DE" sz="1600" dirty="0">
                <a:solidFill>
                  <a:srgbClr val="6F6F6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- </a:t>
            </a:r>
            <a:fld id="{7755F617-B6C7-4F4A-A6A7-BE59A3CD1AE1}" type="slidenum">
              <a:rPr lang="de-DE" sz="1600" smtClean="0">
                <a:solidFill>
                  <a:srgbClr val="6F6F6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‹Nr.›</a:t>
            </a:fld>
            <a:r>
              <a:rPr lang="de-DE" sz="1600" dirty="0">
                <a:solidFill>
                  <a:srgbClr val="6F6F6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-</a:t>
            </a:r>
            <a:endParaRPr lang="en-US" dirty="0">
              <a:solidFill>
                <a:srgbClr val="6F6F6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1293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hf sldNum="0" hdr="0" ftr="0" dt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2400" b="1" kern="0" spc="0" baseline="0">
          <a:solidFill>
            <a:srgbClr val="747474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2000" kern="0" spc="0" baseline="0">
          <a:solidFill>
            <a:srgbClr val="747474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800" i="1" kern="0" spc="0" baseline="0">
          <a:solidFill>
            <a:srgbClr val="747474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800" kern="0" spc="0" baseline="0">
          <a:solidFill>
            <a:srgbClr val="747474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800" i="1" kern="0" spc="0" baseline="0">
          <a:solidFill>
            <a:srgbClr val="747474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52" userDrawn="1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84" userDrawn="1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55" userDrawn="1">
          <p15:clr>
            <a:srgbClr val="F26B43"/>
          </p15:clr>
        </p15:guide>
        <p15:guide id="9" pos="37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hyperlink" Target="https://de.serlo.org/mathe/67337/das-distributivgesetz-der-division" TargetMode="Externa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6.xml"/><Relationship Id="rId3" Type="http://schemas.microsoft.com/office/2007/relationships/media" Target="../media/media3.mp4"/><Relationship Id="rId7" Type="http://schemas.openxmlformats.org/officeDocument/2006/relationships/slideLayout" Target="../slideLayouts/slideLayout2.xml"/><Relationship Id="rId12" Type="http://schemas.openxmlformats.org/officeDocument/2006/relationships/image" Target="../media/image28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video" Target="../media/media4.mp4"/><Relationship Id="rId11" Type="http://schemas.openxmlformats.org/officeDocument/2006/relationships/image" Target="../media/image27.png"/><Relationship Id="rId5" Type="http://schemas.microsoft.com/office/2007/relationships/media" Target="../media/media4.mp4"/><Relationship Id="rId10" Type="http://schemas.openxmlformats.org/officeDocument/2006/relationships/image" Target="../media/image26.png"/><Relationship Id="rId4" Type="http://schemas.openxmlformats.org/officeDocument/2006/relationships/video" Target="../media/media3.mp4"/><Relationship Id="rId9" Type="http://schemas.openxmlformats.org/officeDocument/2006/relationships/image" Target="../media/image25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1">
            <a:extLst>
              <a:ext uri="{FF2B5EF4-FFF2-40B4-BE49-F238E27FC236}">
                <a16:creationId xmlns:a16="http://schemas.microsoft.com/office/drawing/2014/main" id="{FC2CAF3B-1734-799B-90B8-7595A6574A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7930" y="863068"/>
            <a:ext cx="5458470" cy="2781832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3600" dirty="0"/>
              <a:t>FUTURE READY</a:t>
            </a:r>
            <a:br>
              <a:rPr lang="de-DE" sz="4000" dirty="0"/>
            </a:br>
            <a:br>
              <a:rPr lang="de-DE" sz="1050" dirty="0"/>
            </a:br>
            <a:r>
              <a:rPr lang="de-DE" sz="2400" dirty="0" err="1"/>
              <a:t>Success</a:t>
            </a:r>
            <a:r>
              <a:rPr lang="de-DE" sz="2400" dirty="0"/>
              <a:t> Stories Showcase</a:t>
            </a:r>
            <a:br>
              <a:rPr lang="de-DE" sz="2400" dirty="0"/>
            </a:br>
            <a:br>
              <a:rPr lang="en-US" sz="500" dirty="0"/>
            </a:br>
            <a:r>
              <a:rPr lang="en-US" sz="2400" dirty="0"/>
              <a:t>(HORIZON-CL4-2021-DIGITAL-EMERGING-01-10 )</a:t>
            </a:r>
            <a:endParaRPr lang="de-DE" sz="2400" cap="none" dirty="0"/>
          </a:p>
        </p:txBody>
      </p:sp>
      <p:sp>
        <p:nvSpPr>
          <p:cNvPr id="7" name="Untertitel 2">
            <a:extLst>
              <a:ext uri="{FF2B5EF4-FFF2-40B4-BE49-F238E27FC236}">
                <a16:creationId xmlns:a16="http://schemas.microsoft.com/office/drawing/2014/main" id="{F9A77964-B1E7-8461-58D0-0FD9DA9E277C}"/>
              </a:ext>
            </a:extLst>
          </p:cNvPr>
          <p:cNvSpPr txBox="1">
            <a:spLocks/>
          </p:cNvSpPr>
          <p:nvPr/>
        </p:nvSpPr>
        <p:spPr>
          <a:xfrm>
            <a:off x="381000" y="3633698"/>
            <a:ext cx="5362575" cy="847134"/>
          </a:xfrm>
          <a:prstGeom prst="rect">
            <a:avLst/>
          </a:prstGeom>
        </p:spPr>
        <p:txBody>
          <a:bodyPr vert="horz" lIns="109728" tIns="109728" rIns="109728" bIns="91440" rtlCol="0" anchor="t" anchorCtr="0">
            <a:normAutofit/>
          </a:bodyPr>
          <a:lstStyle>
            <a:lvl1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2400" b="1" kern="0" spc="0" baseline="0">
                <a:solidFill>
                  <a:srgbClr val="747474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2000" kern="0" spc="0" baseline="0">
                <a:solidFill>
                  <a:srgbClr val="747474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800" i="1" kern="0" spc="0" baseline="0">
                <a:solidFill>
                  <a:srgbClr val="747474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800" kern="0" spc="0" baseline="0">
                <a:solidFill>
                  <a:srgbClr val="747474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800" i="1" kern="0" spc="0" baseline="0">
                <a:solidFill>
                  <a:srgbClr val="747474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192024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24028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6032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8036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2000"/>
              <a:t>Gernot Kronreif / ACMIT</a:t>
            </a:r>
          </a:p>
        </p:txBody>
      </p:sp>
      <p:sp>
        <p:nvSpPr>
          <p:cNvPr id="8" name="Untertitel 2">
            <a:extLst>
              <a:ext uri="{FF2B5EF4-FFF2-40B4-BE49-F238E27FC236}">
                <a16:creationId xmlns:a16="http://schemas.microsoft.com/office/drawing/2014/main" id="{5A89080E-C8D0-990D-3680-093E5596BEE2}"/>
              </a:ext>
            </a:extLst>
          </p:cNvPr>
          <p:cNvSpPr txBox="1">
            <a:spLocks/>
          </p:cNvSpPr>
          <p:nvPr/>
        </p:nvSpPr>
        <p:spPr>
          <a:xfrm>
            <a:off x="380999" y="4468998"/>
            <a:ext cx="5362575" cy="847134"/>
          </a:xfrm>
          <a:prstGeom prst="rect">
            <a:avLst/>
          </a:prstGeom>
        </p:spPr>
        <p:txBody>
          <a:bodyPr vert="horz" lIns="109728" tIns="109728" rIns="109728" bIns="91440" rtlCol="0" anchor="t" anchorCtr="0">
            <a:normAutofit/>
          </a:bodyPr>
          <a:lstStyle>
            <a:lvl1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2400" b="1" kern="0" spc="0" baseline="0">
                <a:solidFill>
                  <a:srgbClr val="747474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2000" kern="0" spc="0" baseline="0">
                <a:solidFill>
                  <a:srgbClr val="747474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800" i="1" kern="0" spc="0" baseline="0">
                <a:solidFill>
                  <a:srgbClr val="747474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800" kern="0" spc="0" baseline="0">
                <a:solidFill>
                  <a:srgbClr val="747474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800" i="1" kern="0" spc="0" baseline="0">
                <a:solidFill>
                  <a:srgbClr val="747474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192024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24028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6032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8036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800" b="0" dirty="0"/>
              <a:t>16.04.2026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800" b="0" dirty="0" err="1"/>
              <a:t>Brussels</a:t>
            </a:r>
            <a:r>
              <a:rPr lang="de-DE" sz="1800" b="0" dirty="0"/>
              <a:t>/BE</a:t>
            </a:r>
          </a:p>
        </p:txBody>
      </p:sp>
    </p:spTree>
    <p:extLst>
      <p:ext uri="{BB962C8B-B14F-4D97-AF65-F5344CB8AC3E}">
        <p14:creationId xmlns:p14="http://schemas.microsoft.com/office/powerpoint/2010/main" val="13717700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86E02FE-B054-CA9D-966C-EC5822DF1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GEYEDANCE </a:t>
            </a:r>
            <a:r>
              <a:rPr lang="de-DE" err="1"/>
              <a:t>Consortium</a:t>
            </a:r>
            <a:endParaRPr lang="de-DE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34C79631-208B-0867-D11A-34D9CDCCA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376" y="1430867"/>
            <a:ext cx="8308562" cy="4842933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/>
              <a:t>ACMIT - ACMIT </a:t>
            </a:r>
            <a:r>
              <a:rPr lang="de-DE" err="1"/>
              <a:t>Gmbh</a:t>
            </a:r>
            <a:r>
              <a:rPr lang="de-DE"/>
              <a:t> (AT)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/>
              <a:t>UNIVR – </a:t>
            </a:r>
            <a:r>
              <a:rPr lang="de-DE" err="1"/>
              <a:t>Universita</a:t>
            </a:r>
            <a:r>
              <a:rPr lang="de-DE"/>
              <a:t> </a:t>
            </a:r>
            <a:r>
              <a:rPr lang="de-DE" err="1"/>
              <a:t>degli</a:t>
            </a:r>
            <a:r>
              <a:rPr lang="de-DE"/>
              <a:t> Studi di Verona (IT)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/>
              <a:t>PREC – </a:t>
            </a:r>
            <a:r>
              <a:rPr lang="de-DE" err="1"/>
              <a:t>Preceyes</a:t>
            </a:r>
            <a:r>
              <a:rPr lang="de-DE"/>
              <a:t> BV (NL)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/>
              <a:t>UNIFE - </a:t>
            </a:r>
            <a:r>
              <a:rPr lang="de-DE" err="1"/>
              <a:t>Universita</a:t>
            </a:r>
            <a:r>
              <a:rPr lang="de-DE"/>
              <a:t> </a:t>
            </a:r>
            <a:r>
              <a:rPr lang="de-DE" err="1"/>
              <a:t>degli</a:t>
            </a:r>
            <a:r>
              <a:rPr lang="de-DE"/>
              <a:t> Studi di Ferrara (IT)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/>
              <a:t>UBERN – Universität Bern (CH)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/>
              <a:t>CRT – Carl ZEISS AG (DE)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/>
              <a:t>MED – Carl ZEISS Meditec AG (DE)</a:t>
            </a:r>
            <a:endParaRPr lang="de-DE" b="0" i="1"/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06A8D98A-95CC-D6F2-CA4D-816D7D1E9EB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524747" y="1328670"/>
            <a:ext cx="1766454" cy="1116764"/>
          </a:xfrm>
          <a:prstGeom prst="rect">
            <a:avLst/>
          </a:prstGeom>
        </p:spPr>
      </p:pic>
      <p:pic>
        <p:nvPicPr>
          <p:cNvPr id="7" name="Grafik 6" descr="Ein Bild, das Schwarz, Dunkelheit enthält.&#10;&#10;Automatisch generierte Beschreibung">
            <a:extLst>
              <a:ext uri="{FF2B5EF4-FFF2-40B4-BE49-F238E27FC236}">
                <a16:creationId xmlns:a16="http://schemas.microsoft.com/office/drawing/2014/main" id="{18486B2E-BB27-7FDD-DEF9-8A403013B1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1201" y="2227384"/>
            <a:ext cx="2524441" cy="908876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F9F67C8E-B0B0-CB93-1B90-86C6D54A4A3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0895" y="3136260"/>
            <a:ext cx="2839225" cy="502779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7DF05D21-8339-0BBB-E04B-1B96E232993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3517" y="3224295"/>
            <a:ext cx="1372546" cy="1381124"/>
          </a:xfrm>
          <a:prstGeom prst="rect">
            <a:avLst/>
          </a:prstGeom>
        </p:spPr>
      </p:pic>
      <p:pic>
        <p:nvPicPr>
          <p:cNvPr id="12" name="Grafik 11" descr="Ein Bild, das Text, Schrift, Screenshot, Diagramm enthält.&#10;&#10;Automatisch generierte Beschreibung">
            <a:extLst>
              <a:ext uri="{FF2B5EF4-FFF2-40B4-BE49-F238E27FC236}">
                <a16:creationId xmlns:a16="http://schemas.microsoft.com/office/drawing/2014/main" id="{910B4256-E34C-80DE-A37D-A6C5ED1A83B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7419" y="3848527"/>
            <a:ext cx="1649400" cy="1381124"/>
          </a:xfrm>
          <a:prstGeom prst="rect">
            <a:avLst/>
          </a:prstGeom>
        </p:spPr>
      </p:pic>
      <p:pic>
        <p:nvPicPr>
          <p:cNvPr id="14" name="Grafik 13" descr="Ein Bild, das Grafiken, Schrift, Screenshot, Text enthält.&#10;&#10;Automatisch generierte Beschreibung">
            <a:extLst>
              <a:ext uri="{FF2B5EF4-FFF2-40B4-BE49-F238E27FC236}">
                <a16:creationId xmlns:a16="http://schemas.microsoft.com/office/drawing/2014/main" id="{4B464539-A2BA-9D17-2EDA-E22AF73C23DE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408044" y="4776393"/>
            <a:ext cx="1330819" cy="1381124"/>
          </a:xfrm>
          <a:prstGeom prst="rect">
            <a:avLst/>
          </a:prstGeom>
        </p:spPr>
      </p:pic>
      <p:grpSp>
        <p:nvGrpSpPr>
          <p:cNvPr id="22" name="Gruppieren 21">
            <a:extLst>
              <a:ext uri="{FF2B5EF4-FFF2-40B4-BE49-F238E27FC236}">
                <a16:creationId xmlns:a16="http://schemas.microsoft.com/office/drawing/2014/main" id="{1110BAC6-B7B1-FC22-5C33-51862BB6066B}"/>
              </a:ext>
            </a:extLst>
          </p:cNvPr>
          <p:cNvGrpSpPr/>
          <p:nvPr/>
        </p:nvGrpSpPr>
        <p:grpSpPr>
          <a:xfrm>
            <a:off x="578435" y="2816679"/>
            <a:ext cx="7268244" cy="3250536"/>
            <a:chOff x="578435" y="2816679"/>
            <a:chExt cx="7268244" cy="3250536"/>
          </a:xfrm>
        </p:grpSpPr>
        <p:sp>
          <p:nvSpPr>
            <p:cNvPr id="5" name="Rechteck 4">
              <a:extLst>
                <a:ext uri="{FF2B5EF4-FFF2-40B4-BE49-F238E27FC236}">
                  <a16:creationId xmlns:a16="http://schemas.microsoft.com/office/drawing/2014/main" id="{EA0C072B-37AF-3240-07BF-4D12099EC174}"/>
                </a:ext>
              </a:extLst>
            </p:cNvPr>
            <p:cNvSpPr/>
            <p:nvPr/>
          </p:nvSpPr>
          <p:spPr>
            <a:xfrm>
              <a:off x="587376" y="2816679"/>
              <a:ext cx="3731531" cy="502779"/>
            </a:xfrm>
            <a:prstGeom prst="rect">
              <a:avLst/>
            </a:prstGeom>
            <a:noFill/>
            <a:ln w="28575">
              <a:solidFill>
                <a:srgbClr val="41BBF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" name="Rechteck 5">
              <a:extLst>
                <a:ext uri="{FF2B5EF4-FFF2-40B4-BE49-F238E27FC236}">
                  <a16:creationId xmlns:a16="http://schemas.microsoft.com/office/drawing/2014/main" id="{6422D2BB-AA37-55E5-D5FA-C60C0388D0A3}"/>
                </a:ext>
              </a:extLst>
            </p:cNvPr>
            <p:cNvSpPr/>
            <p:nvPr/>
          </p:nvSpPr>
          <p:spPr>
            <a:xfrm>
              <a:off x="578435" y="3458933"/>
              <a:ext cx="6177197" cy="502779"/>
            </a:xfrm>
            <a:prstGeom prst="rect">
              <a:avLst/>
            </a:prstGeom>
            <a:noFill/>
            <a:ln w="28575">
              <a:solidFill>
                <a:srgbClr val="41BBF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Rechteck 9">
              <a:extLst>
                <a:ext uri="{FF2B5EF4-FFF2-40B4-BE49-F238E27FC236}">
                  <a16:creationId xmlns:a16="http://schemas.microsoft.com/office/drawing/2014/main" id="{7F650204-01C3-15B4-E677-BC76307D487E}"/>
                </a:ext>
              </a:extLst>
            </p:cNvPr>
            <p:cNvSpPr/>
            <p:nvPr/>
          </p:nvSpPr>
          <p:spPr>
            <a:xfrm>
              <a:off x="578435" y="5347524"/>
              <a:ext cx="4916130" cy="502779"/>
            </a:xfrm>
            <a:prstGeom prst="rect">
              <a:avLst/>
            </a:prstGeom>
            <a:noFill/>
            <a:ln w="28575">
              <a:solidFill>
                <a:srgbClr val="41BBF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extfeld 10">
              <a:extLst>
                <a:ext uri="{FF2B5EF4-FFF2-40B4-BE49-F238E27FC236}">
                  <a16:creationId xmlns:a16="http://schemas.microsoft.com/office/drawing/2014/main" id="{D3D52877-24CA-E06E-B7AE-3AC6635BF1BC}"/>
                </a:ext>
              </a:extLst>
            </p:cNvPr>
            <p:cNvSpPr txBox="1"/>
            <p:nvPr/>
          </p:nvSpPr>
          <p:spPr>
            <a:xfrm>
              <a:off x="5940836" y="5667105"/>
              <a:ext cx="190584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000" b="1">
                  <a:solidFill>
                    <a:srgbClr val="41BBF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Key Stakeholder</a:t>
              </a:r>
            </a:p>
          </p:txBody>
        </p:sp>
        <p:cxnSp>
          <p:nvCxnSpPr>
            <p:cNvPr id="15" name="Gerader Verbinder 14">
              <a:extLst>
                <a:ext uri="{FF2B5EF4-FFF2-40B4-BE49-F238E27FC236}">
                  <a16:creationId xmlns:a16="http://schemas.microsoft.com/office/drawing/2014/main" id="{183CF0CC-BF90-E63A-0935-A373365C07A2}"/>
                </a:ext>
              </a:extLst>
            </p:cNvPr>
            <p:cNvCxnSpPr>
              <a:cxnSpLocks/>
              <a:stCxn id="5" idx="3"/>
            </p:cNvCxnSpPr>
            <p:nvPr/>
          </p:nvCxnSpPr>
          <p:spPr>
            <a:xfrm>
              <a:off x="4318907" y="3068069"/>
              <a:ext cx="2025301" cy="2599036"/>
            </a:xfrm>
            <a:prstGeom prst="line">
              <a:avLst/>
            </a:prstGeom>
            <a:ln>
              <a:solidFill>
                <a:srgbClr val="41BBF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Gerader Verbinder 15">
              <a:extLst>
                <a:ext uri="{FF2B5EF4-FFF2-40B4-BE49-F238E27FC236}">
                  <a16:creationId xmlns:a16="http://schemas.microsoft.com/office/drawing/2014/main" id="{5940EC61-1E28-CF01-4A7D-D0B71133AD5E}"/>
                </a:ext>
              </a:extLst>
            </p:cNvPr>
            <p:cNvCxnSpPr>
              <a:cxnSpLocks/>
            </p:cNvCxnSpPr>
            <p:nvPr/>
          </p:nvCxnSpPr>
          <p:spPr>
            <a:xfrm>
              <a:off x="5981212" y="3961712"/>
              <a:ext cx="608698" cy="1671298"/>
            </a:xfrm>
            <a:prstGeom prst="line">
              <a:avLst/>
            </a:prstGeom>
            <a:ln>
              <a:solidFill>
                <a:srgbClr val="41BBF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Gerader Verbinder 17">
              <a:extLst>
                <a:ext uri="{FF2B5EF4-FFF2-40B4-BE49-F238E27FC236}">
                  <a16:creationId xmlns:a16="http://schemas.microsoft.com/office/drawing/2014/main" id="{14A5B3BF-5FAE-5401-35AB-1752AC41650B}"/>
                </a:ext>
              </a:extLst>
            </p:cNvPr>
            <p:cNvCxnSpPr>
              <a:cxnSpLocks/>
              <a:stCxn id="10" idx="3"/>
            </p:cNvCxnSpPr>
            <p:nvPr/>
          </p:nvCxnSpPr>
          <p:spPr>
            <a:xfrm>
              <a:off x="5494565" y="5598914"/>
              <a:ext cx="672425" cy="136382"/>
            </a:xfrm>
            <a:prstGeom prst="line">
              <a:avLst/>
            </a:prstGeom>
            <a:ln>
              <a:solidFill>
                <a:srgbClr val="41BBF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44600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2E1E9A2-F467-F4AC-408E-1C4090E43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GEYEDANCE Main Goal</a:t>
            </a:r>
            <a:endParaRPr lang="en-US"/>
          </a:p>
        </p:txBody>
      </p:sp>
      <p:pic>
        <p:nvPicPr>
          <p:cNvPr id="4" name="Grafik 3" descr="Ein Bild, das Text, Screenshot, Website, Onlinewerbung enthält.&#10;&#10;KI-generierte Inhalte können fehlerhaft sein.">
            <a:extLst>
              <a:ext uri="{FF2B5EF4-FFF2-40B4-BE49-F238E27FC236}">
                <a16:creationId xmlns:a16="http://schemas.microsoft.com/office/drawing/2014/main" id="{263FE76F-7B49-EF99-DF10-F9ED327729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126" y="1662719"/>
            <a:ext cx="10185854" cy="4400012"/>
          </a:xfrm>
          <a:prstGeom prst="rect">
            <a:avLst/>
          </a:prstGeom>
        </p:spPr>
      </p:pic>
      <p:sp>
        <p:nvSpPr>
          <p:cNvPr id="5" name="Textfeld 4">
            <a:extLst>
              <a:ext uri="{FF2B5EF4-FFF2-40B4-BE49-F238E27FC236}">
                <a16:creationId xmlns:a16="http://schemas.microsoft.com/office/drawing/2014/main" id="{0D00C942-C831-15ED-B7CC-63E76E938730}"/>
              </a:ext>
            </a:extLst>
          </p:cNvPr>
          <p:cNvSpPr txBox="1"/>
          <p:nvPr/>
        </p:nvSpPr>
        <p:spPr>
          <a:xfrm>
            <a:off x="8058617" y="2529166"/>
            <a:ext cx="2196849" cy="57598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noAutofit/>
          </a:bodyPr>
          <a:lstStyle/>
          <a:p>
            <a:pPr algn="ctr"/>
            <a:r>
              <a:rPr lang="de-DE" sz="1400">
                <a:latin typeface="Arial" panose="020B0604020202020204" pitchFamily="34" charset="0"/>
                <a:cs typeface="Arial" panose="020B0604020202020204" pitchFamily="34" charset="0"/>
              </a:rPr>
              <a:t>Surgery process/outcome</a:t>
            </a:r>
            <a:br>
              <a:rPr lang="de-DE" sz="1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de-DE" sz="1400"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4D26B5A6-074C-4524-4441-7C5437A326CA}"/>
              </a:ext>
            </a:extLst>
          </p:cNvPr>
          <p:cNvSpPr txBox="1"/>
          <p:nvPr/>
        </p:nvSpPr>
        <p:spPr>
          <a:xfrm>
            <a:off x="1058254" y="2785626"/>
            <a:ext cx="1366534" cy="1605998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noAutofit/>
          </a:bodyPr>
          <a:lstStyle/>
          <a:p>
            <a:pPr algn="ctr"/>
            <a:r>
              <a:rPr lang="de-DE" sz="1400">
                <a:latin typeface="Arial" panose="020B0604020202020204" pitchFamily="34" charset="0"/>
                <a:cs typeface="Arial" panose="020B0604020202020204" pitchFamily="34" charset="0"/>
              </a:rPr>
              <a:t>Geometry </a:t>
            </a:r>
            <a:br>
              <a:rPr lang="de-DE" sz="1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de-DE" sz="1400">
                <a:latin typeface="Arial" panose="020B0604020202020204" pitchFamily="34" charset="0"/>
                <a:cs typeface="Arial" panose="020B0604020202020204" pitchFamily="34" charset="0"/>
              </a:rPr>
              <a:t>assessment, local </a:t>
            </a:r>
            <a:br>
              <a:rPr lang="de-DE" sz="1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de-DE" sz="1400">
                <a:latin typeface="Arial" panose="020B0604020202020204" pitchFamily="34" charset="0"/>
                <a:cs typeface="Arial" panose="020B0604020202020204" pitchFamily="34" charset="0"/>
              </a:rPr>
              <a:t>geometry</a:t>
            </a:r>
            <a:br>
              <a:rPr lang="de-DE" sz="1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de-DE" sz="1400">
                <a:latin typeface="Arial" panose="020B0604020202020204" pitchFamily="34" charset="0"/>
                <a:cs typeface="Arial" panose="020B0604020202020204" pitchFamily="34" charset="0"/>
              </a:rPr>
              <a:t>modelling</a:t>
            </a:r>
          </a:p>
        </p:txBody>
      </p:sp>
    </p:spTree>
    <p:extLst>
      <p:ext uri="{BB962C8B-B14F-4D97-AF65-F5344CB8AC3E}">
        <p14:creationId xmlns:p14="http://schemas.microsoft.com/office/powerpoint/2010/main" val="226824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2E1E9A2-F467-F4AC-408E-1C4090E434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176358"/>
            <a:ext cx="10105292" cy="790284"/>
          </a:xfrm>
        </p:spPr>
        <p:txBody>
          <a:bodyPr/>
          <a:lstStyle/>
          <a:p>
            <a:r>
              <a:rPr lang="de-DE"/>
              <a:t>Clinical </a:t>
            </a:r>
            <a:r>
              <a:rPr lang="de-DE" err="1"/>
              <a:t>Applications</a:t>
            </a:r>
            <a:r>
              <a:rPr lang="de-DE"/>
              <a:t> – Retina </a:t>
            </a:r>
            <a:r>
              <a:rPr lang="de-DE" err="1"/>
              <a:t>Surgery</a:t>
            </a:r>
            <a:endParaRPr lang="en-US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04E9CA3F-18E5-76BA-627C-24D1BE693B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596" y="1628286"/>
            <a:ext cx="11315700" cy="2125568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dirty="0"/>
              <a:t>Approximately 2mio retina surgeries per year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dirty="0"/>
              <a:t>Small dimension of target area, sensitiveness of the operating </a:t>
            </a:r>
            <a:r>
              <a:rPr lang="en-US" b="0"/>
              <a:t>area </a:t>
            </a:r>
            <a:br>
              <a:rPr lang="en-US" b="0"/>
            </a:br>
            <a:r>
              <a:rPr lang="en-US" b="0">
                <a:sym typeface="Wingdings" panose="05000000000000000000" pitchFamily="2" charset="2"/>
              </a:rPr>
              <a:t> </a:t>
            </a:r>
            <a:r>
              <a:rPr lang="en-US" b="0" dirty="0">
                <a:sym typeface="Wingdings" panose="05000000000000000000" pitchFamily="2" charset="2"/>
              </a:rPr>
              <a:t>challenging surgical task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dirty="0">
                <a:sym typeface="Wingdings" panose="05000000000000000000" pitchFamily="2" charset="2"/>
              </a:rPr>
              <a:t>Critical aspects</a:t>
            </a:r>
            <a:r>
              <a:rPr lang="en-US" b="0">
                <a:sym typeface="Wingdings" panose="05000000000000000000" pitchFamily="2" charset="2"/>
              </a:rPr>
              <a:t>: safe </a:t>
            </a:r>
            <a:r>
              <a:rPr lang="en-US" b="0" dirty="0">
                <a:sym typeface="Wingdings" panose="05000000000000000000" pitchFamily="2" charset="2"/>
              </a:rPr>
              <a:t>and precise (tremor-free) </a:t>
            </a:r>
            <a:r>
              <a:rPr lang="en-US" b="0">
                <a:sym typeface="Wingdings" panose="05000000000000000000" pitchFamily="2" charset="2"/>
              </a:rPr>
              <a:t>instrument manipulation</a:t>
            </a:r>
            <a:endParaRPr lang="en-US" b="0" dirty="0">
              <a:sym typeface="Wingdings" panose="05000000000000000000" pitchFamily="2" charset="2"/>
            </a:endParaRP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EE39C639-FC77-EC3A-7253-1DD5FF6E699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154957" y="3562350"/>
            <a:ext cx="2230448" cy="2603500"/>
          </a:xfrm>
          <a:prstGeom prst="rect">
            <a:avLst/>
          </a:prstGeom>
          <a:noFill/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BE0D2754-EFA0-47BE-A1A9-353B544767E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8895937" y="3562350"/>
            <a:ext cx="2590800" cy="2612717"/>
          </a:xfrm>
          <a:prstGeom prst="rect">
            <a:avLst/>
          </a:prstGeom>
          <a:noFill/>
        </p:spPr>
      </p:pic>
      <p:sp>
        <p:nvSpPr>
          <p:cNvPr id="4" name="Inhaltsplatzhalter 2">
            <a:extLst>
              <a:ext uri="{FF2B5EF4-FFF2-40B4-BE49-F238E27FC236}">
                <a16:creationId xmlns:a16="http://schemas.microsoft.com/office/drawing/2014/main" id="{5A090EE0-C253-AA34-B7B8-7FC679D5C1D2}"/>
              </a:ext>
            </a:extLst>
          </p:cNvPr>
          <p:cNvSpPr txBox="1">
            <a:spLocks/>
          </p:cNvSpPr>
          <p:nvPr/>
        </p:nvSpPr>
        <p:spPr>
          <a:xfrm>
            <a:off x="475596" y="3845772"/>
            <a:ext cx="5561448" cy="2036656"/>
          </a:xfrm>
          <a:prstGeom prst="rect">
            <a:avLst/>
          </a:prstGeom>
        </p:spPr>
        <p:txBody>
          <a:bodyPr vert="horz" lIns="109728" tIns="109728" rIns="109728" bIns="91440" rtlCol="0" anchor="t" anchorCtr="0">
            <a:normAutofit/>
          </a:bodyPr>
          <a:lstStyle>
            <a:lvl1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2400" b="1" kern="0" spc="0" baseline="0">
                <a:solidFill>
                  <a:srgbClr val="747474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2000" kern="0" spc="0" baseline="0">
                <a:solidFill>
                  <a:srgbClr val="747474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800" i="1" kern="0" spc="0" baseline="0">
                <a:solidFill>
                  <a:srgbClr val="747474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800" kern="0" spc="0" baseline="0">
                <a:solidFill>
                  <a:srgbClr val="747474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800" i="1" kern="0" spc="0" baseline="0">
                <a:solidFill>
                  <a:srgbClr val="747474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192024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24028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6032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8036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>
                <a:sym typeface="Wingdings" panose="05000000000000000000" pitchFamily="2" charset="2"/>
              </a:rPr>
              <a:t>Possible use cases for GEYEDANCE </a:t>
            </a:r>
          </a:p>
          <a:p>
            <a:pPr marL="627063" lvl="1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>
                <a:sym typeface="Wingdings" panose="05000000000000000000" pitchFamily="2" charset="2"/>
              </a:rPr>
              <a:t>Vitrectomy: removing the vitreous humour</a:t>
            </a:r>
          </a:p>
          <a:p>
            <a:pPr marL="627063" lvl="1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>
                <a:sym typeface="Wingdings" panose="05000000000000000000" pitchFamily="2" charset="2"/>
              </a:rPr>
              <a:t>Peeling: grasping membrane and peeling</a:t>
            </a:r>
          </a:p>
          <a:p>
            <a:pPr marL="627063" lvl="1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>
                <a:sym typeface="Wingdings" panose="05000000000000000000" pitchFamily="2" charset="2"/>
              </a:rPr>
              <a:t>(Retinal vein occlusion)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935394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17E17D-28E1-27CC-030E-23FF309CEE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79B9D9D-6373-58CB-BB6A-7381AE957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GEYEDANCE R&amp;D Solution</a:t>
            </a:r>
          </a:p>
        </p:txBody>
      </p:sp>
      <p:pic>
        <p:nvPicPr>
          <p:cNvPr id="7" name="drawing">
            <a:extLst>
              <a:ext uri="{FF2B5EF4-FFF2-40B4-BE49-F238E27FC236}">
                <a16:creationId xmlns:a16="http://schemas.microsoft.com/office/drawing/2014/main" id="{D057BCCF-01E1-AD8C-32EA-E1944374EC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138"/>
          <a:stretch>
            <a:fillRect/>
          </a:stretch>
        </p:blipFill>
        <p:spPr>
          <a:xfrm>
            <a:off x="237463" y="1664745"/>
            <a:ext cx="5925928" cy="4243686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F1035A8B-E187-5C43-E37B-A8D1F8A883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6979" y="1844675"/>
            <a:ext cx="5516297" cy="3726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840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2DAB9D-3E19-1E10-0722-1F468F8A1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87A1B19-C725-B396-6B1B-DE8A590FE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GEYEDANCE Clinical Solution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10EE5D9F-0E8C-2EAF-0A44-C100F3761F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227"/>
          <a:stretch>
            <a:fillRect/>
          </a:stretch>
        </p:blipFill>
        <p:spPr>
          <a:xfrm>
            <a:off x="251207" y="1668993"/>
            <a:ext cx="5918482" cy="4249137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F7E8441D-B495-426C-D1C1-862F7EF58D0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255"/>
          <a:stretch>
            <a:fillRect/>
          </a:stretch>
        </p:blipFill>
        <p:spPr>
          <a:xfrm>
            <a:off x="6311899" y="1844675"/>
            <a:ext cx="5637435" cy="3708400"/>
          </a:xfrm>
          <a:prstGeom prst="rect">
            <a:avLst/>
          </a:prstGeom>
        </p:spPr>
      </p:pic>
      <p:sp>
        <p:nvSpPr>
          <p:cNvPr id="10" name="Rechteck 9">
            <a:extLst>
              <a:ext uri="{FF2B5EF4-FFF2-40B4-BE49-F238E27FC236}">
                <a16:creationId xmlns:a16="http://schemas.microsoft.com/office/drawing/2014/main" id="{4991E808-CB24-50D6-4F35-981B6AFCC865}"/>
              </a:ext>
            </a:extLst>
          </p:cNvPr>
          <p:cNvSpPr/>
          <p:nvPr/>
        </p:nvSpPr>
        <p:spPr>
          <a:xfrm>
            <a:off x="6311899" y="1874669"/>
            <a:ext cx="1585505" cy="196092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hteck 10">
            <a:extLst>
              <a:ext uri="{FF2B5EF4-FFF2-40B4-BE49-F238E27FC236}">
                <a16:creationId xmlns:a16="http://schemas.microsoft.com/office/drawing/2014/main" id="{77294836-E60D-CFB3-5B09-C24B4591EBBB}"/>
              </a:ext>
            </a:extLst>
          </p:cNvPr>
          <p:cNvSpPr/>
          <p:nvPr/>
        </p:nvSpPr>
        <p:spPr>
          <a:xfrm>
            <a:off x="10829642" y="2658339"/>
            <a:ext cx="1059071" cy="171366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ihandform: Form 11">
            <a:extLst>
              <a:ext uri="{FF2B5EF4-FFF2-40B4-BE49-F238E27FC236}">
                <a16:creationId xmlns:a16="http://schemas.microsoft.com/office/drawing/2014/main" id="{59D6DD4B-E362-7D75-446F-742B6282CA90}"/>
              </a:ext>
            </a:extLst>
          </p:cNvPr>
          <p:cNvSpPr/>
          <p:nvPr/>
        </p:nvSpPr>
        <p:spPr>
          <a:xfrm>
            <a:off x="7384835" y="4472835"/>
            <a:ext cx="1461198" cy="964725"/>
          </a:xfrm>
          <a:custGeom>
            <a:avLst/>
            <a:gdLst>
              <a:gd name="connsiteX0" fmla="*/ 1185530 w 1430079"/>
              <a:gd name="connsiteY0" fmla="*/ 0 h 940981"/>
              <a:gd name="connsiteX1" fmla="*/ 0 w 1430079"/>
              <a:gd name="connsiteY1" fmla="*/ 0 h 940981"/>
              <a:gd name="connsiteX2" fmla="*/ 0 w 1430079"/>
              <a:gd name="connsiteY2" fmla="*/ 940981 h 940981"/>
              <a:gd name="connsiteX3" fmla="*/ 1430079 w 1430079"/>
              <a:gd name="connsiteY3" fmla="*/ 940981 h 940981"/>
              <a:gd name="connsiteX4" fmla="*/ 1185530 w 1430079"/>
              <a:gd name="connsiteY4" fmla="*/ 0 h 9409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30079" h="940981">
                <a:moveTo>
                  <a:pt x="1185530" y="0"/>
                </a:moveTo>
                <a:lnTo>
                  <a:pt x="0" y="0"/>
                </a:lnTo>
                <a:lnTo>
                  <a:pt x="0" y="940981"/>
                </a:lnTo>
                <a:lnTo>
                  <a:pt x="1430079" y="940981"/>
                </a:lnTo>
                <a:lnTo>
                  <a:pt x="1185530" y="0"/>
                </a:lnTo>
                <a:close/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ihandform: Form 12">
            <a:extLst>
              <a:ext uri="{FF2B5EF4-FFF2-40B4-BE49-F238E27FC236}">
                <a16:creationId xmlns:a16="http://schemas.microsoft.com/office/drawing/2014/main" id="{FC300B7F-6BB1-7A8C-92A1-386426BE5980}"/>
              </a:ext>
            </a:extLst>
          </p:cNvPr>
          <p:cNvSpPr/>
          <p:nvPr/>
        </p:nvSpPr>
        <p:spPr>
          <a:xfrm>
            <a:off x="8639618" y="3775181"/>
            <a:ext cx="1808844" cy="1678730"/>
          </a:xfrm>
          <a:custGeom>
            <a:avLst/>
            <a:gdLst>
              <a:gd name="connsiteX0" fmla="*/ 287079 w 1770321"/>
              <a:gd name="connsiteY0" fmla="*/ 1616149 h 1637414"/>
              <a:gd name="connsiteX1" fmla="*/ 0 w 1770321"/>
              <a:gd name="connsiteY1" fmla="*/ 515679 h 1637414"/>
              <a:gd name="connsiteX2" fmla="*/ 0 w 1770321"/>
              <a:gd name="connsiteY2" fmla="*/ 0 h 1637414"/>
              <a:gd name="connsiteX3" fmla="*/ 1770321 w 1770321"/>
              <a:gd name="connsiteY3" fmla="*/ 622005 h 1637414"/>
              <a:gd name="connsiteX4" fmla="*/ 1552354 w 1770321"/>
              <a:gd name="connsiteY4" fmla="*/ 1637414 h 1637414"/>
              <a:gd name="connsiteX5" fmla="*/ 287079 w 1770321"/>
              <a:gd name="connsiteY5" fmla="*/ 1616149 h 163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0321" h="1637414">
                <a:moveTo>
                  <a:pt x="287079" y="1616149"/>
                </a:moveTo>
                <a:lnTo>
                  <a:pt x="0" y="515679"/>
                </a:lnTo>
                <a:lnTo>
                  <a:pt x="0" y="0"/>
                </a:lnTo>
                <a:lnTo>
                  <a:pt x="1770321" y="622005"/>
                </a:lnTo>
                <a:lnTo>
                  <a:pt x="1552354" y="1637414"/>
                </a:lnTo>
                <a:lnTo>
                  <a:pt x="287079" y="1616149"/>
                </a:lnTo>
                <a:close/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9541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85A754-FEC0-5728-001E-5B22F06946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E477C9B-8440-BDC4-561C-8420BC6CB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Project </a:t>
            </a:r>
            <a:r>
              <a:rPr lang="de-DE" err="1"/>
              <a:t>Objectives</a:t>
            </a:r>
            <a:endParaRPr lang="en-US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18F4E1B9-6400-6AB4-57C2-6E50F0E11E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682" y="1636167"/>
            <a:ext cx="4965342" cy="489864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O1:</a:t>
            </a:r>
            <a:r>
              <a:rPr lang="en-GB" b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Robust, reliable, and safe real-time, intraocular AI-based </a:t>
            </a:r>
            <a:br>
              <a:rPr lang="en-GB" b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</a:br>
            <a:r>
              <a:rPr lang="en-GB" b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geometry measurement</a:t>
            </a:r>
          </a:p>
          <a:p>
            <a:pPr>
              <a:lnSpc>
                <a:spcPct val="100000"/>
              </a:lnSpc>
              <a:spcBef>
                <a:spcPts val="1200"/>
              </a:spcBef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O2:</a:t>
            </a:r>
            <a:r>
              <a:rPr lang="en-GB" b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AI-based robotic assistance </a:t>
            </a:r>
            <a:br>
              <a:rPr lang="en-GB" b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</a:br>
            <a:r>
              <a:rPr lang="en-GB" b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for safe and efficient surgery</a:t>
            </a:r>
          </a:p>
          <a:p>
            <a:pPr>
              <a:lnSpc>
                <a:spcPct val="100000"/>
              </a:lnSpc>
              <a:spcBef>
                <a:spcPts val="1200"/>
              </a:spcBef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O3:</a:t>
            </a:r>
            <a:r>
              <a:rPr lang="en-GB" b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b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GEYEDANCE robot platform </a:t>
            </a:r>
            <a:br>
              <a:rPr lang="en-GB" b="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b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for eye surgery including </a:t>
            </a:r>
            <a:br>
              <a:rPr lang="en-GB" b="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b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clinical validation</a:t>
            </a:r>
          </a:p>
          <a:p>
            <a:pPr>
              <a:lnSpc>
                <a:spcPct val="100000"/>
              </a:lnSpc>
              <a:spcBef>
                <a:spcPts val="1200"/>
              </a:spcBef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O4: </a:t>
            </a:r>
            <a:r>
              <a:rPr lang="en-US" b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Preparation of successful exploitation of the </a:t>
            </a:r>
            <a:br>
              <a:rPr lang="en-US" b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</a:br>
            <a:r>
              <a:rPr lang="en-US" b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GEYEDANCE platform</a:t>
            </a:r>
            <a:endParaRPr lang="en-GB" b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pic>
        <p:nvPicPr>
          <p:cNvPr id="4" name="Clinical Solution_Animal Test">
            <a:hlinkClick r:id="" action="ppaction://media"/>
            <a:extLst>
              <a:ext uri="{FF2B5EF4-FFF2-40B4-BE49-F238E27FC236}">
                <a16:creationId xmlns:a16="http://schemas.microsoft.com/office/drawing/2014/main" id="{FC0E5B6B-8D5A-F49F-A6A1-76EECCF1813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43175" end="243892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473" y="2312831"/>
            <a:ext cx="6017255" cy="3384707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0EDCE753-9D10-C982-D206-BAC24C26371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350427" y="1339081"/>
            <a:ext cx="1642430" cy="1642430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097EF6D0-4AB0-C277-1908-E0659EA8FC1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350427" y="2405879"/>
            <a:ext cx="1642430" cy="1642430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A13901E2-CE17-3F5B-58F4-1B5D917D7FB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350427" y="3508167"/>
            <a:ext cx="1642430" cy="1642430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F1B05B03-9863-4227-E04D-FA2259EE0EE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350427" y="4510247"/>
            <a:ext cx="1642430" cy="1642430"/>
          </a:xfrm>
          <a:prstGeom prst="rect">
            <a:avLst/>
          </a:prstGeom>
        </p:spPr>
      </p:pic>
      <p:sp>
        <p:nvSpPr>
          <p:cNvPr id="11" name="Textfeld 10">
            <a:extLst>
              <a:ext uri="{FF2B5EF4-FFF2-40B4-BE49-F238E27FC236}">
                <a16:creationId xmlns:a16="http://schemas.microsoft.com/office/drawing/2014/main" id="{D31E3E2E-CCAA-ED33-4D54-FBF2B62512B4}"/>
              </a:ext>
            </a:extLst>
          </p:cNvPr>
          <p:cNvSpPr txBox="1"/>
          <p:nvPr/>
        </p:nvSpPr>
        <p:spPr>
          <a:xfrm>
            <a:off x="291735" y="4597052"/>
            <a:ext cx="7809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pre</a:t>
            </a:r>
            <a:r>
              <a:rPr lang="de-DE" sz="20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-</a:t>
            </a:r>
            <a:endParaRPr lang="en-US" dirty="0">
              <a:solidFill>
                <a:srgbClr val="FF000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6552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59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8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 mute="1">
                <p:cTn id="29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339B9B-0751-5C23-A9B3-BC4C3757AD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69CBEFB-83D8-CFFB-AF09-D3450972E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Stakeholder Feedback</a:t>
            </a:r>
            <a:endParaRPr lang="en-US" dirty="0"/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AD55D939-537C-3ADE-E632-CC0FB09AE35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06" y="1797568"/>
            <a:ext cx="3303659" cy="3262864"/>
          </a:xfrm>
          <a:prstGeom prst="rect">
            <a:avLst/>
          </a:prstGeom>
        </p:spPr>
      </p:pic>
      <p:sp>
        <p:nvSpPr>
          <p:cNvPr id="14" name="Textfeld 13">
            <a:extLst>
              <a:ext uri="{FF2B5EF4-FFF2-40B4-BE49-F238E27FC236}">
                <a16:creationId xmlns:a16="http://schemas.microsoft.com/office/drawing/2014/main" id="{42E08B50-9E92-BE4F-0631-F1AD2B95C5C7}"/>
              </a:ext>
            </a:extLst>
          </p:cNvPr>
          <p:cNvSpPr txBox="1"/>
          <p:nvPr/>
        </p:nvSpPr>
        <p:spPr>
          <a:xfrm>
            <a:off x="1111073" y="5229225"/>
            <a:ext cx="24260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Dr. Marco Pellegrini,</a:t>
            </a:r>
          </a:p>
          <a:p>
            <a:r>
              <a:rPr lang="de-DE" dirty="0"/>
              <a:t>Eye </a:t>
            </a:r>
            <a:r>
              <a:rPr lang="de-DE" dirty="0" err="1"/>
              <a:t>Surgeon</a:t>
            </a:r>
            <a:endParaRPr lang="de-DE" dirty="0"/>
          </a:p>
          <a:p>
            <a:r>
              <a:rPr lang="de-DE" dirty="0"/>
              <a:t>Univ. Ferrara</a:t>
            </a:r>
            <a:endParaRPr lang="en-US" dirty="0"/>
          </a:p>
        </p:txBody>
      </p:sp>
      <p:pic>
        <p:nvPicPr>
          <p:cNvPr id="15" name="GEYEDANCE">
            <a:hlinkClick r:id="" action="ppaction://media"/>
            <a:extLst>
              <a:ext uri="{FF2B5EF4-FFF2-40B4-BE49-F238E27FC236}">
                <a16:creationId xmlns:a16="http://schemas.microsoft.com/office/drawing/2014/main" id="{226F899C-9888-2A1C-FFF6-96758D3B81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13465" y="3200286"/>
            <a:ext cx="487363" cy="487363"/>
          </a:xfrm>
          <a:prstGeom prst="rect">
            <a:avLst/>
          </a:prstGeom>
        </p:spPr>
      </p:pic>
      <p:pic>
        <p:nvPicPr>
          <p:cNvPr id="16" name="Part2_christian">
            <a:hlinkClick r:id="" action="ppaction://media"/>
            <a:extLst>
              <a:ext uri="{FF2B5EF4-FFF2-40B4-BE49-F238E27FC236}">
                <a16:creationId xmlns:a16="http://schemas.microsoft.com/office/drawing/2014/main" id="{58C479D0-B19E-1B86-0854-2FE736FD3E60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rcRect l="24167" r="21717"/>
          <a:stretch>
            <a:fillRect/>
          </a:stretch>
        </p:blipFill>
        <p:spPr>
          <a:xfrm>
            <a:off x="8349346" y="1797568"/>
            <a:ext cx="3118600" cy="3241574"/>
          </a:xfrm>
          <a:prstGeom prst="rect">
            <a:avLst/>
          </a:prstGeom>
        </p:spPr>
      </p:pic>
      <p:sp>
        <p:nvSpPr>
          <p:cNvPr id="17" name="Textfeld 16">
            <a:extLst>
              <a:ext uri="{FF2B5EF4-FFF2-40B4-BE49-F238E27FC236}">
                <a16:creationId xmlns:a16="http://schemas.microsoft.com/office/drawing/2014/main" id="{244974F5-C7AE-C344-B2C4-1E0F95DB2120}"/>
              </a:ext>
            </a:extLst>
          </p:cNvPr>
          <p:cNvSpPr txBox="1"/>
          <p:nvPr/>
        </p:nvSpPr>
        <p:spPr>
          <a:xfrm>
            <a:off x="8546019" y="5218336"/>
            <a:ext cx="284584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Christian Voigt</a:t>
            </a:r>
          </a:p>
          <a:p>
            <a:r>
              <a:rPr lang="en-US" dirty="0"/>
              <a:t>Advanced Development</a:t>
            </a:r>
          </a:p>
          <a:p>
            <a:r>
              <a:rPr lang="en-US" dirty="0"/>
              <a:t>ZEISS Ophthalmology</a:t>
            </a:r>
          </a:p>
        </p:txBody>
      </p:sp>
      <p:pic>
        <p:nvPicPr>
          <p:cNvPr id="20" name="Part1_eleonora">
            <a:hlinkClick r:id="" action="ppaction://media"/>
            <a:extLst>
              <a:ext uri="{FF2B5EF4-FFF2-40B4-BE49-F238E27FC236}">
                <a16:creationId xmlns:a16="http://schemas.microsoft.com/office/drawing/2014/main" id="{69D40256-493E-FB1B-C9D4-650DA0EA71BF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/>
          <a:srcRect l="9113" t="4921" r="60536" b="42222"/>
          <a:stretch>
            <a:fillRect/>
          </a:stretch>
        </p:blipFill>
        <p:spPr>
          <a:xfrm>
            <a:off x="4431417" y="1797568"/>
            <a:ext cx="3309061" cy="3241574"/>
          </a:xfrm>
          <a:prstGeom prst="rect">
            <a:avLst/>
          </a:prstGeom>
        </p:spPr>
      </p:pic>
      <p:sp>
        <p:nvSpPr>
          <p:cNvPr id="21" name="Textfeld 20">
            <a:extLst>
              <a:ext uri="{FF2B5EF4-FFF2-40B4-BE49-F238E27FC236}">
                <a16:creationId xmlns:a16="http://schemas.microsoft.com/office/drawing/2014/main" id="{7B3D6CED-E155-1624-6C42-4DC9DA59D29A}"/>
              </a:ext>
            </a:extLst>
          </p:cNvPr>
          <p:cNvSpPr txBox="1"/>
          <p:nvPr/>
        </p:nvSpPr>
        <p:spPr>
          <a:xfrm>
            <a:off x="4387677" y="5229221"/>
            <a:ext cx="346094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Dr. Eleonora Tagliabue</a:t>
            </a:r>
          </a:p>
          <a:p>
            <a:r>
              <a:rPr lang="en-US" dirty="0"/>
              <a:t>Team Leader</a:t>
            </a:r>
          </a:p>
          <a:p>
            <a:r>
              <a:rPr lang="en-US" dirty="0"/>
              <a:t>ZEISS Innovation Hub @ KIT</a:t>
            </a:r>
          </a:p>
        </p:txBody>
      </p:sp>
    </p:spTree>
    <p:extLst>
      <p:ext uri="{BB962C8B-B14F-4D97-AF65-F5344CB8AC3E}">
        <p14:creationId xmlns:p14="http://schemas.microsoft.com/office/powerpoint/2010/main" val="2241985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973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9417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165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7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">
            <a:extLst>
              <a:ext uri="{FF2B5EF4-FFF2-40B4-BE49-F238E27FC236}">
                <a16:creationId xmlns:a16="http://schemas.microsoft.com/office/drawing/2014/main" id="{4602A72D-4AF0-AF01-E628-20A3C589AA76}"/>
              </a:ext>
            </a:extLst>
          </p:cNvPr>
          <p:cNvSpPr txBox="1">
            <a:spLocks/>
          </p:cNvSpPr>
          <p:nvPr/>
        </p:nvSpPr>
        <p:spPr>
          <a:xfrm>
            <a:off x="853969" y="3521933"/>
            <a:ext cx="8514937" cy="79028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150000"/>
              </a:lnSpc>
              <a:spcBef>
                <a:spcPct val="0"/>
              </a:spcBef>
              <a:buNone/>
              <a:defRPr sz="3200" b="1" kern="1200" spc="150" baseline="0">
                <a:solidFill>
                  <a:srgbClr val="6F6F6F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err="1"/>
              <a:t>Thank</a:t>
            </a:r>
            <a:r>
              <a:rPr lang="de-DE"/>
              <a:t> </a:t>
            </a:r>
            <a:r>
              <a:rPr lang="de-DE" err="1"/>
              <a:t>you</a:t>
            </a:r>
            <a:r>
              <a:rPr lang="de-DE"/>
              <a:t>!</a:t>
            </a:r>
          </a:p>
        </p:txBody>
      </p:sp>
      <p:cxnSp>
        <p:nvCxnSpPr>
          <p:cNvPr id="5" name="Gerader Verbinder 4">
            <a:extLst>
              <a:ext uri="{FF2B5EF4-FFF2-40B4-BE49-F238E27FC236}">
                <a16:creationId xmlns:a16="http://schemas.microsoft.com/office/drawing/2014/main" id="{00894033-3F48-5070-3C3A-7DB7E35E0CE3}"/>
              </a:ext>
            </a:extLst>
          </p:cNvPr>
          <p:cNvCxnSpPr>
            <a:cxnSpLocks/>
          </p:cNvCxnSpPr>
          <p:nvPr/>
        </p:nvCxnSpPr>
        <p:spPr>
          <a:xfrm>
            <a:off x="853969" y="4341755"/>
            <a:ext cx="5633545" cy="0"/>
          </a:xfrm>
          <a:prstGeom prst="line">
            <a:avLst/>
          </a:prstGeom>
          <a:ln w="38100">
            <a:solidFill>
              <a:srgbClr val="6F6F6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fik 7">
            <a:extLst>
              <a:ext uri="{FF2B5EF4-FFF2-40B4-BE49-F238E27FC236}">
                <a16:creationId xmlns:a16="http://schemas.microsoft.com/office/drawing/2014/main" id="{ABF11A07-EA3C-1889-4090-9C133FF88E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697" y="4858844"/>
            <a:ext cx="11406605" cy="1121761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42C1E3DF-7535-E11A-19D6-F7669D96C5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3912" y="1608217"/>
            <a:ext cx="4094163" cy="2757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596473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Shoji">
      <a:dk1>
        <a:sysClr val="windowText" lastClr="000000"/>
      </a:dk1>
      <a:lt1>
        <a:sysClr val="window" lastClr="FFFFFF"/>
      </a:lt1>
      <a:dk2>
        <a:srgbClr val="595460"/>
      </a:dk2>
      <a:lt2>
        <a:srgbClr val="EBEDEB"/>
      </a:lt2>
      <a:accent1>
        <a:srgbClr val="97A7B8"/>
      </a:accent1>
      <a:accent2>
        <a:srgbClr val="A5B592"/>
      </a:accent2>
      <a:accent3>
        <a:srgbClr val="CED228"/>
      </a:accent3>
      <a:accent4>
        <a:srgbClr val="D1C499"/>
      </a:accent4>
      <a:accent5>
        <a:srgbClr val="BDB3B6"/>
      </a:accent5>
      <a:accent6>
        <a:srgbClr val="C5A98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31C7BA6BD51FC4B8D66C2377954E401" ma:contentTypeVersion="17" ma:contentTypeDescription="Create a new document." ma:contentTypeScope="" ma:versionID="26ff5267d23b52274b5860b14d4e2126">
  <xsd:schema xmlns:xsd="http://www.w3.org/2001/XMLSchema" xmlns:xs="http://www.w3.org/2001/XMLSchema" xmlns:p="http://schemas.microsoft.com/office/2006/metadata/properties" xmlns:ns1="http://schemas.microsoft.com/sharepoint/v3" xmlns:ns2="86981b78-1828-4873-8602-7f6047466c6d" xmlns:ns3="7f4bc43a-044c-4cf5-83b0-105966441134" targetNamespace="http://schemas.microsoft.com/office/2006/metadata/properties" ma:root="true" ma:fieldsID="ee85e19f7ed52e00608c813d33aede62" ns1:_="" ns2:_="" ns3:_="">
    <xsd:import namespace="http://schemas.microsoft.com/sharepoint/v3"/>
    <xsd:import namespace="86981b78-1828-4873-8602-7f6047466c6d"/>
    <xsd:import namespace="7f4bc43a-044c-4cf5-83b0-10596644113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ObjectDetectorVersions" minOccurs="0"/>
                <xsd:element ref="ns1:_ip_UnifiedCompliancePolicyProperties" minOccurs="0"/>
                <xsd:element ref="ns1:_ip_UnifiedCompliancePolicyUIAction" minOccurs="0"/>
                <xsd:element ref="ns3:lcf76f155ced4ddcb4097134ff3c332f" minOccurs="0"/>
                <xsd:element ref="ns2:TaxCatchAll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MediaServiceDateTaken" minOccurs="0"/>
                <xsd:element ref="ns3:MediaLengthInSeconds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3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4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6981b78-1828-4873-8602-7f6047466c6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d10def71-298c-4ae8-83fb-58fb9d05ddf2}" ma:internalName="TaxCatchAll" ma:showField="CatchAllData" ma:web="86981b78-1828-4873-8602-7f6047466c6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f4bc43a-044c-4cf5-83b0-10596644113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2da18aad-3179-4ae2-b712-780df034f2a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4" nillable="true" ma:displayName="Location" ma:indexed="true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f4bc43a-044c-4cf5-83b0-105966441134">
      <Terms xmlns="http://schemas.microsoft.com/office/infopath/2007/PartnerControls"/>
    </lcf76f155ced4ddcb4097134ff3c332f>
    <_ip_UnifiedCompliancePolicyUIAction xmlns="http://schemas.microsoft.com/sharepoint/v3" xsi:nil="true"/>
    <TaxCatchAll xmlns="86981b78-1828-4873-8602-7f6047466c6d" xsi:nil="true"/>
    <_ip_UnifiedCompliancePolicyProperties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0FE56300-B962-4392-85AF-86A83A96DCE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86981b78-1828-4873-8602-7f6047466c6d"/>
    <ds:schemaRef ds:uri="7f4bc43a-044c-4cf5-83b0-10596644113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6F277A3-A104-48F2-BB5A-F5163E18332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6E20C1C-A956-456C-AFEB-113EB7556FE2}">
  <ds:schemaRefs>
    <ds:schemaRef ds:uri="7f4bc43a-044c-4cf5-83b0-105966441134"/>
    <ds:schemaRef ds:uri="86981b78-1828-4873-8602-7f6047466c6d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Shoji</Template>
  <TotalTime>0</TotalTime>
  <Words>310</Words>
  <Application>Microsoft Office PowerPoint</Application>
  <PresentationFormat>Breitbild</PresentationFormat>
  <Paragraphs>50</Paragraphs>
  <Slides>9</Slides>
  <Notes>6</Notes>
  <HiddenSlides>0</HiddenSlides>
  <MMClips>4</MMClips>
  <ScaleCrop>false</ScaleCrop>
  <HeadingPairs>
    <vt:vector size="6" baseType="variant">
      <vt:variant>
        <vt:lpstr>Verwendete Schriftarten</vt:lpstr>
      </vt:variant>
      <vt:variant>
        <vt:i4>7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9</vt:i4>
      </vt:variant>
    </vt:vector>
  </HeadingPairs>
  <TitlesOfParts>
    <vt:vector size="17" baseType="lpstr">
      <vt:lpstr>Meiryo</vt:lpstr>
      <vt:lpstr>Aptos</vt:lpstr>
      <vt:lpstr>Arial</vt:lpstr>
      <vt:lpstr>Calibri</vt:lpstr>
      <vt:lpstr>Cavolini</vt:lpstr>
      <vt:lpstr>Corbel</vt:lpstr>
      <vt:lpstr>Wingdings</vt:lpstr>
      <vt:lpstr>ShojiVTI</vt:lpstr>
      <vt:lpstr>FUTURE READY  Success Stories Showcase  (HORIZON-CL4-2021-DIGITAL-EMERGING-01-10 )</vt:lpstr>
      <vt:lpstr>GEYEDANCE Consortium</vt:lpstr>
      <vt:lpstr>GEYEDANCE Main Goal</vt:lpstr>
      <vt:lpstr>Clinical Applications – Retina Surgery</vt:lpstr>
      <vt:lpstr>GEYEDANCE R&amp;D Solution</vt:lpstr>
      <vt:lpstr>GEYEDANCE Clinical Solution</vt:lpstr>
      <vt:lpstr>Project Objectives</vt:lpstr>
      <vt:lpstr>Stakeholder Feedback</vt:lpstr>
      <vt:lpstr>PowerPoint-Präsentation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Gernot Kronreif</dc:creator>
  <cp:lastModifiedBy>Gernot Kronreif</cp:lastModifiedBy>
  <cp:revision>10</cp:revision>
  <dcterms:created xsi:type="dcterms:W3CDTF">2022-10-05T09:56:08Z</dcterms:created>
  <dcterms:modified xsi:type="dcterms:W3CDTF">2026-04-15T13:17:13Z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0x010100B31C7BA6BD51FC4B8D66C2377954E401</vt:lpwstr>
  </property>
  <property fmtid="{D5CDD505-2E9C-101B-9397-08002B2CF9AE}" pid="3" name="MediaServiceImageTags">
    <vt:lpwstr/>
  </property>
</Properties>
</file>