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95" r:id="rId3"/>
  </p:sldMasterIdLst>
  <p:notesMasterIdLst>
    <p:notesMasterId r:id="rId13"/>
  </p:notesMasterIdLst>
  <p:handoutMasterIdLst>
    <p:handoutMasterId r:id="rId14"/>
  </p:handoutMasterIdLst>
  <p:sldIdLst>
    <p:sldId id="275" r:id="rId4"/>
    <p:sldId id="504" r:id="rId5"/>
    <p:sldId id="755" r:id="rId6"/>
    <p:sldId id="506" r:id="rId7"/>
    <p:sldId id="321" r:id="rId8"/>
    <p:sldId id="508" r:id="rId9"/>
    <p:sldId id="507" r:id="rId10"/>
    <p:sldId id="477" r:id="rId11"/>
    <p:sldId id="416" r:id="rId1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1A9"/>
    <a:srgbClr val="024B9C"/>
    <a:srgbClr val="0356B1"/>
    <a:srgbClr val="024EA2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4" y="5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8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8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cinch\AppData\Roaming\Microsoft\Excel\Book18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IE" sz="1920" b="1" i="0" u="none" strike="noStrike" kern="1200" spc="0" baseline="0">
                <a:solidFill>
                  <a:srgbClr val="034EA2"/>
                </a:solidFill>
                <a:latin typeface="+mn-lt"/>
                <a:ea typeface="+mn-ea"/>
                <a:cs typeface="+mn-cs"/>
              </a:defRPr>
            </a:pPr>
            <a:r>
              <a:rPr lang="en-IE" sz="1920" b="1" i="0" u="none" strike="noStrike" kern="1200" baseline="0">
                <a:solidFill>
                  <a:srgbClr val="034EA2"/>
                </a:solidFill>
                <a:latin typeface="+mn-lt"/>
                <a:ea typeface="+mn-ea"/>
                <a:cs typeface="+mn-cs"/>
              </a:rPr>
              <a:t>Status of HaDEA ADR projects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IE" sz="1920" b="1" i="0" u="none" strike="noStrike" kern="1200" spc="0" baseline="0">
              <a:solidFill>
                <a:srgbClr val="034EA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F8-4935-A6B3-12CED0EDD7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F8-4935-A6B3-12CED0EDD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F8-4935-A6B3-12CED0EDD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Sheet1!$B$14:$B$16</c:f>
              <c:strCache>
                <c:ptCount val="3"/>
                <c:pt idx="0">
                  <c:v>CLOSED</c:v>
                </c:pt>
                <c:pt idx="1">
                  <c:v>SIGNED</c:v>
                </c:pt>
                <c:pt idx="2">
                  <c:v>UNDER_PREPARATION</c:v>
                </c:pt>
              </c:strCache>
            </c:strRef>
          </c:cat>
          <c:val>
            <c:numRef>
              <c:f>Sheet1!$C$14:$C$16</c:f>
              <c:numCache>
                <c:formatCode>General</c:formatCode>
                <c:ptCount val="3"/>
                <c:pt idx="0">
                  <c:v>2</c:v>
                </c:pt>
                <c:pt idx="1">
                  <c:v>38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F8-4935-A6B3-12CED0EDD7C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1F8-4935-A6B3-12CED0EDD7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1F8-4935-A6B3-12CED0EDD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1F8-4935-A6B3-12CED0EDD7C5}"/>
              </c:ext>
            </c:extLst>
          </c:dPt>
          <c:cat>
            <c:strRef>
              <c:f>Sheet1!$B$14:$B$16</c:f>
              <c:strCache>
                <c:ptCount val="3"/>
                <c:pt idx="0">
                  <c:v>CLOSED</c:v>
                </c:pt>
                <c:pt idx="1">
                  <c:v>SIGNED</c:v>
                </c:pt>
                <c:pt idx="2">
                  <c:v>UNDER_PREPARATION</c:v>
                </c:pt>
              </c:strCache>
            </c:strRef>
          </c:cat>
          <c:val>
            <c:numRef>
              <c:f>Sheet1!$D$14:$D$16</c:f>
              <c:numCache>
                <c:formatCode>#,##0</c:formatCode>
                <c:ptCount val="3"/>
                <c:pt idx="0">
                  <c:v>11288796</c:v>
                </c:pt>
                <c:pt idx="1">
                  <c:v>280761382</c:v>
                </c:pt>
                <c:pt idx="2">
                  <c:v>103678669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1F8-4935-A6B3-12CED0EDD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Number of HE ADR Projects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Nuber of Projects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D4-4880-A7A3-7F4806F3190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D4-4880-A7A3-7F4806F31909}"/>
              </c:ext>
            </c:extLst>
          </c:dPt>
          <c:dLbls>
            <c:dLbl>
              <c:idx val="0"/>
              <c:layout>
                <c:manualLayout>
                  <c:x val="-0.19189923521678282"/>
                  <c:y val="6.168807846387622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D4-4880-A7A3-7F4806F31909}"/>
                </c:ext>
              </c:extLst>
            </c:dLbl>
            <c:dLbl>
              <c:idx val="1"/>
              <c:layout>
                <c:manualLayout>
                  <c:x val="0.21478717539122691"/>
                  <c:y val="-8.510774968918359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D4-4880-A7A3-7F4806F31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Sheet1!$A$4:$A$5</c:f>
              <c:strCache>
                <c:ptCount val="2"/>
                <c:pt idx="0">
                  <c:v>HADEA</c:v>
                </c:pt>
                <c:pt idx="1">
                  <c:v>CNECT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53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4-4880-A7A3-7F4806F31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IE" sz="1400" b="1" i="0" u="none" strike="noStrike" kern="1200" spc="0" baseline="0">
                <a:solidFill>
                  <a:srgbClr val="034EA2"/>
                </a:solidFill>
                <a:latin typeface="+mn-lt"/>
                <a:ea typeface="+mn-ea"/>
                <a:cs typeface="+mn-cs"/>
              </a:defRPr>
            </a:pPr>
            <a:r>
              <a:rPr lang="en-IE" sz="1400" b="1" i="0" u="none" strike="noStrike" kern="1200" spc="0" baseline="0">
                <a:solidFill>
                  <a:srgbClr val="034EA2"/>
                </a:solidFill>
                <a:latin typeface="+mn-lt"/>
                <a:ea typeface="+mn-ea"/>
                <a:cs typeface="+mn-cs"/>
              </a:rPr>
              <a:t>HADEA ADR projects - distribution per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IE" sz="1400" b="1" i="0" u="none" strike="noStrike" kern="1200" spc="0" baseline="0">
              <a:solidFill>
                <a:srgbClr val="034EA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9-41B8-974F-D8729D86B1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9-41B8-974F-D8729D86B1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Sheet1!$B$26:$B$27</c:f>
              <c:strCache>
                <c:ptCount val="2"/>
                <c:pt idx="0">
                  <c:v>AI</c:v>
                </c:pt>
                <c:pt idx="1">
                  <c:v>Robotics</c:v>
                </c:pt>
              </c:strCache>
            </c:strRef>
          </c:cat>
          <c:val>
            <c:numRef>
              <c:f>Sheet1!$C$26:$C$27</c:f>
              <c:numCache>
                <c:formatCode>General</c:formatCode>
                <c:ptCount val="2"/>
                <c:pt idx="0">
                  <c:v>28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9-41B8-974F-D8729D86B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76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6"/>
            <a:ext cx="12206290" cy="68626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624333" y="6361871"/>
            <a:ext cx="846055" cy="496129"/>
            <a:chOff x="6512048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563153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512048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sp>
        <p:nvSpPr>
          <p:cNvPr id="19" name="Text Placeholder 8"/>
          <p:cNvSpPr txBox="1">
            <a:spLocks/>
          </p:cNvSpPr>
          <p:nvPr userDrawn="1"/>
        </p:nvSpPr>
        <p:spPr>
          <a:xfrm>
            <a:off x="8300569" y="5918153"/>
            <a:ext cx="3156973" cy="4432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700" b="0" spc="0" baseline="0">
                <a:solidFill>
                  <a:schemeClr val="tx1"/>
                </a:solidFill>
              </a:rPr>
              <a:t>This </a:t>
            </a:r>
            <a:r>
              <a:rPr lang="fr-BE" sz="700" b="0" spc="0" baseline="0" err="1">
                <a:solidFill>
                  <a:schemeClr val="tx1"/>
                </a:solidFill>
              </a:rPr>
              <a:t>presentation</a:t>
            </a:r>
            <a:r>
              <a:rPr lang="fr-BE" sz="700" b="0" spc="0" baseline="0">
                <a:solidFill>
                  <a:schemeClr val="tx1"/>
                </a:solidFill>
              </a:rPr>
              <a:t> </a:t>
            </a:r>
            <a:r>
              <a:rPr lang="fr-BE" sz="700" b="0" spc="0" baseline="0" err="1">
                <a:solidFill>
                  <a:schemeClr val="tx1"/>
                </a:solidFill>
              </a:rPr>
              <a:t>is</a:t>
            </a:r>
            <a:r>
              <a:rPr lang="fr-BE" sz="700" b="0" spc="0" baseline="0">
                <a:solidFill>
                  <a:schemeClr val="tx1"/>
                </a:solidFill>
              </a:rPr>
              <a:t> </a:t>
            </a:r>
            <a:r>
              <a:rPr lang="fr-BE" sz="700" b="0" spc="0" baseline="0" err="1">
                <a:solidFill>
                  <a:schemeClr val="tx1"/>
                </a:solidFill>
              </a:rPr>
              <a:t>based</a:t>
            </a:r>
            <a:r>
              <a:rPr lang="fr-BE" sz="700" b="0" spc="0" baseline="0">
                <a:solidFill>
                  <a:schemeClr val="tx1"/>
                </a:solidFill>
              </a:rPr>
              <a:t> on the </a:t>
            </a:r>
            <a:r>
              <a:rPr lang="fr-BE" sz="700" b="0" spc="0" baseline="0" err="1">
                <a:solidFill>
                  <a:schemeClr val="tx1"/>
                </a:solidFill>
              </a:rPr>
              <a:t>political</a:t>
            </a:r>
            <a:r>
              <a:rPr lang="fr-BE" sz="700" b="0" spc="0" baseline="0">
                <a:solidFill>
                  <a:schemeClr val="tx1"/>
                </a:solidFill>
              </a:rPr>
              <a:t> agreement of 11 </a:t>
            </a:r>
            <a:r>
              <a:rPr lang="fr-BE" sz="700" b="0" spc="0" baseline="0" err="1">
                <a:solidFill>
                  <a:schemeClr val="tx1"/>
                </a:solidFill>
              </a:rPr>
              <a:t>December</a:t>
            </a:r>
            <a:r>
              <a:rPr lang="fr-BE" sz="700" b="0" spc="0" baseline="0">
                <a:solidFill>
                  <a:schemeClr val="tx1"/>
                </a:solidFill>
              </a:rPr>
              <a:t> 2020 </a:t>
            </a:r>
            <a:br>
              <a:rPr lang="fr-BE" sz="700" b="0" spc="0" baseline="0">
                <a:solidFill>
                  <a:schemeClr val="tx1"/>
                </a:solidFill>
              </a:rPr>
            </a:br>
            <a:r>
              <a:rPr lang="fr-BE" sz="700" b="0" spc="0" baseline="0">
                <a:solidFill>
                  <a:schemeClr val="tx1"/>
                </a:solidFill>
              </a:rPr>
              <a:t>on the Horizon Europe. Information on </a:t>
            </a:r>
            <a:r>
              <a:rPr lang="fr-BE" sz="700" b="0" spc="0" baseline="0" err="1">
                <a:solidFill>
                  <a:schemeClr val="tx1"/>
                </a:solidFill>
              </a:rPr>
              <a:t>some</a:t>
            </a:r>
            <a:r>
              <a:rPr lang="fr-BE" sz="700" b="0" spc="0" baseline="0">
                <a:solidFill>
                  <a:schemeClr val="tx1"/>
                </a:solidFill>
              </a:rPr>
              <a:t> parts </a:t>
            </a:r>
            <a:r>
              <a:rPr lang="fr-BE" sz="700" b="0" spc="0" baseline="0" err="1">
                <a:solidFill>
                  <a:schemeClr val="tx1"/>
                </a:solidFill>
              </a:rPr>
              <a:t>is</a:t>
            </a:r>
            <a:r>
              <a:rPr lang="fr-BE" sz="700" b="0" spc="0" baseline="0">
                <a:solidFill>
                  <a:schemeClr val="tx1"/>
                </a:solidFill>
              </a:rPr>
              <a:t> </a:t>
            </a:r>
            <a:r>
              <a:rPr lang="fr-BE" sz="700" b="0" spc="0" baseline="0" err="1">
                <a:solidFill>
                  <a:schemeClr val="tx1"/>
                </a:solidFill>
              </a:rPr>
              <a:t>pending</a:t>
            </a:r>
            <a:r>
              <a:rPr lang="fr-BE" sz="700" b="0" spc="0" baseline="0">
                <a:solidFill>
                  <a:schemeClr val="tx1"/>
                </a:solidFill>
              </a:rPr>
              <a:t> </a:t>
            </a:r>
            <a:r>
              <a:rPr lang="fr-BE" sz="700" b="0" spc="0" baseline="0" err="1">
                <a:solidFill>
                  <a:schemeClr val="tx1"/>
                </a:solidFill>
              </a:rPr>
              <a:t>revision</a:t>
            </a:r>
            <a:r>
              <a:rPr lang="fr-BE" sz="700" b="0" spc="0" baseline="0">
                <a:solidFill>
                  <a:schemeClr val="tx1"/>
                </a:solidFill>
              </a:rPr>
              <a:t>.</a:t>
            </a: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BE" sz="700" b="0" spc="0" baseline="0">
                <a:solidFill>
                  <a:schemeClr val="tx1"/>
                </a:solidFill>
              </a:rPr>
              <a:t>19 March 2021</a:t>
            </a:r>
          </a:p>
          <a:p>
            <a:pPr marL="0" indent="0" algn="l">
              <a:spcBef>
                <a:spcPts val="1200"/>
              </a:spcBef>
              <a:buNone/>
            </a:pPr>
            <a:endParaRPr lang="en-GB" sz="700" b="0" spc="0" baseline="0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01800" y="3023302"/>
            <a:ext cx="3255743" cy="2292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tx2"/>
                </a:solidFill>
              </a:rPr>
              <a:t>THE</a:t>
            </a:r>
            <a:r>
              <a:rPr lang="en-US" b="1" baseline="0">
                <a:solidFill>
                  <a:schemeClr val="tx2"/>
                </a:solidFill>
              </a:rPr>
              <a:t> EU</a:t>
            </a:r>
            <a:endParaRPr lang="en-GB" b="1" spc="60" baseline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394789" y="4632207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394789" y="2886814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894" y="4255220"/>
            <a:ext cx="1001297" cy="132888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 userDrawn="1"/>
        </p:nvSpPr>
        <p:spPr>
          <a:xfrm>
            <a:off x="8161374" y="3060726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bg1"/>
                </a:solidFill>
              </a:rPr>
              <a:t>RESEARCH</a:t>
            </a:r>
            <a:r>
              <a:rPr lang="en-US" sz="3600" b="1" spc="-600" baseline="0">
                <a:solidFill>
                  <a:schemeClr val="bg1"/>
                </a:solidFill>
              </a:rPr>
              <a:t> </a:t>
            </a:r>
            <a:r>
              <a:rPr lang="en-US" sz="3600" b="1" spc="-800" baseline="0">
                <a:solidFill>
                  <a:schemeClr val="bg1"/>
                </a:solidFill>
              </a:rPr>
              <a:t>&amp;</a:t>
            </a:r>
            <a:r>
              <a:rPr lang="en-US" sz="3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8201800" y="3778638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spc="100" baseline="0">
                <a:solidFill>
                  <a:schemeClr val="bg1"/>
                </a:solidFill>
              </a:rPr>
              <a:t>INNOVATION</a:t>
            </a:r>
          </a:p>
          <a:p>
            <a:r>
              <a:rPr lang="en-US" sz="1900" b="1" spc="60" baseline="0">
                <a:solidFill>
                  <a:schemeClr val="tx2"/>
                </a:solidFill>
              </a:rPr>
              <a:t>PROGRAMME </a:t>
            </a:r>
            <a:r>
              <a:rPr lang="en-US" b="1" spc="60" baseline="0">
                <a:solidFill>
                  <a:schemeClr val="tx2"/>
                </a:solidFill>
              </a:rPr>
              <a:t>2021 – 27</a:t>
            </a:r>
            <a:endParaRPr lang="en-GB" b="1" spc="60" baseline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86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967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42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99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548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42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50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5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9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92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3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Enter your testimonial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4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13136" r="7631"/>
          <a:stretch/>
        </p:blipFill>
        <p:spPr>
          <a:xfrm>
            <a:off x="-15498" y="1503336"/>
            <a:ext cx="3766088" cy="35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79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2346484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Insert your quote here</a:t>
            </a:r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speaker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089561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942576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77697" y="5863656"/>
            <a:ext cx="8318374" cy="548594"/>
          </a:xfrm>
          <a:prstGeom prst="rect">
            <a:avLst/>
          </a:prstGeom>
        </p:spPr>
        <p:txBody>
          <a:bodyPr wrap="square" lIns="0" tIns="72000" rIns="0" bIns="72000" numCol="1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err="1">
                <a:solidFill>
                  <a:schemeClr val="tx1"/>
                </a:solidFill>
              </a:rPr>
              <a:t>authorised</a:t>
            </a:r>
            <a:r>
              <a:rPr lang="en-US" sz="600" b="0" kern="0">
                <a:solidFill>
                  <a:schemeClr val="tx1"/>
                </a:solidFill>
              </a:rPr>
              <a:t> under the </a:t>
            </a:r>
            <a:r>
              <a:rPr lang="en-US" sz="600" b="0" u="sng" kern="0">
                <a:solidFill>
                  <a:schemeClr val="tx1"/>
                </a:solidFill>
              </a:rPr>
              <a:t>CC BY 4.0</a:t>
            </a:r>
            <a:r>
              <a:rPr lang="en-US" sz="600" b="1" kern="0">
                <a:solidFill>
                  <a:schemeClr val="tx1"/>
                </a:solidFill>
              </a:rPr>
              <a:t>  </a:t>
            </a:r>
            <a:r>
              <a:rPr lang="en-US" sz="600" b="0" kern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  <a:br>
              <a:rPr lang="en-US" sz="600" b="0" kern="0">
                <a:solidFill>
                  <a:schemeClr val="tx1"/>
                </a:solidFill>
              </a:rPr>
            </a:br>
            <a:r>
              <a:rPr kumimoji="0" lang="en-US" altLang="en-US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Image credits: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6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GB" sz="60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ivector</a:t>
            </a:r>
            <a:r>
              <a:rPr lang="en-GB" sz="6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#249868181, #251163013, #273480523, #241215668, #245719946, #251163053, #252508849, #241215668,  #244690530, #222596698, #235536634, #263530636, #66009682, #273480523, #362422833; © </a:t>
            </a:r>
            <a:r>
              <a:rPr lang="en-GB" sz="60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petovarga</a:t>
            </a:r>
            <a:r>
              <a:rPr lang="en-GB" sz="6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#366009967; © </a:t>
            </a:r>
            <a:r>
              <a:rPr lang="en-GB" sz="60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shooarts</a:t>
            </a:r>
            <a:r>
              <a:rPr lang="en-GB" sz="6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 121467308, 2020. Source: Stock.Adobe.com. Icons © </a:t>
            </a:r>
            <a:r>
              <a:rPr lang="en-GB" sz="60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Flaticon</a:t>
            </a:r>
            <a:r>
              <a:rPr lang="en-GB" sz="6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29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4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311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14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04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526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953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65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40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27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304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776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813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963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45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053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540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50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451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75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48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336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84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6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8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715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8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adea.ec.europa.eu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adea.ec.europa.eu/" TargetMode="External"/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8" y="374547"/>
            <a:ext cx="10967931" cy="245130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IE" b="1" dirty="0"/>
              <a:t>Future Ready</a:t>
            </a:r>
            <a:r>
              <a:rPr lang="en-IE" dirty="0"/>
              <a:t>​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860358"/>
            <a:ext cx="10676038" cy="139744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b="1" dirty="0" err="1"/>
              <a:t>HaDEA’s</a:t>
            </a:r>
            <a:r>
              <a:rPr lang="en-GB" b="1" dirty="0"/>
              <a:t> role in supporting EU-funded R&amp;I actions 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b="1" dirty="0"/>
              <a:t>within the Horizon Europe ADR partnership</a:t>
            </a:r>
            <a:r>
              <a:rPr lang="en-GB" dirty="0"/>
              <a:t>​</a:t>
            </a:r>
            <a:endParaRPr lang="en-GB" b="1" dirty="0"/>
          </a:p>
          <a:p>
            <a:pPr>
              <a:spcAft>
                <a:spcPts val="0"/>
              </a:spcAft>
            </a:pPr>
            <a:endParaRPr lang="en-GB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F77AFE0-A11B-4D97-ADE6-384D27608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189" y="5683524"/>
            <a:ext cx="544193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75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Jean-Francois Junger</a:t>
            </a:r>
          </a:p>
          <a:p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European Health and Digital Executive Agency (HaDEA)</a:t>
            </a:r>
          </a:p>
          <a:p>
            <a:r>
              <a:rPr lang="en-US" altLang="en-US" sz="1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B2 –Unit Digital</a:t>
            </a:r>
          </a:p>
          <a:p>
            <a:pPr eaLnBrk="1" hangingPunct="1"/>
            <a:endParaRPr lang="en-GB" altLang="en-US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D6FEE-70D9-0EAC-E994-B3D210F7C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9F928A-43E1-91B3-357A-B08BE1D4F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" t="21291" r="4307" b="26496"/>
          <a:stretch/>
        </p:blipFill>
        <p:spPr>
          <a:xfrm>
            <a:off x="887783" y="1883020"/>
            <a:ext cx="10416434" cy="429958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3B563A-258D-2D62-05C4-15DF7B0C1F6D}"/>
              </a:ext>
            </a:extLst>
          </p:cNvPr>
          <p:cNvSpPr txBox="1">
            <a:spLocks/>
          </p:cNvSpPr>
          <p:nvPr/>
        </p:nvSpPr>
        <p:spPr>
          <a:xfrm>
            <a:off x="1026349" y="911536"/>
            <a:ext cx="10515600" cy="663376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HaDEA since 1</a:t>
            </a:r>
            <a:r>
              <a:rPr kumimoji="0" lang="en-GB" sz="3600" b="1" i="0" u="none" strike="noStrike" kern="1200" cap="none" spc="0" normalizeH="0" baseline="3000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April 2021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j-ea"/>
                <a:cs typeface="+mj-cs"/>
                <a:hlinkClick r:id="rId3"/>
              </a:rPr>
              <a:t>https://hadea.ec.europa.eu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kumimoji="0" lang="en-GB" sz="2400" b="1" i="0" u="none" strike="noStrike" kern="1200" cap="none" spc="-5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BCFEBC0-F0E7-50EE-35B4-8B5639DB9F3C}"/>
              </a:ext>
            </a:extLst>
          </p:cNvPr>
          <p:cNvSpPr txBox="1">
            <a:spLocks/>
          </p:cNvSpPr>
          <p:nvPr/>
        </p:nvSpPr>
        <p:spPr>
          <a:xfrm>
            <a:off x="831299" y="0"/>
            <a:ext cx="10905699" cy="4094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GB" altLang="en-US" b="1" dirty="0">
                <a:solidFill>
                  <a:schemeClr val="tx2"/>
                </a:solidFill>
              </a:rPr>
              <a:t>1. General Overview HaDEA</a:t>
            </a:r>
          </a:p>
        </p:txBody>
      </p:sp>
    </p:spTree>
    <p:extLst>
      <p:ext uri="{BB962C8B-B14F-4D97-AF65-F5344CB8AC3E}">
        <p14:creationId xmlns:p14="http://schemas.microsoft.com/office/powerpoint/2010/main" val="400663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AB652E0-5B14-E914-671C-F80B18AA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276"/>
            <a:ext cx="10515600" cy="782357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75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3275" b="1" spc="-58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75" b="1" spc="-6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 </a:t>
            </a:r>
            <a:r>
              <a:rPr lang="en-GB" sz="3275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GB" sz="3275" b="1" spc="-52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75" b="1" spc="-6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endParaRPr lang="en-US" sz="3299" b="1">
              <a:solidFill>
                <a:srgbClr val="0070C0"/>
              </a:solidFill>
              <a:ea typeface="+mn-ea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454292E-E432-E466-7E65-A88CC1FC85B6}"/>
              </a:ext>
            </a:extLst>
          </p:cNvPr>
          <p:cNvSpPr/>
          <p:nvPr/>
        </p:nvSpPr>
        <p:spPr>
          <a:xfrm>
            <a:off x="933302" y="4640109"/>
            <a:ext cx="1551306" cy="281788"/>
          </a:xfrm>
          <a:prstGeom prst="roundRect">
            <a:avLst>
              <a:gd name="adj" fmla="val 7102"/>
            </a:avLst>
          </a:prstGeom>
          <a:solidFill>
            <a:srgbClr val="D0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8FE2078-50B0-947F-EB9A-C16215524CAE}"/>
              </a:ext>
            </a:extLst>
          </p:cNvPr>
          <p:cNvSpPr/>
          <p:nvPr/>
        </p:nvSpPr>
        <p:spPr>
          <a:xfrm>
            <a:off x="933302" y="4836123"/>
            <a:ext cx="1551300" cy="320351"/>
          </a:xfrm>
          <a:prstGeom prst="roundRect">
            <a:avLst>
              <a:gd name="adj" fmla="val 7102"/>
            </a:avLst>
          </a:prstGeom>
          <a:solidFill>
            <a:srgbClr val="D0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C62CE0B-9C53-CE8D-D851-351E3A4170A6}"/>
              </a:ext>
            </a:extLst>
          </p:cNvPr>
          <p:cNvSpPr/>
          <p:nvPr/>
        </p:nvSpPr>
        <p:spPr>
          <a:xfrm>
            <a:off x="5374143" y="4202936"/>
            <a:ext cx="1551306" cy="281788"/>
          </a:xfrm>
          <a:prstGeom prst="roundRect">
            <a:avLst>
              <a:gd name="adj" fmla="val 7102"/>
            </a:avLst>
          </a:prstGeom>
          <a:solidFill>
            <a:srgbClr val="D0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7B0D118A-89A5-0CE6-B8CF-7D9787B2BE87}"/>
              </a:ext>
            </a:extLst>
          </p:cNvPr>
          <p:cNvSpPr txBox="1"/>
          <p:nvPr/>
        </p:nvSpPr>
        <p:spPr>
          <a:xfrm>
            <a:off x="1328989" y="3808387"/>
            <a:ext cx="865553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701" marR="0" lvl="0" indent="0" algn="l" defTabSz="554453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2001" b="0" i="0" u="none" strike="noStrike" kern="0" cap="none" spc="-6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Health</a:t>
            </a:r>
            <a:endParaRPr kumimoji="0" sz="2001" b="0" i="0" u="none" strike="noStrike" kern="0" cap="none" spc="0" normalizeH="0" baseline="0" noProof="0">
              <a:ln>
                <a:noFill/>
              </a:ln>
              <a:solidFill>
                <a:srgbClr val="1A438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841AB0B2-74E1-2828-2440-9DE03F4D5E6A}"/>
              </a:ext>
            </a:extLst>
          </p:cNvPr>
          <p:cNvSpPr txBox="1"/>
          <p:nvPr/>
        </p:nvSpPr>
        <p:spPr>
          <a:xfrm>
            <a:off x="3669318" y="3808387"/>
            <a:ext cx="667655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701" marR="0" lvl="0" indent="0" algn="l" defTabSz="554453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2001" b="0" i="0" u="none" strike="noStrike" kern="0" cap="none" spc="-12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Food</a:t>
            </a:r>
            <a:endParaRPr kumimoji="0" sz="2001" b="0" i="0" u="none" strike="noStrike" kern="0" cap="none" spc="0" normalizeH="0" baseline="0" noProof="0">
              <a:ln>
                <a:noFill/>
              </a:ln>
              <a:solidFill>
                <a:srgbClr val="1A438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6619B7E0-BC8E-4CDE-C9C7-D3805DFBE061}"/>
              </a:ext>
            </a:extLst>
          </p:cNvPr>
          <p:cNvSpPr txBox="1"/>
          <p:nvPr/>
        </p:nvSpPr>
        <p:spPr>
          <a:xfrm>
            <a:off x="5773796" y="3808387"/>
            <a:ext cx="731957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701" marR="0" lvl="0" indent="0" algn="l" defTabSz="554453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2001" b="0" i="0" u="none" strike="noStrike" kern="0" cap="none" spc="-6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Digital</a:t>
            </a:r>
            <a:endParaRPr kumimoji="0" sz="2001" b="0" i="0" u="none" strike="noStrike" kern="0" cap="none" spc="0" normalizeH="0" baseline="0" noProof="0">
              <a:ln>
                <a:noFill/>
              </a:ln>
              <a:solidFill>
                <a:srgbClr val="1A438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AD059C99-3025-0967-806B-5BB211562E32}"/>
              </a:ext>
            </a:extLst>
          </p:cNvPr>
          <p:cNvSpPr txBox="1"/>
          <p:nvPr/>
        </p:nvSpPr>
        <p:spPr>
          <a:xfrm>
            <a:off x="7860422" y="3808387"/>
            <a:ext cx="914464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701" marR="0" lvl="0" indent="0" algn="l" defTabSz="554453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2001" b="0" i="0" u="none" strike="noStrike" kern="0" cap="none" spc="-6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Industry</a:t>
            </a:r>
            <a:endParaRPr kumimoji="0" sz="2001" b="0" i="0" u="none" strike="noStrike" kern="0" cap="none" spc="0" normalizeH="0" baseline="0" noProof="0">
              <a:ln>
                <a:noFill/>
              </a:ln>
              <a:solidFill>
                <a:srgbClr val="1A438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A3098D54-4741-91CB-942E-337A26E54252}"/>
              </a:ext>
            </a:extLst>
          </p:cNvPr>
          <p:cNvSpPr txBox="1"/>
          <p:nvPr/>
        </p:nvSpPr>
        <p:spPr>
          <a:xfrm>
            <a:off x="10155438" y="3808387"/>
            <a:ext cx="914464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701" marR="0" lvl="0" indent="0" algn="l" defTabSz="554453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2001" b="0" i="0" u="none" strike="noStrike" kern="0" cap="none" spc="-6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Space</a:t>
            </a:r>
            <a:endParaRPr kumimoji="0" sz="2001" b="0" i="0" u="none" strike="noStrike" kern="0" cap="none" spc="0" normalizeH="0" baseline="0" noProof="0">
              <a:ln>
                <a:noFill/>
              </a:ln>
              <a:solidFill>
                <a:srgbClr val="1A438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9A82C5-850A-58D7-D5C1-AF6BFCAE0A6B}"/>
              </a:ext>
            </a:extLst>
          </p:cNvPr>
          <p:cNvSpPr txBox="1"/>
          <p:nvPr/>
        </p:nvSpPr>
        <p:spPr>
          <a:xfrm>
            <a:off x="476075" y="4202937"/>
            <a:ext cx="2438555" cy="9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55" b="0" i="0" u="none" strike="noStrike" kern="0" cap="none" spc="0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EU4Health</a:t>
            </a:r>
            <a:br>
              <a:rPr kumimoji="0" lang="en-GB" sz="1455" b="0" i="0" u="none" strike="noStrike" kern="0" cap="none" spc="0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en-GB" sz="1455" b="1" i="0" u="none" strike="noStrike" kern="0" cap="none" spc="0" normalizeH="0" baseline="0" noProof="0">
                <a:ln>
                  <a:noFill/>
                </a:ln>
                <a:solidFill>
                  <a:srgbClr val="FFD70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</a:t>
            </a:r>
          </a:p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55" b="0" i="0" u="none" strike="noStrike" kern="0" cap="none" spc="0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Horizon Europe – </a:t>
            </a:r>
            <a:br>
              <a:rPr kumimoji="0" lang="en-GB" sz="1455" b="0" i="0" u="none" strike="noStrike" kern="0" cap="none" spc="0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kumimoji="0" lang="en-GB" sz="1455" b="0" i="0" u="none" strike="noStrike" kern="0" cap="none" spc="0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Health Research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D7E556-FF44-3EAC-591C-969943B01D3E}"/>
              </a:ext>
            </a:extLst>
          </p:cNvPr>
          <p:cNvSpPr txBox="1"/>
          <p:nvPr/>
        </p:nvSpPr>
        <p:spPr>
          <a:xfrm>
            <a:off x="2949230" y="4202936"/>
            <a:ext cx="1982307" cy="7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55" b="0" i="0" u="none" strike="noStrike" kern="0" cap="none" spc="0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Single Market Programme (SMP): Food Safety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8E55DB7-921B-44C9-A72E-4FB48CC41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68" y="1561504"/>
            <a:ext cx="10710701" cy="205496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6F35349-52AF-B4CD-A964-3EFEDE81B826}"/>
              </a:ext>
            </a:extLst>
          </p:cNvPr>
          <p:cNvCxnSpPr>
            <a:cxnSpLocks/>
          </p:cNvCxnSpPr>
          <p:nvPr/>
        </p:nvCxnSpPr>
        <p:spPr>
          <a:xfrm>
            <a:off x="2856264" y="1284243"/>
            <a:ext cx="0" cy="5019268"/>
          </a:xfrm>
          <a:prstGeom prst="line">
            <a:avLst/>
          </a:prstGeom>
          <a:ln>
            <a:solidFill>
              <a:srgbClr val="D0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ADF525-01D2-3628-B9C3-49B48F1B80EA}"/>
              </a:ext>
            </a:extLst>
          </p:cNvPr>
          <p:cNvCxnSpPr>
            <a:cxnSpLocks/>
          </p:cNvCxnSpPr>
          <p:nvPr/>
        </p:nvCxnSpPr>
        <p:spPr>
          <a:xfrm>
            <a:off x="5040035" y="1284243"/>
            <a:ext cx="0" cy="5019268"/>
          </a:xfrm>
          <a:prstGeom prst="line">
            <a:avLst/>
          </a:prstGeom>
          <a:ln>
            <a:solidFill>
              <a:srgbClr val="D0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1F52D5A-E667-E3CF-5A90-B4A620E7A148}"/>
              </a:ext>
            </a:extLst>
          </p:cNvPr>
          <p:cNvCxnSpPr>
            <a:cxnSpLocks/>
          </p:cNvCxnSpPr>
          <p:nvPr/>
        </p:nvCxnSpPr>
        <p:spPr>
          <a:xfrm>
            <a:off x="7223807" y="1284243"/>
            <a:ext cx="0" cy="5019268"/>
          </a:xfrm>
          <a:prstGeom prst="line">
            <a:avLst/>
          </a:prstGeom>
          <a:ln>
            <a:solidFill>
              <a:srgbClr val="D0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8C498D-5C73-F702-FE3E-662C0A7B5FE0}"/>
              </a:ext>
            </a:extLst>
          </p:cNvPr>
          <p:cNvCxnSpPr>
            <a:cxnSpLocks/>
          </p:cNvCxnSpPr>
          <p:nvPr/>
        </p:nvCxnSpPr>
        <p:spPr>
          <a:xfrm>
            <a:off x="9407577" y="1284243"/>
            <a:ext cx="0" cy="5019268"/>
          </a:xfrm>
          <a:prstGeom prst="line">
            <a:avLst/>
          </a:prstGeom>
          <a:ln>
            <a:solidFill>
              <a:srgbClr val="D0E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D0DC539A-9A04-D71D-E20D-971A92211E36}"/>
              </a:ext>
            </a:extLst>
          </p:cNvPr>
          <p:cNvSpPr/>
          <p:nvPr/>
        </p:nvSpPr>
        <p:spPr>
          <a:xfrm>
            <a:off x="5817293" y="4398951"/>
            <a:ext cx="658656" cy="320351"/>
          </a:xfrm>
          <a:prstGeom prst="roundRect">
            <a:avLst>
              <a:gd name="adj" fmla="val 7102"/>
            </a:avLst>
          </a:prstGeom>
          <a:solidFill>
            <a:srgbClr val="D0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855358-B169-3816-E75A-7F939A8D26D2}"/>
              </a:ext>
            </a:extLst>
          </p:cNvPr>
          <p:cNvSpPr txBox="1"/>
          <p:nvPr/>
        </p:nvSpPr>
        <p:spPr>
          <a:xfrm>
            <a:off x="5216549" y="4202936"/>
            <a:ext cx="1846450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55" b="0" i="0" u="none" strike="noStrike" kern="0" cap="none" spc="0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Horizon Europe – Digital</a:t>
            </a:r>
          </a:p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55" b="1" i="0" u="none" strike="noStrike" kern="0" cap="none" spc="0" normalizeH="0" baseline="0" noProof="0">
                <a:ln>
                  <a:noFill/>
                </a:ln>
                <a:solidFill>
                  <a:srgbClr val="FFD70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</a:t>
            </a:r>
          </a:p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55" b="0" i="0" u="none" strike="noStrike" kern="0" cap="none" spc="0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Connecting Europe Facility – Digital</a:t>
            </a:r>
          </a:p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55" b="1" i="0" u="none" strike="noStrike" kern="0" cap="none" spc="0" normalizeH="0" baseline="0" noProof="0">
                <a:ln>
                  <a:noFill/>
                </a:ln>
                <a:solidFill>
                  <a:srgbClr val="FFD70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</a:t>
            </a:r>
          </a:p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55" b="0" i="0" u="none" strike="noStrike" kern="0" cap="none" spc="0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Digital Europe Programme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6D3558D-AE44-2950-6728-66ED34ADA4E4}"/>
              </a:ext>
            </a:extLst>
          </p:cNvPr>
          <p:cNvSpPr/>
          <p:nvPr/>
        </p:nvSpPr>
        <p:spPr>
          <a:xfrm>
            <a:off x="7543745" y="4202936"/>
            <a:ext cx="1551306" cy="281788"/>
          </a:xfrm>
          <a:prstGeom prst="roundRect">
            <a:avLst>
              <a:gd name="adj" fmla="val 7102"/>
            </a:avLst>
          </a:prstGeom>
          <a:solidFill>
            <a:srgbClr val="D0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FEC33206-E2B7-5D5E-199B-F4E145904A43}"/>
              </a:ext>
            </a:extLst>
          </p:cNvPr>
          <p:cNvSpPr/>
          <p:nvPr/>
        </p:nvSpPr>
        <p:spPr>
          <a:xfrm>
            <a:off x="7944709" y="4398951"/>
            <a:ext cx="746612" cy="320351"/>
          </a:xfrm>
          <a:prstGeom prst="roundRect">
            <a:avLst>
              <a:gd name="adj" fmla="val 7102"/>
            </a:avLst>
          </a:prstGeom>
          <a:solidFill>
            <a:srgbClr val="D0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7237CCBF-D443-D9A6-E2C7-5CAE8A12E7D9}"/>
              </a:ext>
            </a:extLst>
          </p:cNvPr>
          <p:cNvSpPr/>
          <p:nvPr/>
        </p:nvSpPr>
        <p:spPr>
          <a:xfrm>
            <a:off x="9707322" y="4202936"/>
            <a:ext cx="1551306" cy="281788"/>
          </a:xfrm>
          <a:prstGeom prst="roundRect">
            <a:avLst>
              <a:gd name="adj" fmla="val 7102"/>
            </a:avLst>
          </a:prstGeom>
          <a:solidFill>
            <a:srgbClr val="D0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5D8D231-E517-5083-36D5-A751CF355CCE}"/>
              </a:ext>
            </a:extLst>
          </p:cNvPr>
          <p:cNvSpPr/>
          <p:nvPr/>
        </p:nvSpPr>
        <p:spPr>
          <a:xfrm>
            <a:off x="10168551" y="4398951"/>
            <a:ext cx="658656" cy="320351"/>
          </a:xfrm>
          <a:prstGeom prst="roundRect">
            <a:avLst>
              <a:gd name="adj" fmla="val 7102"/>
            </a:avLst>
          </a:prstGeom>
          <a:solidFill>
            <a:srgbClr val="D0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9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9C0ADA-3C56-315B-48F3-02CE74362050}"/>
              </a:ext>
            </a:extLst>
          </p:cNvPr>
          <p:cNvSpPr txBox="1"/>
          <p:nvPr/>
        </p:nvSpPr>
        <p:spPr>
          <a:xfrm>
            <a:off x="7326500" y="4202936"/>
            <a:ext cx="1982307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55" b="0" i="0" u="none" strike="noStrike" kern="0" cap="none" spc="0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Horizon Europe – Industry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B59BB12-983B-959D-C0A0-2D65B49D2025}"/>
              </a:ext>
            </a:extLst>
          </p:cNvPr>
          <p:cNvSpPr txBox="1"/>
          <p:nvPr/>
        </p:nvSpPr>
        <p:spPr>
          <a:xfrm>
            <a:off x="9498112" y="4202936"/>
            <a:ext cx="1982307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30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5544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55" b="0" i="0" u="none" strike="noStrike" kern="0" cap="none" spc="0" normalizeH="0" baseline="0" noProof="0">
                <a:ln>
                  <a:noFill/>
                </a:ln>
                <a:solidFill>
                  <a:srgbClr val="1A438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Horizon Europe – Space</a:t>
            </a:r>
          </a:p>
        </p:txBody>
      </p:sp>
    </p:spTree>
    <p:extLst>
      <p:ext uri="{BB962C8B-B14F-4D97-AF65-F5344CB8AC3E}">
        <p14:creationId xmlns:p14="http://schemas.microsoft.com/office/powerpoint/2010/main" val="3779609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3B2F1-8C1F-603C-3A51-A67DF6A16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4A0B29-6E27-9EAA-65D3-E8A7B2B63432}"/>
              </a:ext>
            </a:extLst>
          </p:cNvPr>
          <p:cNvSpPr txBox="1">
            <a:spLocks/>
          </p:cNvSpPr>
          <p:nvPr/>
        </p:nvSpPr>
        <p:spPr>
          <a:xfrm>
            <a:off x="2236566" y="6376840"/>
            <a:ext cx="7718867" cy="415028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200" b="0" dirty="0">
                <a:solidFill>
                  <a:schemeClr val="tx1"/>
                </a:solidFill>
              </a:rPr>
              <a:t>*</a:t>
            </a:r>
            <a:r>
              <a:rPr lang="en-IE" sz="1200" dirty="0"/>
              <a:t> </a:t>
            </a:r>
            <a:r>
              <a:rPr lang="en-IE" sz="1200" b="0" dirty="0">
                <a:solidFill>
                  <a:schemeClr val="tx1"/>
                </a:solidFill>
              </a:rPr>
              <a:t>The European Institute of Innovation &amp; Technology (EIT) is not part of the Specific Programme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6F9C9-AB90-ABAA-BE05-1C587632CCCF}"/>
              </a:ext>
            </a:extLst>
          </p:cNvPr>
          <p:cNvSpPr txBox="1"/>
          <p:nvPr/>
        </p:nvSpPr>
        <p:spPr>
          <a:xfrm>
            <a:off x="10106297" y="882780"/>
            <a:ext cx="178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cap="all">
                <a:solidFill>
                  <a:schemeClr val="tx2"/>
                </a:solidFill>
                <a:latin typeface="Arial" charset="0"/>
              </a:rPr>
              <a:t>EURATOM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15800-E336-F199-2817-883E2EFAEB8C}"/>
              </a:ext>
            </a:extLst>
          </p:cNvPr>
          <p:cNvSpPr txBox="1"/>
          <p:nvPr/>
        </p:nvSpPr>
        <p:spPr>
          <a:xfrm>
            <a:off x="811033" y="795319"/>
            <a:ext cx="915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cap="all" dirty="0">
                <a:solidFill>
                  <a:schemeClr val="tx2"/>
                </a:solidFill>
                <a:latin typeface="Arial" charset="0"/>
              </a:rPr>
              <a:t>HORIZON EUROPE (FP9, 2021-2027, €95.5 </a:t>
            </a:r>
            <a:r>
              <a:rPr lang="en-IE" sz="2800" b="1" dirty="0">
                <a:solidFill>
                  <a:srgbClr val="024EA2"/>
                </a:solidFill>
              </a:rPr>
              <a:t>billion</a:t>
            </a:r>
            <a:r>
              <a:rPr lang="en-GB" sz="2800" b="1" cap="all" dirty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3BD86D-571D-C7F2-6646-21803F7C85F0}"/>
              </a:ext>
            </a:extLst>
          </p:cNvPr>
          <p:cNvSpPr/>
          <p:nvPr/>
        </p:nvSpPr>
        <p:spPr>
          <a:xfrm>
            <a:off x="540541" y="2222381"/>
            <a:ext cx="1411499" cy="3844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455888-A29C-412D-D1CE-E08DEC739161}"/>
              </a:ext>
            </a:extLst>
          </p:cNvPr>
          <p:cNvSpPr/>
          <p:nvPr/>
        </p:nvSpPr>
        <p:spPr>
          <a:xfrm>
            <a:off x="449241" y="1739934"/>
            <a:ext cx="1658487" cy="4566926"/>
          </a:xfrm>
          <a:prstGeom prst="rect">
            <a:avLst/>
          </a:prstGeom>
          <a:gradFill flip="none" rotWithShape="1">
            <a:gsLst>
              <a:gs pos="0">
                <a:srgbClr val="9BD4F0"/>
              </a:gs>
              <a:gs pos="50000">
                <a:srgbClr val="A2D5D0"/>
              </a:gs>
              <a:gs pos="99000">
                <a:srgbClr val="B0D10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41EE0E-2FD8-829A-A4CF-AA5FFCB07AEA}"/>
              </a:ext>
            </a:extLst>
          </p:cNvPr>
          <p:cNvSpPr txBox="1"/>
          <p:nvPr/>
        </p:nvSpPr>
        <p:spPr>
          <a:xfrm>
            <a:off x="663918" y="3626515"/>
            <a:ext cx="1277779" cy="11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Research actions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6DE9DE-E73E-7F7F-3507-E9F05A0CFBBC}"/>
              </a:ext>
            </a:extLst>
          </p:cNvPr>
          <p:cNvSpPr txBox="1"/>
          <p:nvPr/>
        </p:nvSpPr>
        <p:spPr>
          <a:xfrm>
            <a:off x="663919" y="4966669"/>
            <a:ext cx="1277779" cy="11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Development actions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0962C-5264-B146-F8F3-72BF96819B33}"/>
              </a:ext>
            </a:extLst>
          </p:cNvPr>
          <p:cNvSpPr txBox="1"/>
          <p:nvPr/>
        </p:nvSpPr>
        <p:spPr>
          <a:xfrm>
            <a:off x="589700" y="1864249"/>
            <a:ext cx="150606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IE" sz="1400" b="1" cap="all">
                <a:solidFill>
                  <a:schemeClr val="accent2"/>
                </a:solidFill>
              </a:rPr>
              <a:t>Specific Programme: European Defence Fund</a:t>
            </a:r>
            <a:endParaRPr lang="en-IE" sz="1400" cap="all">
              <a:solidFill>
                <a:schemeClr val="accent2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D4DBEE-0E61-33E1-4377-69A56D8A17AD}"/>
              </a:ext>
            </a:extLst>
          </p:cNvPr>
          <p:cNvCxnSpPr/>
          <p:nvPr/>
        </p:nvCxnSpPr>
        <p:spPr>
          <a:xfrm>
            <a:off x="442953" y="1371624"/>
            <a:ext cx="9506192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0CF5DC-7511-D0F9-041A-BC1059420C71}"/>
              </a:ext>
            </a:extLst>
          </p:cNvPr>
          <p:cNvCxnSpPr/>
          <p:nvPr/>
        </p:nvCxnSpPr>
        <p:spPr>
          <a:xfrm>
            <a:off x="10068942" y="1371624"/>
            <a:ext cx="1701446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EB9DAA1-DBE3-E7CF-E837-B587BEED7F97}"/>
              </a:ext>
            </a:extLst>
          </p:cNvPr>
          <p:cNvSpPr/>
          <p:nvPr/>
        </p:nvSpPr>
        <p:spPr>
          <a:xfrm>
            <a:off x="10075230" y="1733206"/>
            <a:ext cx="1701446" cy="4616033"/>
          </a:xfrm>
          <a:prstGeom prst="rect">
            <a:avLst/>
          </a:prstGeom>
          <a:gradFill flip="none" rotWithShape="1">
            <a:gsLst>
              <a:gs pos="0">
                <a:srgbClr val="9BD4F0"/>
              </a:gs>
              <a:gs pos="50000">
                <a:srgbClr val="A2D5D0"/>
              </a:gs>
              <a:gs pos="99000">
                <a:srgbClr val="B0D10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B531AA-A9B7-60FC-2269-2AD0B38D10DF}"/>
              </a:ext>
            </a:extLst>
          </p:cNvPr>
          <p:cNvGrpSpPr/>
          <p:nvPr/>
        </p:nvGrpSpPr>
        <p:grpSpPr>
          <a:xfrm>
            <a:off x="10295953" y="1944375"/>
            <a:ext cx="1260000" cy="4216709"/>
            <a:chOff x="10324155" y="1331859"/>
            <a:chExt cx="1260000" cy="421670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112D1B-7579-527E-B6CC-90338D8AFE23}"/>
                </a:ext>
              </a:extLst>
            </p:cNvPr>
            <p:cNvSpPr txBox="1">
              <a:spLocks/>
            </p:cNvSpPr>
            <p:nvPr/>
          </p:nvSpPr>
          <p:spPr>
            <a:xfrm>
              <a:off x="10324155" y="1331859"/>
              <a:ext cx="126000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Fusion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66634C-0CF7-83DC-D011-441C60C19A1E}"/>
                </a:ext>
              </a:extLst>
            </p:cNvPr>
            <p:cNvSpPr txBox="1"/>
            <p:nvPr/>
          </p:nvSpPr>
          <p:spPr>
            <a:xfrm>
              <a:off x="10324290" y="4252568"/>
              <a:ext cx="125973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Joint Research </a:t>
              </a:r>
              <a:r>
                <a:rPr kumimoji="0" lang="en-GB" sz="1200" b="1" i="0" u="none" strike="noStrike" kern="120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Center</a:t>
              </a:r>
              <a:endPara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204238-3332-1DED-2F34-CD05EDCC3007}"/>
                </a:ext>
              </a:extLst>
            </p:cNvPr>
            <p:cNvSpPr txBox="1">
              <a:spLocks/>
            </p:cNvSpPr>
            <p:nvPr/>
          </p:nvSpPr>
          <p:spPr>
            <a:xfrm>
              <a:off x="10324155" y="2792213"/>
              <a:ext cx="1260000" cy="129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b="1">
                  <a:solidFill>
                    <a:schemeClr val="tx2"/>
                  </a:solidFill>
                  <a:latin typeface="Arial" charset="0"/>
                </a:rPr>
                <a:t>Fission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A6323-40EE-64D9-817B-AD34D6EF4E48}"/>
              </a:ext>
            </a:extLst>
          </p:cNvPr>
          <p:cNvSpPr/>
          <p:nvPr/>
        </p:nvSpPr>
        <p:spPr>
          <a:xfrm>
            <a:off x="2236569" y="1733206"/>
            <a:ext cx="7718864" cy="4573653"/>
          </a:xfrm>
          <a:prstGeom prst="rect">
            <a:avLst/>
          </a:prstGeom>
          <a:gradFill flip="none" rotWithShape="1">
            <a:gsLst>
              <a:gs pos="0">
                <a:srgbClr val="9BD4F0"/>
              </a:gs>
              <a:gs pos="50000">
                <a:srgbClr val="A2D5D0"/>
              </a:gs>
              <a:gs pos="99000">
                <a:srgbClr val="B0D10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7B1366-6FE6-1B23-1629-5EBC6F577317}"/>
              </a:ext>
            </a:extLst>
          </p:cNvPr>
          <p:cNvSpPr txBox="1"/>
          <p:nvPr/>
        </p:nvSpPr>
        <p:spPr>
          <a:xfrm>
            <a:off x="3009298" y="1864249"/>
            <a:ext cx="63242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b="1" cap="all">
                <a:solidFill>
                  <a:schemeClr val="accent2"/>
                </a:solidFill>
              </a:rPr>
              <a:t>Specific Programme</a:t>
            </a:r>
            <a:r>
              <a:rPr lang="en-IE" sz="1400" b="1" cap="all">
                <a:solidFill>
                  <a:schemeClr val="tx2"/>
                </a:solidFill>
              </a:rPr>
              <a:t> </a:t>
            </a:r>
            <a:r>
              <a:rPr lang="en-IE" sz="1400" b="1" cap="all">
                <a:solidFill>
                  <a:schemeClr val="accent2"/>
                </a:solidFill>
              </a:rPr>
              <a:t>implementing Horizon Europe &amp; EIT</a:t>
            </a:r>
            <a:r>
              <a:rPr lang="en-IE" sz="1400" b="1" cap="all" baseline="30000">
                <a:solidFill>
                  <a:schemeClr val="accent2"/>
                </a:solidFill>
              </a:rPr>
              <a:t>*</a:t>
            </a:r>
          </a:p>
          <a:p>
            <a:pPr algn="ctr"/>
            <a:r>
              <a:rPr lang="en-IE" sz="1200" i="1">
                <a:solidFill>
                  <a:schemeClr val="tx2"/>
                </a:solidFill>
              </a:rPr>
              <a:t>Exclusive focus on civil applications</a:t>
            </a:r>
            <a:r>
              <a:rPr lang="en-IE" sz="1200" cap="all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98BB63-98F6-7397-4A18-F2BE685607FB}"/>
              </a:ext>
            </a:extLst>
          </p:cNvPr>
          <p:cNvSpPr txBox="1"/>
          <p:nvPr/>
        </p:nvSpPr>
        <p:spPr>
          <a:xfrm>
            <a:off x="2236567" y="5604433"/>
            <a:ext cx="7651273" cy="27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cap="all">
                <a:solidFill>
                  <a:schemeClr val="tx2"/>
                </a:solidFill>
                <a:latin typeface="Arial" charset="0"/>
              </a:rPr>
              <a:t>Widening Participation and Strengthening the 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en-GB" sz="1100" b="1" cap="all">
                <a:solidFill>
                  <a:schemeClr val="tx2"/>
                </a:solidFill>
                <a:latin typeface="Arial" charset="0"/>
              </a:rPr>
              <a:t>Research Area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6901A-557C-9A6F-1053-FC367A1B62CD}"/>
              </a:ext>
            </a:extLst>
          </p:cNvPr>
          <p:cNvSpPr txBox="1"/>
          <p:nvPr/>
        </p:nvSpPr>
        <p:spPr>
          <a:xfrm>
            <a:off x="6018261" y="5899474"/>
            <a:ext cx="37080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Reforming &amp; Enhancing the European R&amp;I system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C0B4DA-60D7-3AEC-036B-AB333A06EA60}"/>
              </a:ext>
            </a:extLst>
          </p:cNvPr>
          <p:cNvSpPr txBox="1"/>
          <p:nvPr/>
        </p:nvSpPr>
        <p:spPr>
          <a:xfrm>
            <a:off x="2417533" y="5893059"/>
            <a:ext cx="3420000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Widening participation &amp; spreading excellence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1D23E4-1174-60C4-8948-465767026FBE}"/>
              </a:ext>
            </a:extLst>
          </p:cNvPr>
          <p:cNvCxnSpPr/>
          <p:nvPr/>
        </p:nvCxnSpPr>
        <p:spPr>
          <a:xfrm>
            <a:off x="7440248" y="3212491"/>
            <a:ext cx="0" cy="199345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133FFF-F6D0-C055-7BC3-A21BCCC778ED}"/>
              </a:ext>
            </a:extLst>
          </p:cNvPr>
          <p:cNvCxnSpPr/>
          <p:nvPr/>
        </p:nvCxnSpPr>
        <p:spPr>
          <a:xfrm>
            <a:off x="4690973" y="3198621"/>
            <a:ext cx="0" cy="1993454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D2D8BF-CA4D-980E-69F4-16FEED524CA8}"/>
              </a:ext>
            </a:extLst>
          </p:cNvPr>
          <p:cNvCxnSpPr/>
          <p:nvPr/>
        </p:nvCxnSpPr>
        <p:spPr>
          <a:xfrm>
            <a:off x="2236566" y="5461323"/>
            <a:ext cx="77424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A6BF2B-9F0A-B070-E9ED-97E4A1B8F33F}"/>
              </a:ext>
            </a:extLst>
          </p:cNvPr>
          <p:cNvGrpSpPr/>
          <p:nvPr/>
        </p:nvGrpSpPr>
        <p:grpSpPr>
          <a:xfrm>
            <a:off x="2417533" y="2416616"/>
            <a:ext cx="2180988" cy="1837254"/>
            <a:chOff x="2417533" y="1928084"/>
            <a:chExt cx="2180988" cy="18372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CA5C9D-4C57-537F-37CD-7EB18606A10A}"/>
                </a:ext>
              </a:extLst>
            </p:cNvPr>
            <p:cNvSpPr txBox="1"/>
            <p:nvPr/>
          </p:nvSpPr>
          <p:spPr>
            <a:xfrm>
              <a:off x="2906521" y="1928084"/>
              <a:ext cx="16920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all" spc="0" normalizeH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Excellent Science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C4DE8-9A9A-EDE5-40B6-48159699720F}"/>
                </a:ext>
              </a:extLst>
            </p:cNvPr>
            <p:cNvSpPr txBox="1"/>
            <p:nvPr/>
          </p:nvSpPr>
          <p:spPr>
            <a:xfrm>
              <a:off x="2417533" y="2723959"/>
              <a:ext cx="20880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Research Council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D3131A-92D7-48A8-0E97-B579E3C8BB9A}"/>
                </a:ext>
              </a:extLst>
            </p:cNvPr>
            <p:cNvSpPr txBox="1"/>
            <p:nvPr/>
          </p:nvSpPr>
          <p:spPr>
            <a:xfrm>
              <a:off x="2417533" y="3109945"/>
              <a:ext cx="20880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Marie </a:t>
              </a:r>
              <a:r>
                <a:rPr kumimoji="0" lang="en-GB" sz="1100" b="1" i="0" u="none" strike="noStrike" kern="120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Skłodowska</a:t>
              </a: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-Curie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8DDBA3-0C81-C63C-F8F3-3392F7D00E8C}"/>
                </a:ext>
              </a:extLst>
            </p:cNvPr>
            <p:cNvSpPr txBox="1"/>
            <p:nvPr/>
          </p:nvSpPr>
          <p:spPr>
            <a:xfrm>
              <a:off x="2417533" y="3503728"/>
              <a:ext cx="208800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Research Infrastructures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6B4926C-86DD-3219-20A1-4980ED1D5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011" y="2006928"/>
              <a:ext cx="477305" cy="47730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FA27FA-677A-64D6-B46E-BECDA07ACE3C}"/>
              </a:ext>
            </a:extLst>
          </p:cNvPr>
          <p:cNvGrpSpPr/>
          <p:nvPr/>
        </p:nvGrpSpPr>
        <p:grpSpPr>
          <a:xfrm>
            <a:off x="7638261" y="2416616"/>
            <a:ext cx="2171501" cy="2370983"/>
            <a:chOff x="7638261" y="1928084"/>
            <a:chExt cx="2171501" cy="23709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E758D5-BC6A-67BB-0DF1-68D651A17074}"/>
                </a:ext>
              </a:extLst>
            </p:cNvPr>
            <p:cNvSpPr txBox="1"/>
            <p:nvPr/>
          </p:nvSpPr>
          <p:spPr>
            <a:xfrm>
              <a:off x="8117762" y="1928084"/>
              <a:ext cx="1692000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III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cap="all" dirty="0">
                  <a:solidFill>
                    <a:schemeClr val="tx2"/>
                  </a:solidFill>
                  <a:latin typeface="Arial" charset="0"/>
                </a:rPr>
                <a:t>Innovative</a:t>
              </a:r>
              <a:r>
                <a:rPr kumimoji="0" lang="en-GB" sz="11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lang="en-GB" sz="1100" b="1" cap="all" dirty="0">
                  <a:solidFill>
                    <a:schemeClr val="tx2"/>
                  </a:solidFill>
                  <a:latin typeface="Arial" charset="0"/>
                </a:rPr>
                <a:t>Europe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EE066A-856A-9432-1166-218624EF2F90}"/>
                </a:ext>
              </a:extLst>
            </p:cNvPr>
            <p:cNvSpPr txBox="1"/>
            <p:nvPr/>
          </p:nvSpPr>
          <p:spPr>
            <a:xfrm>
              <a:off x="7638261" y="2742919"/>
              <a:ext cx="2088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Innovation Council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E2260D-9EAA-9787-5361-96BBEF73CF93}"/>
                </a:ext>
              </a:extLst>
            </p:cNvPr>
            <p:cNvSpPr txBox="1"/>
            <p:nvPr/>
          </p:nvSpPr>
          <p:spPr>
            <a:xfrm>
              <a:off x="7638261" y="3308035"/>
              <a:ext cx="2088000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European Innovation </a:t>
              </a:r>
              <a:r>
                <a:rPr lang="en-GB" sz="1100" b="1">
                  <a:solidFill>
                    <a:schemeClr val="tx2"/>
                  </a:solidFill>
                  <a:latin typeface="Arial" charset="0"/>
                </a:rPr>
                <a:t>E</a:t>
              </a:r>
              <a:r>
                <a:rPr kumimoji="0" lang="en-GB" sz="1100" b="1" i="0" u="none" strike="noStrike" kern="120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cosystems</a:t>
              </a:r>
              <a:endPara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881DB9-0EFD-CDE6-7332-4A18248150FF}"/>
                </a:ext>
              </a:extLst>
            </p:cNvPr>
            <p:cNvSpPr txBox="1"/>
            <p:nvPr/>
          </p:nvSpPr>
          <p:spPr>
            <a:xfrm>
              <a:off x="7638261" y="3868180"/>
              <a:ext cx="2088000" cy="4308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</a:rPr>
                <a:t>European Institute of Innovation </a:t>
              </a:r>
              <a:r>
                <a:rPr lang="en-US" sz="1100" b="1">
                  <a:solidFill>
                    <a:schemeClr val="tx2"/>
                  </a:solidFill>
                  <a:latin typeface="Arial" charset="0"/>
                </a:rPr>
                <a:t>&amp;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</a:rPr>
                <a:t> Technology</a:t>
              </a:r>
              <a:r>
                <a:rPr lang="en-IE" sz="1100" b="1">
                  <a:solidFill>
                    <a:schemeClr val="tx2"/>
                  </a:solidFill>
                  <a:latin typeface="Arial" charset="0"/>
                </a:rPr>
                <a:t>*</a:t>
              </a:r>
              <a:endParaRPr lang="en-GB" sz="1100" b="1">
                <a:solidFill>
                  <a:schemeClr val="tx2"/>
                </a:solidFill>
                <a:latin typeface="Arial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A1F0FD7-756D-3F7B-D9AD-9CE73A09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126" y="2006928"/>
              <a:ext cx="526806" cy="526806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AD17BD-3BF6-024C-C47D-D3FD32872F29}"/>
              </a:ext>
            </a:extLst>
          </p:cNvPr>
          <p:cNvGrpSpPr/>
          <p:nvPr/>
        </p:nvGrpSpPr>
        <p:grpSpPr>
          <a:xfrm>
            <a:off x="4853299" y="2416616"/>
            <a:ext cx="2494706" cy="2789329"/>
            <a:chOff x="4853299" y="1928084"/>
            <a:chExt cx="2494706" cy="278932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22D2E0E-FCF5-7CF4-9057-1D77D820F300}"/>
                </a:ext>
              </a:extLst>
            </p:cNvPr>
            <p:cNvSpPr txBox="1"/>
            <p:nvPr/>
          </p:nvSpPr>
          <p:spPr>
            <a:xfrm>
              <a:off x="5412179" y="1928084"/>
              <a:ext cx="193582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Pillar II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all" spc="0" normalizeH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Global Challenges &amp; European Industrial Competitiveness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8C2D5D-EEAB-4186-F466-47EA3B3D4A04}"/>
                </a:ext>
              </a:extLst>
            </p:cNvPr>
            <p:cNvSpPr txBox="1"/>
            <p:nvPr/>
          </p:nvSpPr>
          <p:spPr>
            <a:xfrm>
              <a:off x="5130299" y="2723959"/>
              <a:ext cx="2160173" cy="16158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Health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Culture, Creativity &amp; Inclusive Society 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Civil Security for Society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Digital, Industry &amp; Space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Climate, Energy &amp; Mobility</a:t>
              </a:r>
            </a:p>
            <a:p>
              <a:pPr marL="108000" marR="0" lvl="0" indent="-1080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Food, </a:t>
              </a:r>
              <a:r>
                <a:rPr kumimoji="0" lang="en-US" sz="1100" b="1" i="0" u="none" strike="noStrike" kern="1200" cap="none" spc="0" normalizeH="0" baseline="0" noProof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Bioeconomy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Natural Resources, Agriculture &amp; Environment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6B8823-3D53-4DD7-FCB7-DCB212D382F6}"/>
                </a:ext>
              </a:extLst>
            </p:cNvPr>
            <p:cNvSpPr txBox="1"/>
            <p:nvPr/>
          </p:nvSpPr>
          <p:spPr>
            <a:xfrm rot="16200000">
              <a:off x="4413500" y="3163758"/>
              <a:ext cx="11565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Clusters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4AD430-4BF3-0A01-DC10-3CBCC93450F0}"/>
                </a:ext>
              </a:extLst>
            </p:cNvPr>
            <p:cNvSpPr txBox="1"/>
            <p:nvPr/>
          </p:nvSpPr>
          <p:spPr>
            <a:xfrm>
              <a:off x="5130297" y="4455803"/>
              <a:ext cx="2160175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Joint</a:t>
              </a:r>
              <a:r>
                <a:rPr kumimoji="0" lang="en-GB" sz="1100" b="1" i="0" u="none" strike="noStrike" kern="1200" cap="none" spc="0" normalizeH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Research Centre</a:t>
              </a:r>
              <a:endPara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B530E09-3557-349A-9AB1-992AF5FBD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6761" y="2037924"/>
              <a:ext cx="487121" cy="487408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3B64F06-5F49-5F0B-678C-91A790090344}"/>
              </a:ext>
            </a:extLst>
          </p:cNvPr>
          <p:cNvSpPr txBox="1"/>
          <p:nvPr/>
        </p:nvSpPr>
        <p:spPr>
          <a:xfrm>
            <a:off x="588954" y="2925899"/>
            <a:ext cx="150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i="1">
                <a:solidFill>
                  <a:schemeClr val="tx2"/>
                </a:solidFill>
              </a:rPr>
              <a:t>Exclusive focus on defence research </a:t>
            </a:r>
            <a:br>
              <a:rPr lang="en-IE" sz="1200" i="1">
                <a:solidFill>
                  <a:schemeClr val="tx2"/>
                </a:solidFill>
              </a:rPr>
            </a:br>
            <a:r>
              <a:rPr lang="en-IE" sz="1200" i="1">
                <a:solidFill>
                  <a:schemeClr val="tx2"/>
                </a:solidFill>
              </a:rPr>
              <a:t>&amp; development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0173FBB-F1B2-8E61-C7EF-CA00FB88AC74}"/>
              </a:ext>
            </a:extLst>
          </p:cNvPr>
          <p:cNvSpPr/>
          <p:nvPr/>
        </p:nvSpPr>
        <p:spPr>
          <a:xfrm>
            <a:off x="5279666" y="3928210"/>
            <a:ext cx="1804946" cy="177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4C916FC-4F09-C4B6-F6D6-B67ECF19DEC3}"/>
              </a:ext>
            </a:extLst>
          </p:cNvPr>
          <p:cNvSpPr txBox="1">
            <a:spLocks/>
          </p:cNvSpPr>
          <p:nvPr/>
        </p:nvSpPr>
        <p:spPr>
          <a:xfrm>
            <a:off x="855019" y="0"/>
            <a:ext cx="10905699" cy="4094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en-GB" altLang="en-US" b="1" dirty="0">
                <a:solidFill>
                  <a:schemeClr val="tx2"/>
                </a:solidFill>
              </a:rPr>
              <a:t>2. Digital in HaDEA</a:t>
            </a:r>
          </a:p>
        </p:txBody>
      </p:sp>
    </p:spTree>
    <p:extLst>
      <p:ext uri="{BB962C8B-B14F-4D97-AF65-F5344CB8AC3E}">
        <p14:creationId xmlns:p14="http://schemas.microsoft.com/office/powerpoint/2010/main" val="334507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How we work with DG CNECT</a:t>
            </a:r>
            <a:endParaRPr lang="fr-BE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4992604"/>
              </p:ext>
            </p:extLst>
          </p:nvPr>
        </p:nvGraphicFramePr>
        <p:xfrm>
          <a:off x="1237957" y="1661946"/>
          <a:ext cx="10248366" cy="430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4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2758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European Commission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Defines the policy</a:t>
                      </a:r>
                    </a:p>
                    <a:p>
                      <a:endParaRPr lang="en-GB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defTabSz="850900">
                        <a:spcBef>
                          <a:spcPts val="1200"/>
                        </a:spcBef>
                        <a:buSzPct val="110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Defines strategy, objectives and priority areas/work programmes</a:t>
                      </a:r>
                    </a:p>
                    <a:p>
                      <a:pPr marL="285750" indent="-285750" defTabSz="850900">
                        <a:spcBef>
                          <a:spcPts val="1200"/>
                        </a:spcBef>
                        <a:buSzPct val="110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Selects actions for co-financing</a:t>
                      </a:r>
                    </a:p>
                    <a:p>
                      <a:pPr marL="285750" indent="-285750" defTabSz="850900">
                        <a:spcBef>
                          <a:spcPts val="1200"/>
                        </a:spcBef>
                        <a:buSzPct val="110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Makes programme decisions</a:t>
                      </a:r>
                    </a:p>
                    <a:p>
                      <a:pPr marL="285750" indent="-285750" defTabSz="850900">
                        <a:spcBef>
                          <a:spcPts val="1200"/>
                        </a:spcBef>
                        <a:buSzPct val="110000"/>
                        <a:buFont typeface="Arial" panose="020B0604020202020204" pitchFamily="34" charset="0"/>
                        <a:buChar char="•"/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Evaluates</a:t>
                      </a: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programme and 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Agency's performance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HaDEA (Executive Agency)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4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Turns policy</a:t>
                      </a:r>
                      <a:r>
                        <a:rPr lang="en-GB" sz="2400" baseline="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into action</a:t>
                      </a:r>
                      <a:endParaRPr lang="en-GB" sz="1600" baseline="0" dirty="0">
                        <a:solidFill>
                          <a:srgbClr val="FFC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Manages the project lifecycle:</a:t>
                      </a:r>
                    </a:p>
                    <a:p>
                      <a:pPr marL="984250" lvl="1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ct val="85000"/>
                        <a:buFont typeface="Courier New" panose="02070309020205020404" pitchFamily="49" charset="0"/>
                        <a:buChar char="o"/>
                      </a:pPr>
                      <a:r>
                        <a:rPr lang="en-GB" sz="20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Organises calls for proposals and external evaluations</a:t>
                      </a:r>
                    </a:p>
                    <a:p>
                      <a:pPr marL="984250" lvl="1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ct val="85000"/>
                        <a:buFont typeface="Courier New" panose="02070309020205020404" pitchFamily="49" charset="0"/>
                        <a:buChar char="o"/>
                      </a:pPr>
                      <a:r>
                        <a:rPr lang="en-GB" sz="20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Monitors technical/financial implementation of projects</a:t>
                      </a:r>
                    </a:p>
                    <a:p>
                      <a:pPr marL="984250" lvl="1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ct val="85000"/>
                        <a:buFont typeface="Courier New" panose="02070309020205020404" pitchFamily="49" charset="0"/>
                        <a:buChar char="o"/>
                      </a:pPr>
                      <a:r>
                        <a:rPr lang="en-GB" sz="2000" b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Manages communication actions (Info days, website, publications)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ct val="110000"/>
                        <a:buFont typeface="Arial" pitchFamily="34" charset="0"/>
                        <a:buChar char="•"/>
                      </a:pPr>
                      <a:r>
                        <a:rPr lang="en-GB" sz="20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Provides feedback to policy making</a:t>
                      </a:r>
                    </a:p>
                  </a:txBody>
                  <a:tcPr marT="45719" marB="45719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 descr="partnership_2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86" y="3479553"/>
            <a:ext cx="1205707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3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9B56F-D9EF-F964-69A2-4BACC2015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60149-C327-80FF-7A49-99A5F48F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HaDEA and the HE ADR Partnership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4BCC36E-459C-6A31-9B57-6862BDD87458}"/>
              </a:ext>
            </a:extLst>
          </p:cNvPr>
          <p:cNvGraphicFramePr>
            <a:graphicFrameLocks/>
          </p:cNvGraphicFramePr>
          <p:nvPr/>
        </p:nvGraphicFramePr>
        <p:xfrm>
          <a:off x="6504317" y="1680583"/>
          <a:ext cx="4539058" cy="418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A29375B-7732-E31F-F52B-3D4BAE0ABF57}"/>
              </a:ext>
            </a:extLst>
          </p:cNvPr>
          <p:cNvGraphicFramePr>
            <a:graphicFrameLocks/>
          </p:cNvGraphicFramePr>
          <p:nvPr/>
        </p:nvGraphicFramePr>
        <p:xfrm>
          <a:off x="970723" y="1680582"/>
          <a:ext cx="4716962" cy="414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250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45121-3184-0245-824E-87950A993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A847E9-43CB-7709-EA8C-CD066B32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HaDEA and the HE ADR Partnership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6869FB9-0740-9193-6097-76681B97BEBE}"/>
              </a:ext>
            </a:extLst>
          </p:cNvPr>
          <p:cNvGraphicFramePr>
            <a:graphicFrameLocks/>
          </p:cNvGraphicFramePr>
          <p:nvPr/>
        </p:nvGraphicFramePr>
        <p:xfrm>
          <a:off x="-320847" y="1873979"/>
          <a:ext cx="4059458" cy="382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2EFA127-E5ED-CBA1-DF73-2AED03F8F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11" y="1731174"/>
            <a:ext cx="1704657" cy="169782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DBF5CC-8EE8-0CD9-5B14-2E5BD6D7F57F}"/>
              </a:ext>
            </a:extLst>
          </p:cNvPr>
          <p:cNvGraphicFramePr>
            <a:graphicFrameLocks noGrp="1"/>
          </p:cNvGraphicFramePr>
          <p:nvPr/>
        </p:nvGraphicFramePr>
        <p:xfrm>
          <a:off x="5791427" y="1480988"/>
          <a:ext cx="4767305" cy="2307694"/>
        </p:xfrm>
        <a:graphic>
          <a:graphicData uri="http://schemas.openxmlformats.org/drawingml/2006/table">
            <a:tbl>
              <a:tblPr/>
              <a:tblGrid>
                <a:gridCol w="3335320">
                  <a:extLst>
                    <a:ext uri="{9D8B030D-6E8A-4147-A177-3AD203B41FA5}">
                      <a16:colId xmlns:a16="http://schemas.microsoft.com/office/drawing/2014/main" val="3204927972"/>
                    </a:ext>
                  </a:extLst>
                </a:gridCol>
                <a:gridCol w="267419">
                  <a:extLst>
                    <a:ext uri="{9D8B030D-6E8A-4147-A177-3AD203B41FA5}">
                      <a16:colId xmlns:a16="http://schemas.microsoft.com/office/drawing/2014/main" val="4061845122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val="3657290411"/>
                    </a:ext>
                  </a:extLst>
                </a:gridCol>
              </a:tblGrid>
              <a:tr h="348324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AI for sustainable manufacturing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 M€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34938"/>
                  </a:ext>
                </a:extLst>
              </a:tr>
              <a:tr h="279182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AI for human empowerment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33,5 M€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538287"/>
                  </a:ext>
                </a:extLst>
              </a:tr>
              <a:tr h="140901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Trustworthy AI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13,5 M€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273122"/>
                  </a:ext>
                </a:extLst>
              </a:tr>
              <a:tr h="279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AI &amp; Robotics for societal challenges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22,3 M€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588539"/>
                  </a:ext>
                </a:extLst>
              </a:tr>
              <a:tr h="140901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Explainable AI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 M€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938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Generative AI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17,5 M€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632761"/>
                  </a:ext>
                </a:extLst>
              </a:tr>
              <a:tr h="256210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AI &amp; Computing Continuum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 M€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574826"/>
                  </a:ext>
                </a:extLst>
              </a:tr>
              <a:tr h="140901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purpose AI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37,5 M€</a:t>
                      </a:r>
                    </a:p>
                  </a:txBody>
                  <a:tcPr marL="5590" marR="5590" marT="55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44380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2DFB61C-5324-34C1-D4EF-C665909397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7869" y="4295954"/>
            <a:ext cx="1161146" cy="149592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8CA8643-16D7-F00E-A273-2D751997C653}"/>
              </a:ext>
            </a:extLst>
          </p:cNvPr>
          <p:cNvGraphicFramePr>
            <a:graphicFrameLocks noGrp="1"/>
          </p:cNvGraphicFramePr>
          <p:nvPr/>
        </p:nvGraphicFramePr>
        <p:xfrm>
          <a:off x="5791427" y="4211133"/>
          <a:ext cx="4767306" cy="1719324"/>
        </p:xfrm>
        <a:graphic>
          <a:graphicData uri="http://schemas.openxmlformats.org/drawingml/2006/table">
            <a:tbl>
              <a:tblPr/>
              <a:tblGrid>
                <a:gridCol w="3361199">
                  <a:extLst>
                    <a:ext uri="{9D8B030D-6E8A-4147-A177-3AD203B41FA5}">
                      <a16:colId xmlns:a16="http://schemas.microsoft.com/office/drawing/2014/main" val="1561186855"/>
                    </a:ext>
                  </a:extLst>
                </a:gridCol>
                <a:gridCol w="327804">
                  <a:extLst>
                    <a:ext uri="{9D8B030D-6E8A-4147-A177-3AD203B41FA5}">
                      <a16:colId xmlns:a16="http://schemas.microsoft.com/office/drawing/2014/main" val="2487485644"/>
                    </a:ext>
                  </a:extLst>
                </a:gridCol>
                <a:gridCol w="1078303">
                  <a:extLst>
                    <a:ext uri="{9D8B030D-6E8A-4147-A177-3AD203B41FA5}">
                      <a16:colId xmlns:a16="http://schemas.microsoft.com/office/drawing/2014/main" val="705516675"/>
                    </a:ext>
                  </a:extLst>
                </a:gridCol>
              </a:tblGrid>
              <a:tr h="23972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Robotics for smart manufacturing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 M€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28891"/>
                  </a:ext>
                </a:extLst>
              </a:tr>
              <a:tr h="29909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Robotics for industry optimisation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 M€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062692"/>
                  </a:ext>
                </a:extLst>
              </a:tr>
              <a:tr h="195649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Increase robotics capacity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 M€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521404"/>
                  </a:ext>
                </a:extLst>
              </a:tr>
              <a:tr h="263289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Human-Robot interaction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29,5 M€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247698"/>
                  </a:ext>
                </a:extLst>
              </a:tr>
              <a:tr h="299608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Robotics for Green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 M€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494382"/>
                  </a:ext>
                </a:extLst>
              </a:tr>
              <a:tr h="130433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Soft Robotics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18,5 M€</a:t>
                      </a:r>
                    </a:p>
                  </a:txBody>
                  <a:tcPr marL="5835" marR="5835" marT="58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890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9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HaDEA</a:t>
            </a:r>
            <a:r>
              <a:rPr lang="en-GB" dirty="0"/>
              <a:t> helps turning policy into action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25954" y="1561570"/>
            <a:ext cx="9649834" cy="4934841"/>
            <a:chOff x="1213534" y="1483614"/>
            <a:chExt cx="9649834" cy="4934841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7825530" y="3840494"/>
              <a:ext cx="961983" cy="983412"/>
              <a:chOff x="3924201" y="1456266"/>
              <a:chExt cx="2343839" cy="2396052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93" t="14701" r="28703" b="50000"/>
              <a:stretch/>
            </p:blipFill>
            <p:spPr bwMode="auto">
              <a:xfrm>
                <a:off x="3924201" y="1456266"/>
                <a:ext cx="2343839" cy="2396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924201" y="1801509"/>
                <a:ext cx="288032" cy="887367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lvl="0" indent="0" algn="ctr" defTabSz="40984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Helvetica Light"/>
                </a:endParaRPr>
              </a:p>
            </p:txBody>
          </p:sp>
        </p:grpSp>
        <p:pic>
          <p:nvPicPr>
            <p:cNvPr id="6" name="Picture 12" descr="Resultado de imagen de megafono 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2629" y="1483614"/>
              <a:ext cx="1150076" cy="115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6" descr="Resultado de imagen de feedback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619" y="1711799"/>
              <a:ext cx="1217462" cy="1217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1" t="25077" r="36054" b="46640"/>
            <a:stretch/>
          </p:blipFill>
          <p:spPr bwMode="auto">
            <a:xfrm>
              <a:off x="8534357" y="3491144"/>
              <a:ext cx="506306" cy="63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318077" y="4596805"/>
              <a:ext cx="1846895" cy="1195614"/>
              <a:chOff x="1482931" y="4876034"/>
              <a:chExt cx="1846895" cy="1195614"/>
            </a:xfrm>
          </p:grpSpPr>
          <p:grpSp>
            <p:nvGrpSpPr>
              <p:cNvPr id="10" name="Group 9"/>
              <p:cNvGrpSpPr>
                <a:grpSpLocks noChangeAspect="1"/>
              </p:cNvGrpSpPr>
              <p:nvPr/>
            </p:nvGrpSpPr>
            <p:grpSpPr>
              <a:xfrm>
                <a:off x="1482931" y="5291887"/>
                <a:ext cx="762769" cy="779761"/>
                <a:chOff x="3924201" y="1456266"/>
                <a:chExt cx="2343839" cy="2396052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593" t="14701" r="28703" b="50000"/>
                <a:stretch/>
              </p:blipFill>
              <p:spPr bwMode="auto">
                <a:xfrm>
                  <a:off x="3924201" y="1456266"/>
                  <a:ext cx="2343839" cy="23960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3924201" y="1685632"/>
                  <a:ext cx="288032" cy="1119121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lvl="0" indent="0" algn="ctr" defTabSz="409848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Helvetica Light"/>
                  </a:endParaRPr>
                </a:p>
              </p:txBody>
            </p:sp>
          </p:grpSp>
          <p:pic>
            <p:nvPicPr>
              <p:cNvPr id="11" name="Picture 6" descr="Resultado de imagen de monitoring icon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77" t="30760" r="20444" b="31023"/>
              <a:stretch/>
            </p:blipFill>
            <p:spPr bwMode="auto">
              <a:xfrm>
                <a:off x="2245675" y="4876034"/>
                <a:ext cx="1084151" cy="805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Shape 422"/>
            <p:cNvSpPr txBox="1">
              <a:spLocks/>
            </p:cNvSpPr>
            <p:nvPr/>
          </p:nvSpPr>
          <p:spPr>
            <a:xfrm>
              <a:off x="7650495" y="2629239"/>
              <a:ext cx="1614919" cy="2609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593" tIns="45593" rIns="45593" bIns="45593" anchor="ctr">
              <a:noAutofit/>
            </a:bodyPr>
            <a:lstStyle>
              <a:lvl1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0" marR="0" indent="228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357957" marR="0" lvl="0" indent="-357957" algn="l" defTabSz="912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Verdana"/>
                  <a:cs typeface="Verdana"/>
                  <a:sym typeface="Verdana"/>
                </a:rPr>
                <a:t>Call for proposals</a:t>
              </a: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" name="Shape 422"/>
            <p:cNvSpPr txBox="1">
              <a:spLocks/>
            </p:cNvSpPr>
            <p:nvPr/>
          </p:nvSpPr>
          <p:spPr>
            <a:xfrm>
              <a:off x="8686251" y="4596805"/>
              <a:ext cx="2177117" cy="2609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593" tIns="45593" rIns="45593" bIns="45593" anchor="ctr">
              <a:noAutofit/>
            </a:bodyPr>
            <a:lstStyle>
              <a:lvl1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0" marR="0" indent="228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357957" marR="0" lvl="0" indent="-357957" algn="l" defTabSz="912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Verdana"/>
                  <a:cs typeface="Verdana"/>
                  <a:sym typeface="Verdana"/>
                </a:rPr>
                <a:t>Evaluation and Selection</a:t>
              </a: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" name="Shape 422"/>
            <p:cNvSpPr txBox="1">
              <a:spLocks/>
            </p:cNvSpPr>
            <p:nvPr/>
          </p:nvSpPr>
          <p:spPr>
            <a:xfrm>
              <a:off x="4157168" y="6046712"/>
              <a:ext cx="1906129" cy="3717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593" tIns="45593" rIns="45593" bIns="45593" anchor="ctr">
              <a:noAutofit/>
            </a:bodyPr>
            <a:lstStyle>
              <a:lvl1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0" marR="0" indent="228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357957" marR="0" lvl="0" indent="-357957" algn="r" defTabSz="912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Verdana"/>
                  <a:cs typeface="Verdana"/>
                  <a:sym typeface="Verdana"/>
                </a:rPr>
                <a:t>Preparation of</a:t>
              </a:r>
            </a:p>
            <a:p>
              <a:pPr marL="357957" marR="0" lvl="0" indent="-357957" algn="r" defTabSz="912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Verdana"/>
                  <a:cs typeface="Verdana"/>
                  <a:sym typeface="Verdana"/>
                </a:rPr>
                <a:t>Grant Agreements</a:t>
              </a: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" name="Shape 422"/>
            <p:cNvSpPr txBox="1">
              <a:spLocks/>
            </p:cNvSpPr>
            <p:nvPr/>
          </p:nvSpPr>
          <p:spPr>
            <a:xfrm>
              <a:off x="1213534" y="4248465"/>
              <a:ext cx="2951438" cy="3075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593" tIns="45593" rIns="45593" bIns="45593" anchor="ctr">
              <a:noAutofit/>
            </a:bodyPr>
            <a:lstStyle>
              <a:lvl1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0" marR="0" indent="228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357957" marR="0" lvl="0" indent="-357957" algn="r" defTabSz="912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Verdana"/>
                  <a:cs typeface="Verdana"/>
                  <a:sym typeface="Verdana"/>
                </a:rPr>
                <a:t>Technical and financial follow-up</a:t>
              </a: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" name="Shape 422"/>
            <p:cNvSpPr txBox="1">
              <a:spLocks/>
            </p:cNvSpPr>
            <p:nvPr/>
          </p:nvSpPr>
          <p:spPr>
            <a:xfrm>
              <a:off x="2218790" y="3075686"/>
              <a:ext cx="1853291" cy="173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593" tIns="45593" rIns="45593" bIns="45593" anchor="ctr">
              <a:noAutofit/>
            </a:bodyPr>
            <a:lstStyle>
              <a:lvl1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0" marR="0" indent="228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357957" marR="0" lvl="0" indent="-357957" algn="r" defTabSz="912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34EA2"/>
                  </a:solidFill>
                  <a:effectLst/>
                  <a:uLnTx/>
                  <a:uFillTx/>
                  <a:latin typeface="Arial"/>
                  <a:ea typeface="Verdana"/>
                  <a:cs typeface="Verdana"/>
                  <a:sym typeface="Verdana"/>
                </a:rPr>
                <a:t>Key feedback to DGs</a:t>
              </a:r>
              <a:endParaRPr kumimoji="0" lang="en-GB" sz="8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19" name="Picture 8" descr="Resultado de imagen de signature ic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933" y="5319713"/>
              <a:ext cx="1079752" cy="1079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Shape 422"/>
            <p:cNvSpPr txBox="1">
              <a:spLocks/>
            </p:cNvSpPr>
            <p:nvPr/>
          </p:nvSpPr>
          <p:spPr>
            <a:xfrm>
              <a:off x="4611615" y="2431952"/>
              <a:ext cx="2767272" cy="23919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635" tIns="45635" rIns="45635" bIns="45635" anchor="ctr">
              <a:noAutofit/>
            </a:bodyPr>
            <a:lstStyle>
              <a:lvl1pPr marL="0" marR="0" indent="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1pPr>
              <a:lvl2pPr marL="0" marR="0" indent="228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2pPr>
              <a:lvl3pPr marL="0" marR="0" indent="457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3pPr>
              <a:lvl4pPr marL="0" marR="0" indent="685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4pPr>
              <a:lvl5pPr marL="0" marR="0" indent="9144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5pPr>
              <a:lvl6pPr marL="0" marR="0" indent="11430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6pPr>
              <a:lvl7pPr marL="0" marR="0" indent="13716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7pPr>
              <a:lvl8pPr marL="0" marR="0" indent="16002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8pPr>
              <a:lvl9pPr marL="0" marR="0" indent="1828800" algn="ctr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80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Light"/>
                </a:defRPr>
              </a:lvl9pPr>
            </a:lstStyle>
            <a:p>
              <a:pPr marL="357957" marR="0" lvl="0" indent="-357957" algn="ctr" defTabSz="912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lang="en-GB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Arial"/>
                  <a:ea typeface="Verdana"/>
                  <a:cs typeface="Verdana"/>
                  <a:sym typeface="Verdana"/>
                </a:rPr>
                <a:t>Grant Lifecycle</a:t>
              </a:r>
            </a:p>
            <a:p>
              <a:pPr marL="357957" marR="0" lvl="0" indent="-357957" algn="ctr" defTabSz="912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800" b="1">
                  <a:solidFill>
                    <a:srgbClr val="0F549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kumimoji="0" lang="en-GB" sz="1700" b="1" i="0" u="none" strike="noStrike" kern="0" cap="none" spc="0" normalizeH="0" baseline="0" noProof="0" dirty="0">
                  <a:ln>
                    <a:noFill/>
                  </a:ln>
                  <a:solidFill>
                    <a:srgbClr val="0F5494"/>
                  </a:solidFill>
                  <a:effectLst/>
                  <a:uLnTx/>
                  <a:uFillTx/>
                  <a:latin typeface="Arial"/>
                  <a:ea typeface="Verdana"/>
                  <a:cs typeface="Verdana"/>
                  <a:sym typeface="Verdana"/>
                </a:rPr>
                <a:t>Major tasks of HaDEA</a:t>
              </a:r>
            </a:p>
          </p:txBody>
        </p:sp>
        <p:sp>
          <p:nvSpPr>
            <p:cNvPr id="21" name="Circular Arrow 20"/>
            <p:cNvSpPr/>
            <p:nvPr/>
          </p:nvSpPr>
          <p:spPr>
            <a:xfrm>
              <a:off x="4236315" y="1815958"/>
              <a:ext cx="3496323" cy="3462930"/>
            </a:xfrm>
            <a:prstGeom prst="circularArrow">
              <a:avLst>
                <a:gd name="adj1" fmla="val 7985"/>
                <a:gd name="adj2" fmla="val 1142319"/>
                <a:gd name="adj3" fmla="val 20457655"/>
                <a:gd name="adj4" fmla="val 1104569"/>
                <a:gd name="adj5" fmla="val 10041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81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444928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-358775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>
                <a:ln>
                  <a:noFill/>
                </a:ln>
                <a:solidFill>
                  <a:srgbClr val="B0D10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you!</a:t>
            </a:r>
          </a:p>
          <a:p>
            <a:pPr marL="358775" marR="0" lvl="0" indent="-358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3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r>
              <a:rPr kumimoji="0" lang="en-GB" sz="3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 </a:t>
            </a:r>
            <a:br>
              <a:rPr kumimoji="0" lang="en-GB" sz="3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br>
              <a:rPr kumimoji="0" lang="en-GB" sz="3000" b="0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</a:br>
            <a:br>
              <a:rPr kumimoji="0" lang="en-GB" sz="30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GB" sz="3000" b="1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892793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http://ec.europa.eu/horizon-europe</a:t>
            </a:r>
            <a:endParaRPr kumimoji="0" lang="en-GB" sz="1800" b="1" i="0" u="sng" strike="noStrike" kern="1200" cap="none" spc="0" normalizeH="0" baseline="0" noProof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err="1">
              <a:ln>
                <a:noFill/>
              </a:ln>
              <a:solidFill>
                <a:srgbClr val="0F53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8805" y="4488585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https://hadea.ec.europa.eu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F53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80AF6-9CDE-47BF-98D0-5AE302A94F18}"/>
              </a:ext>
            </a:extLst>
          </p:cNvPr>
          <p:cNvSpPr txBox="1"/>
          <p:nvPr/>
        </p:nvSpPr>
        <p:spPr>
          <a:xfrm>
            <a:off x="2965428" y="4034720"/>
            <a:ext cx="595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u="sng" dirty="0">
                <a:solidFill>
                  <a:srgbClr val="034EA2"/>
                </a:solidFill>
              </a:rPr>
              <a:t>Jean-Francois.Junger@ec.europa.eu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F536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866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1_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solidFill>
          <a:srgbClr val="3669B5"/>
        </a:solidFill>
        <a:ln>
          <a:noFill/>
        </a:ln>
      </a:spPr>
      <a:bodyPr tIns="36000" bIns="36000" rtlCol="0" anchor="b" anchorCtr="0"/>
      <a:lstStyle>
        <a:defPPr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2636BCF711C4D811D1CB34DCFA272" ma:contentTypeVersion="16" ma:contentTypeDescription="Create a new document." ma:contentTypeScope="" ma:versionID="5309bac4360c7c03c06f853a6064cbdc">
  <xsd:schema xmlns:xsd="http://www.w3.org/2001/XMLSchema" xmlns:xs="http://www.w3.org/2001/XMLSchema" xmlns:p="http://schemas.microsoft.com/office/2006/metadata/properties" xmlns:ns2="84b74f1a-0904-4c33-8887-564ab5eb0976" xmlns:ns3="f4b40a01-6ba9-4add-80c1-ba9287e09473" targetNamespace="http://schemas.microsoft.com/office/2006/metadata/properties" ma:root="true" ma:fieldsID="dcec4ac45cfae9435f5ed4604001912a" ns2:_="" ns3:_="">
    <xsd:import namespace="84b74f1a-0904-4c33-8887-564ab5eb0976"/>
    <xsd:import namespace="f4b40a01-6ba9-4add-80c1-ba9287e09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74f1a-0904-4c33-8887-564ab5eb09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24f24bf-31d1-448b-8576-41ee23df5d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40a01-6ba9-4add-80c1-ba9287e09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7e1250-d640-436c-aa27-7595f534a03b}" ma:internalName="TaxCatchAll" ma:showField="CatchAllData" ma:web="f4b40a01-6ba9-4add-80c1-ba9287e09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b40a01-6ba9-4add-80c1-ba9287e09473" xsi:nil="true"/>
    <lcf76f155ced4ddcb4097134ff3c332f xmlns="84b74f1a-0904-4c33-8887-564ab5eb09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493705-F3A8-467C-8572-4BDB870E5217}"/>
</file>

<file path=customXml/itemProps2.xml><?xml version="1.0" encoding="utf-8"?>
<ds:datastoreItem xmlns:ds="http://schemas.openxmlformats.org/officeDocument/2006/customXml" ds:itemID="{D4185336-D93D-43B9-8E2B-EE19A4670152}"/>
</file>

<file path=customXml/itemProps3.xml><?xml version="1.0" encoding="utf-8"?>
<ds:datastoreItem xmlns:ds="http://schemas.openxmlformats.org/officeDocument/2006/customXml" ds:itemID="{72F9C4C8-D181-43AF-B75E-3D096AA926C8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3900</TotalTime>
  <Words>549</Words>
  <Application>Microsoft Office PowerPoint</Application>
  <PresentationFormat>Widescreen</PresentationFormat>
  <Paragraphs>142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ＭＳ Ｐゴシック</vt:lpstr>
      <vt:lpstr>Aptos Narrow</vt:lpstr>
      <vt:lpstr>Arial</vt:lpstr>
      <vt:lpstr>Calibri</vt:lpstr>
      <vt:lpstr>Courier New</vt:lpstr>
      <vt:lpstr>EC Square Sans Pro</vt:lpstr>
      <vt:lpstr>EC Square Sans Pro Light</vt:lpstr>
      <vt:lpstr>Office Theme</vt:lpstr>
      <vt:lpstr>1_Office Theme</vt:lpstr>
      <vt:lpstr>2_Office Theme</vt:lpstr>
      <vt:lpstr>Future Ready​</vt:lpstr>
      <vt:lpstr>PowerPoint Presentation</vt:lpstr>
      <vt:lpstr>The programmes we manage</vt:lpstr>
      <vt:lpstr>PowerPoint Presentation</vt:lpstr>
      <vt:lpstr>How we work with DG CNECT</vt:lpstr>
      <vt:lpstr>HaDEA and the HE ADR Partnership</vt:lpstr>
      <vt:lpstr>HaDEA and the HE ADR Partnership</vt:lpstr>
      <vt:lpstr>HaDEA helps turning policy into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HORIZON-CL4-2021-TWIN-TRANSITION-01-07 Artificial Intelligence for sustainable, agile manufacturing (IA)  s-X-AIPI Kick-off meeting</dc:title>
  <dc:creator>GEORGIEVA Rositsa (HADEA)</dc:creator>
  <cp:lastModifiedBy>CUCINIELLO Christian (HADEA)</cp:lastModifiedBy>
  <cp:revision>40</cp:revision>
  <cp:lastPrinted>2026-04-16T06:34:33Z</cp:lastPrinted>
  <dcterms:created xsi:type="dcterms:W3CDTF">2022-05-19T11:16:27Z</dcterms:created>
  <dcterms:modified xsi:type="dcterms:W3CDTF">2026-04-16T07:00:10Z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2022-05-19T11:16:27Z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4131755e-715a-4329-8565-577b8ad1d8e1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0x0101004132636BCF711C4D811D1CB34DCFA272</vt:lpwstr>
  </property>
</Properties>
</file>