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19"/>
  </p:notesMasterIdLst>
  <p:sldIdLst>
    <p:sldId id="295" r:id="rId3"/>
    <p:sldId id="257" r:id="rId4"/>
    <p:sldId id="261" r:id="rId5"/>
    <p:sldId id="299" r:id="rId6"/>
    <p:sldId id="300" r:id="rId7"/>
    <p:sldId id="301" r:id="rId8"/>
    <p:sldId id="302" r:id="rId9"/>
    <p:sldId id="306" r:id="rId10"/>
    <p:sldId id="307" r:id="rId11"/>
    <p:sldId id="310" r:id="rId12"/>
    <p:sldId id="309" r:id="rId13"/>
    <p:sldId id="305" r:id="rId14"/>
    <p:sldId id="303" r:id="rId15"/>
    <p:sldId id="304" r:id="rId16"/>
    <p:sldId id="282" r:id="rId17"/>
    <p:sldId id="294" r:id="rId18"/>
  </p:sldIdLst>
  <p:sldSz cx="12192000" cy="6858000"/>
  <p:notesSz cx="12192000" cy="6858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FC187-8599-926F-F1FD-199DD7E40C34}">
  <a:tblStyle styleId="{7DEFC187-8599-926F-F1FD-199DD7E40C34}" styleName="Medium Style 4 - Accent 3">
    <a:wholeTbl>
      <a:tcTxStyle>
        <a:fontRef idx="minor"/>
        <a:schemeClr val="dk1"/>
      </a:tcTxStyle>
      <a:tcStyle>
        <a:tcBdr>
          <a:left>
            <a:ln w="12700">
              <a:solidFill>
                <a:schemeClr val="accent3"/>
              </a:solidFill>
            </a:ln>
          </a:left>
          <a:right>
            <a:ln w="12700">
              <a:solidFill>
                <a:schemeClr val="accent3"/>
              </a:solidFill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solidFill>
                <a:schemeClr val="accent3"/>
              </a:solidFill>
            </a:ln>
          </a:insideH>
          <a:insideV>
            <a:ln w="12700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  <a:fill>
          <a:solidFill>
            <a:schemeClr val="accent3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solidFill>
            <a:schemeClr val="accent3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/>
    <p:restoredTop sz="72500" autoAdjust="0"/>
  </p:normalViewPr>
  <p:slideViewPr>
    <p:cSldViewPr>
      <p:cViewPr varScale="1">
        <p:scale>
          <a:sx n="89" d="100"/>
          <a:sy n="89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C942C-5A37-413C-9D63-FF8387751663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706C0E0-3562-4423-BBF8-CB7AB14DE891}">
      <dgm:prSet phldrT="[Texte]"/>
      <dgm:spPr/>
      <dgm:t>
        <a:bodyPr/>
        <a:lstStyle/>
        <a:p>
          <a:r>
            <a:rPr lang="fr-FR" dirty="0" err="1"/>
            <a:t>DIHs</a:t>
          </a:r>
          <a:endParaRPr lang="fr-FR" dirty="0"/>
        </a:p>
      </dgm:t>
    </dgm:pt>
    <dgm:pt modelId="{7C58540F-B708-41EF-9AAD-B171BD5E30F2}" type="parTrans" cxnId="{ACEAEA0E-CBE9-4120-A316-B29CC8DD3355}">
      <dgm:prSet/>
      <dgm:spPr/>
      <dgm:t>
        <a:bodyPr/>
        <a:lstStyle/>
        <a:p>
          <a:endParaRPr lang="fr-FR"/>
        </a:p>
      </dgm:t>
    </dgm:pt>
    <dgm:pt modelId="{24E76393-7D29-4B64-8DEB-0565DCE2F6C2}" type="sibTrans" cxnId="{ACEAEA0E-CBE9-4120-A316-B29CC8DD3355}">
      <dgm:prSet/>
      <dgm:spPr/>
      <dgm:t>
        <a:bodyPr/>
        <a:lstStyle/>
        <a:p>
          <a:endParaRPr lang="fr-FR"/>
        </a:p>
      </dgm:t>
    </dgm:pt>
    <dgm:pt modelId="{D8025EF8-E7FB-4969-99F8-92E4CFBD9D07}">
      <dgm:prSet phldrT="[Texte]"/>
      <dgm:spPr/>
      <dgm:t>
        <a:bodyPr/>
        <a:lstStyle/>
        <a:p>
          <a:r>
            <a:rPr lang="fr-FR" dirty="0"/>
            <a:t>Digital Innovation Hubs </a:t>
          </a:r>
        </a:p>
      </dgm:t>
    </dgm:pt>
    <dgm:pt modelId="{062B553E-0602-4772-A313-61A0B31F06AF}" type="parTrans" cxnId="{7B1AE1F7-5184-41E5-8A03-F104F980E3D8}">
      <dgm:prSet/>
      <dgm:spPr/>
      <dgm:t>
        <a:bodyPr/>
        <a:lstStyle/>
        <a:p>
          <a:endParaRPr lang="fr-FR"/>
        </a:p>
      </dgm:t>
    </dgm:pt>
    <dgm:pt modelId="{E9F73851-467C-4502-A40E-B347758E70DC}" type="sibTrans" cxnId="{7B1AE1F7-5184-41E5-8A03-F104F980E3D8}">
      <dgm:prSet/>
      <dgm:spPr/>
      <dgm:t>
        <a:bodyPr/>
        <a:lstStyle/>
        <a:p>
          <a:endParaRPr lang="fr-FR"/>
        </a:p>
      </dgm:t>
    </dgm:pt>
    <dgm:pt modelId="{53BDC5E6-2A06-4DA0-AB87-630D747D0D06}">
      <dgm:prSet phldrT="[Texte]"/>
      <dgm:spPr/>
      <dgm:t>
        <a:bodyPr/>
        <a:lstStyle/>
        <a:p>
          <a:r>
            <a:rPr lang="fr-FR" dirty="0" err="1"/>
            <a:t>eDIH</a:t>
          </a:r>
          <a:endParaRPr lang="fr-FR" dirty="0"/>
        </a:p>
      </dgm:t>
    </dgm:pt>
    <dgm:pt modelId="{6AF1129B-7294-4366-A825-8E440E5DB059}" type="parTrans" cxnId="{BD2EB9FB-077D-4197-B468-A0FF32DB37E7}">
      <dgm:prSet/>
      <dgm:spPr/>
      <dgm:t>
        <a:bodyPr/>
        <a:lstStyle/>
        <a:p>
          <a:endParaRPr lang="fr-FR"/>
        </a:p>
      </dgm:t>
    </dgm:pt>
    <dgm:pt modelId="{8E08D08C-1666-4786-B137-B7BDC33C2AD3}" type="sibTrans" cxnId="{BD2EB9FB-077D-4197-B468-A0FF32DB37E7}">
      <dgm:prSet/>
      <dgm:spPr/>
      <dgm:t>
        <a:bodyPr/>
        <a:lstStyle/>
        <a:p>
          <a:endParaRPr lang="fr-FR"/>
        </a:p>
      </dgm:t>
    </dgm:pt>
    <dgm:pt modelId="{8B05F130-270C-4F09-B215-94BFD9BC42AE}">
      <dgm:prSet phldrT="[Texte]"/>
      <dgm:spPr/>
      <dgm:t>
        <a:bodyPr/>
        <a:lstStyle/>
        <a:p>
          <a:r>
            <a:rPr lang="fr-FR" dirty="0" err="1"/>
            <a:t>TEFs</a:t>
          </a:r>
          <a:endParaRPr lang="fr-FR" dirty="0"/>
        </a:p>
      </dgm:t>
    </dgm:pt>
    <dgm:pt modelId="{203AE405-797F-4ECB-9F5E-FBB9E2D728A4}" type="parTrans" cxnId="{7326BCDB-C015-461D-A7E8-C74C7432AC63}">
      <dgm:prSet/>
      <dgm:spPr/>
      <dgm:t>
        <a:bodyPr/>
        <a:lstStyle/>
        <a:p>
          <a:endParaRPr lang="fr-FR"/>
        </a:p>
      </dgm:t>
    </dgm:pt>
    <dgm:pt modelId="{C3FF2005-AF61-432B-BE69-B0B78FD69CA3}" type="sibTrans" cxnId="{7326BCDB-C015-461D-A7E8-C74C7432AC63}">
      <dgm:prSet/>
      <dgm:spPr/>
      <dgm:t>
        <a:bodyPr/>
        <a:lstStyle/>
        <a:p>
          <a:endParaRPr lang="fr-FR"/>
        </a:p>
      </dgm:t>
    </dgm:pt>
    <dgm:pt modelId="{B57560CA-4ED2-494F-87C0-A88DBE959843}">
      <dgm:prSet phldrT="[Texte]"/>
      <dgm:spPr/>
      <dgm:t>
        <a:bodyPr/>
        <a:lstStyle/>
        <a:p>
          <a:r>
            <a:rPr lang="fr-FR" dirty="0" err="1"/>
            <a:t>Testing</a:t>
          </a:r>
          <a:r>
            <a:rPr lang="fr-FR" dirty="0"/>
            <a:t> &amp; </a:t>
          </a:r>
          <a:r>
            <a:rPr lang="fr-FR" dirty="0" err="1"/>
            <a:t>Experimentation</a:t>
          </a:r>
          <a:r>
            <a:rPr lang="fr-FR" dirty="0"/>
            <a:t>  </a:t>
          </a:r>
          <a:r>
            <a:rPr lang="fr-FR" dirty="0" err="1"/>
            <a:t>Facilities</a:t>
          </a:r>
          <a:endParaRPr lang="fr-FR" dirty="0"/>
        </a:p>
      </dgm:t>
    </dgm:pt>
    <dgm:pt modelId="{FDC28067-B2A0-4681-942D-0AEADEA1699E}" type="parTrans" cxnId="{A2F61057-37D0-43C8-9D46-A26EC745E01C}">
      <dgm:prSet/>
      <dgm:spPr/>
      <dgm:t>
        <a:bodyPr/>
        <a:lstStyle/>
        <a:p>
          <a:endParaRPr lang="fr-FR"/>
        </a:p>
      </dgm:t>
    </dgm:pt>
    <dgm:pt modelId="{1652826F-75E8-40FE-B09B-76C586665D68}" type="sibTrans" cxnId="{A2F61057-37D0-43C8-9D46-A26EC745E01C}">
      <dgm:prSet/>
      <dgm:spPr/>
      <dgm:t>
        <a:bodyPr/>
        <a:lstStyle/>
        <a:p>
          <a:endParaRPr lang="fr-FR"/>
        </a:p>
      </dgm:t>
    </dgm:pt>
    <dgm:pt modelId="{96D4DB6E-F2B5-45D4-9814-B78F3D408499}">
      <dgm:prSet phldrT="[Texte]"/>
      <dgm:spPr/>
      <dgm:t>
        <a:bodyPr/>
        <a:lstStyle/>
        <a:p>
          <a:r>
            <a:rPr lang="fr-FR" dirty="0"/>
            <a:t>Innovation, Tech </a:t>
          </a:r>
          <a:r>
            <a:rPr lang="fr-FR" dirty="0" err="1"/>
            <a:t>transfer</a:t>
          </a:r>
          <a:endParaRPr lang="fr-FR" dirty="0"/>
        </a:p>
      </dgm:t>
    </dgm:pt>
    <dgm:pt modelId="{387CB1A1-2CBC-43F0-A9BC-41F278D46DBD}" type="parTrans" cxnId="{154AEDD1-F8D5-45E6-A740-DF530CD8FDD9}">
      <dgm:prSet/>
      <dgm:spPr/>
      <dgm:t>
        <a:bodyPr/>
        <a:lstStyle/>
        <a:p>
          <a:endParaRPr lang="fr-FR"/>
        </a:p>
      </dgm:t>
    </dgm:pt>
    <dgm:pt modelId="{6172C43D-4FB8-4D94-A6E4-1BDD7F4BB89A}" type="sibTrans" cxnId="{154AEDD1-F8D5-45E6-A740-DF530CD8FDD9}">
      <dgm:prSet/>
      <dgm:spPr/>
      <dgm:t>
        <a:bodyPr/>
        <a:lstStyle/>
        <a:p>
          <a:endParaRPr lang="fr-FR"/>
        </a:p>
      </dgm:t>
    </dgm:pt>
    <dgm:pt modelId="{A5077B60-159C-46FF-86EE-170FD54C123C}">
      <dgm:prSet phldrT="[Texte]"/>
      <dgm:spPr/>
      <dgm:t>
        <a:bodyPr/>
        <a:lstStyle/>
        <a:p>
          <a:r>
            <a:rPr lang="fr-FR" dirty="0" err="1"/>
            <a:t>Uptake</a:t>
          </a:r>
          <a:endParaRPr lang="fr-FR" dirty="0"/>
        </a:p>
      </dgm:t>
    </dgm:pt>
    <dgm:pt modelId="{2AED931E-80C1-4622-8D1D-1219AA1DA9B3}" type="parTrans" cxnId="{B679F6AE-29C0-4B26-B79A-CBC80C737553}">
      <dgm:prSet/>
      <dgm:spPr/>
      <dgm:t>
        <a:bodyPr/>
        <a:lstStyle/>
        <a:p>
          <a:endParaRPr lang="fr-FR"/>
        </a:p>
      </dgm:t>
    </dgm:pt>
    <dgm:pt modelId="{BAB67197-91AD-4E59-BA9C-390485F0A1E1}" type="sibTrans" cxnId="{B679F6AE-29C0-4B26-B79A-CBC80C737553}">
      <dgm:prSet/>
      <dgm:spPr/>
      <dgm:t>
        <a:bodyPr/>
        <a:lstStyle/>
        <a:p>
          <a:endParaRPr lang="fr-FR"/>
        </a:p>
      </dgm:t>
    </dgm:pt>
    <dgm:pt modelId="{EFCFAA0F-7C64-44DC-B4C5-54316E9878D0}">
      <dgm:prSet phldrT="[Texte]"/>
      <dgm:spPr/>
      <dgm:t>
        <a:bodyPr/>
        <a:lstStyle/>
        <a:p>
          <a:r>
            <a:rPr lang="fr-FR" dirty="0" err="1"/>
            <a:t>European</a:t>
          </a:r>
          <a:r>
            <a:rPr lang="fr-FR" dirty="0"/>
            <a:t> Network</a:t>
          </a:r>
        </a:p>
      </dgm:t>
    </dgm:pt>
    <dgm:pt modelId="{BBE9693E-2508-4A15-A86A-D4438C8A8407}" type="parTrans" cxnId="{9CAF5ABD-449F-4FC2-B2E9-06C230B0A2C0}">
      <dgm:prSet/>
      <dgm:spPr/>
      <dgm:t>
        <a:bodyPr/>
        <a:lstStyle/>
        <a:p>
          <a:endParaRPr lang="fr-FR"/>
        </a:p>
      </dgm:t>
    </dgm:pt>
    <dgm:pt modelId="{B25837E3-EA3D-4435-818C-45D1DFD0D296}" type="sibTrans" cxnId="{9CAF5ABD-449F-4FC2-B2E9-06C230B0A2C0}">
      <dgm:prSet/>
      <dgm:spPr/>
      <dgm:t>
        <a:bodyPr/>
        <a:lstStyle/>
        <a:p>
          <a:endParaRPr lang="fr-FR"/>
        </a:p>
      </dgm:t>
    </dgm:pt>
    <dgm:pt modelId="{011066DF-F435-4AFC-B12C-337C21DC1A39}">
      <dgm:prSet phldrT="[Texte]"/>
      <dgm:spPr/>
      <dgm:t>
        <a:bodyPr/>
        <a:lstStyle/>
        <a:p>
          <a:r>
            <a:rPr lang="fr-FR" dirty="0" err="1"/>
            <a:t>Regional</a:t>
          </a:r>
          <a:r>
            <a:rPr lang="fr-FR" dirty="0"/>
            <a:t> </a:t>
          </a:r>
          <a:r>
            <a:rPr lang="fr-FR" dirty="0" err="1"/>
            <a:t>nodes</a:t>
          </a:r>
          <a:endParaRPr lang="fr-FR" dirty="0"/>
        </a:p>
      </dgm:t>
    </dgm:pt>
    <dgm:pt modelId="{87B33ADE-C870-4AE3-9148-3370DDEC98EE}" type="parTrans" cxnId="{C0B13E27-CC49-4044-946A-099462D224EA}">
      <dgm:prSet/>
      <dgm:spPr/>
      <dgm:t>
        <a:bodyPr/>
        <a:lstStyle/>
        <a:p>
          <a:endParaRPr lang="fr-FR"/>
        </a:p>
      </dgm:t>
    </dgm:pt>
    <dgm:pt modelId="{F8E6BE3F-6E9A-43B5-8F22-7A1E569C458F}" type="sibTrans" cxnId="{C0B13E27-CC49-4044-946A-099462D224EA}">
      <dgm:prSet/>
      <dgm:spPr/>
      <dgm:t>
        <a:bodyPr/>
        <a:lstStyle/>
        <a:p>
          <a:endParaRPr lang="fr-FR"/>
        </a:p>
      </dgm:t>
    </dgm:pt>
    <dgm:pt modelId="{8DA03DA4-41FB-44FD-8CEE-7F17DA7C4ED0}">
      <dgm:prSet phldrT="[Texte]"/>
      <dgm:spPr/>
      <dgm:t>
        <a:bodyPr/>
        <a:lstStyle/>
        <a:p>
          <a:r>
            <a:rPr lang="fr-FR" dirty="0"/>
            <a:t>Healthcare</a:t>
          </a:r>
        </a:p>
      </dgm:t>
    </dgm:pt>
    <dgm:pt modelId="{5F006F2E-4712-4309-9D41-63AE1E4239C0}" type="parTrans" cxnId="{9C15AE59-C33D-47A4-877C-28839576F6A7}">
      <dgm:prSet/>
      <dgm:spPr/>
      <dgm:t>
        <a:bodyPr/>
        <a:lstStyle/>
        <a:p>
          <a:endParaRPr lang="fr-FR"/>
        </a:p>
      </dgm:t>
    </dgm:pt>
    <dgm:pt modelId="{425E706E-75BF-44E5-B269-51540DDC6060}" type="sibTrans" cxnId="{9C15AE59-C33D-47A4-877C-28839576F6A7}">
      <dgm:prSet/>
      <dgm:spPr/>
      <dgm:t>
        <a:bodyPr/>
        <a:lstStyle/>
        <a:p>
          <a:endParaRPr lang="fr-FR"/>
        </a:p>
      </dgm:t>
    </dgm:pt>
    <dgm:pt modelId="{5C907E3F-B5E8-4AC6-8973-A6520E54E337}">
      <dgm:prSet phldrT="[Texte]"/>
      <dgm:spPr/>
      <dgm:t>
        <a:bodyPr/>
        <a:lstStyle/>
        <a:p>
          <a:r>
            <a:rPr lang="fr-FR" dirty="0" err="1"/>
            <a:t>Technology</a:t>
          </a:r>
          <a:r>
            <a:rPr lang="fr-FR" dirty="0"/>
            <a:t> or </a:t>
          </a:r>
          <a:r>
            <a:rPr lang="fr-FR" dirty="0" err="1"/>
            <a:t>sectorial</a:t>
          </a:r>
          <a:r>
            <a:rPr lang="fr-FR" dirty="0"/>
            <a:t> </a:t>
          </a:r>
        </a:p>
      </dgm:t>
    </dgm:pt>
    <dgm:pt modelId="{5C62EF1B-8466-494F-AD1E-9381A6AC10EA}" type="parTrans" cxnId="{317408C6-54E0-4AA0-875A-55ADF1296364}">
      <dgm:prSet/>
      <dgm:spPr/>
      <dgm:t>
        <a:bodyPr/>
        <a:lstStyle/>
        <a:p>
          <a:endParaRPr lang="fr-FR"/>
        </a:p>
      </dgm:t>
    </dgm:pt>
    <dgm:pt modelId="{5BF87289-C53B-4EBD-A09E-38A2354D6E8D}" type="sibTrans" cxnId="{317408C6-54E0-4AA0-875A-55ADF1296364}">
      <dgm:prSet/>
      <dgm:spPr/>
      <dgm:t>
        <a:bodyPr/>
        <a:lstStyle/>
        <a:p>
          <a:endParaRPr lang="fr-FR"/>
        </a:p>
      </dgm:t>
    </dgm:pt>
    <dgm:pt modelId="{13470899-9332-AA4D-85C5-5B4C2A917D5F}">
      <dgm:prSet phldrT="[Texte]"/>
      <dgm:spPr/>
      <dgm:t>
        <a:bodyPr/>
        <a:lstStyle/>
        <a:p>
          <a:r>
            <a:rPr lang="fr-FR" dirty="0"/>
            <a:t>Support to SME</a:t>
          </a:r>
        </a:p>
      </dgm:t>
    </dgm:pt>
    <dgm:pt modelId="{69DCB4EE-C61E-9E46-B25C-DDF25E712C0C}" type="parTrans" cxnId="{735FF8DA-0199-124E-8EB0-B4659A4DD6D9}">
      <dgm:prSet/>
      <dgm:spPr/>
      <dgm:t>
        <a:bodyPr/>
        <a:lstStyle/>
        <a:p>
          <a:endParaRPr lang="nl-NL"/>
        </a:p>
      </dgm:t>
    </dgm:pt>
    <dgm:pt modelId="{4EDBAD02-623B-504E-8351-C14A2D2D1C23}" type="sibTrans" cxnId="{735FF8DA-0199-124E-8EB0-B4659A4DD6D9}">
      <dgm:prSet/>
      <dgm:spPr/>
      <dgm:t>
        <a:bodyPr/>
        <a:lstStyle/>
        <a:p>
          <a:endParaRPr lang="nl-NL"/>
        </a:p>
      </dgm:t>
    </dgm:pt>
    <dgm:pt modelId="{87B2DBF4-B21F-445A-8ADA-3D199633A30E}" type="pres">
      <dgm:prSet presAssocID="{884C942C-5A37-413C-9D63-FF8387751663}" presName="Name0" presStyleCnt="0">
        <dgm:presLayoutVars>
          <dgm:dir/>
          <dgm:resizeHandles val="exact"/>
        </dgm:presLayoutVars>
      </dgm:prSet>
      <dgm:spPr/>
    </dgm:pt>
    <dgm:pt modelId="{5D8B4DDD-7B8C-4AA4-B0F7-FCECB869D964}" type="pres">
      <dgm:prSet presAssocID="{7706C0E0-3562-4423-BBF8-CB7AB14DE891}" presName="node" presStyleLbl="node1" presStyleIdx="0" presStyleCnt="3">
        <dgm:presLayoutVars>
          <dgm:bulletEnabled val="1"/>
        </dgm:presLayoutVars>
      </dgm:prSet>
      <dgm:spPr/>
    </dgm:pt>
    <dgm:pt modelId="{259BBD94-943F-4F19-889C-872A9EB54D0D}" type="pres">
      <dgm:prSet presAssocID="{24E76393-7D29-4B64-8DEB-0565DCE2F6C2}" presName="sibTrans" presStyleCnt="0"/>
      <dgm:spPr/>
    </dgm:pt>
    <dgm:pt modelId="{CD39B8AF-B299-49FB-9880-3D6E6B8B97FC}" type="pres">
      <dgm:prSet presAssocID="{53BDC5E6-2A06-4DA0-AB87-630D747D0D06}" presName="node" presStyleLbl="node1" presStyleIdx="1" presStyleCnt="3">
        <dgm:presLayoutVars>
          <dgm:bulletEnabled val="1"/>
        </dgm:presLayoutVars>
      </dgm:prSet>
      <dgm:spPr/>
    </dgm:pt>
    <dgm:pt modelId="{B4F5ADA5-58FA-4216-9F10-03F803A6A1C7}" type="pres">
      <dgm:prSet presAssocID="{8E08D08C-1666-4786-B137-B7BDC33C2AD3}" presName="sibTrans" presStyleCnt="0"/>
      <dgm:spPr/>
    </dgm:pt>
    <dgm:pt modelId="{5566BBF4-511E-4851-A21E-A7B88D85584A}" type="pres">
      <dgm:prSet presAssocID="{8B05F130-270C-4F09-B215-94BFD9BC42AE}" presName="node" presStyleLbl="node1" presStyleIdx="2" presStyleCnt="3">
        <dgm:presLayoutVars>
          <dgm:bulletEnabled val="1"/>
        </dgm:presLayoutVars>
      </dgm:prSet>
      <dgm:spPr/>
    </dgm:pt>
  </dgm:ptLst>
  <dgm:cxnLst>
    <dgm:cxn modelId="{621CD70E-47C1-41AF-90AC-3B049C63085C}" type="presOf" srcId="{53BDC5E6-2A06-4DA0-AB87-630D747D0D06}" destId="{CD39B8AF-B299-49FB-9880-3D6E6B8B97FC}" srcOrd="0" destOrd="0" presId="urn:microsoft.com/office/officeart/2005/8/layout/hList6"/>
    <dgm:cxn modelId="{ACEAEA0E-CBE9-4120-A316-B29CC8DD3355}" srcId="{884C942C-5A37-413C-9D63-FF8387751663}" destId="{7706C0E0-3562-4423-BBF8-CB7AB14DE891}" srcOrd="0" destOrd="0" parTransId="{7C58540F-B708-41EF-9AAD-B171BD5E30F2}" sibTransId="{24E76393-7D29-4B64-8DEB-0565DCE2F6C2}"/>
    <dgm:cxn modelId="{80CDE31C-4BC4-45B5-BB16-54E0D4F7FE4D}" type="presOf" srcId="{011066DF-F435-4AFC-B12C-337C21DC1A39}" destId="{CD39B8AF-B299-49FB-9880-3D6E6B8B97FC}" srcOrd="0" destOrd="3" presId="urn:microsoft.com/office/officeart/2005/8/layout/hList6"/>
    <dgm:cxn modelId="{C0B13E27-CC49-4044-946A-099462D224EA}" srcId="{53BDC5E6-2A06-4DA0-AB87-630D747D0D06}" destId="{011066DF-F435-4AFC-B12C-337C21DC1A39}" srcOrd="2" destOrd="0" parTransId="{87B33ADE-C870-4AE3-9148-3370DDEC98EE}" sibTransId="{F8E6BE3F-6E9A-43B5-8F22-7A1E569C458F}"/>
    <dgm:cxn modelId="{304E8527-D1CB-4446-90FC-1457285B920E}" type="presOf" srcId="{EFCFAA0F-7C64-44DC-B4C5-54316E9878D0}" destId="{CD39B8AF-B299-49FB-9880-3D6E6B8B97FC}" srcOrd="0" destOrd="2" presId="urn:microsoft.com/office/officeart/2005/8/layout/hList6"/>
    <dgm:cxn modelId="{5702A52A-5746-411B-816E-5CC21258AD4C}" type="presOf" srcId="{5C907E3F-B5E8-4AC6-8973-A6520E54E337}" destId="{5D8B4DDD-7B8C-4AA4-B0F7-FCECB869D964}" srcOrd="0" destOrd="3" presId="urn:microsoft.com/office/officeart/2005/8/layout/hList6"/>
    <dgm:cxn modelId="{A2F61057-37D0-43C8-9D46-A26EC745E01C}" srcId="{8B05F130-270C-4F09-B215-94BFD9BC42AE}" destId="{B57560CA-4ED2-494F-87C0-A88DBE959843}" srcOrd="0" destOrd="0" parTransId="{FDC28067-B2A0-4681-942D-0AEADEA1699E}" sibTransId="{1652826F-75E8-40FE-B09B-76C586665D68}"/>
    <dgm:cxn modelId="{9C15AE59-C33D-47A4-877C-28839576F6A7}" srcId="{8B05F130-270C-4F09-B215-94BFD9BC42AE}" destId="{8DA03DA4-41FB-44FD-8CEE-7F17DA7C4ED0}" srcOrd="1" destOrd="0" parTransId="{5F006F2E-4712-4309-9D41-63AE1E4239C0}" sibTransId="{425E706E-75BF-44E5-B269-51540DDC6060}"/>
    <dgm:cxn modelId="{AD78A05D-AB69-4C06-A242-DBCC65A1C6FA}" type="presOf" srcId="{8DA03DA4-41FB-44FD-8CEE-7F17DA7C4ED0}" destId="{5566BBF4-511E-4851-A21E-A7B88D85584A}" srcOrd="0" destOrd="2" presId="urn:microsoft.com/office/officeart/2005/8/layout/hList6"/>
    <dgm:cxn modelId="{06C10D66-E546-44BD-AF40-3ECE0A95D9A2}" type="presOf" srcId="{96D4DB6E-F2B5-45D4-9814-B78F3D408499}" destId="{5D8B4DDD-7B8C-4AA4-B0F7-FCECB869D964}" srcOrd="0" destOrd="2" presId="urn:microsoft.com/office/officeart/2005/8/layout/hList6"/>
    <dgm:cxn modelId="{BD3B5C91-6CBB-4DF9-9F53-ED8AEE6CC16E}" type="presOf" srcId="{A5077B60-159C-46FF-86EE-170FD54C123C}" destId="{CD39B8AF-B299-49FB-9880-3D6E6B8B97FC}" srcOrd="0" destOrd="1" presId="urn:microsoft.com/office/officeart/2005/8/layout/hList6"/>
    <dgm:cxn modelId="{D733E6A0-9419-4D0A-8878-DAF38A853A27}" type="presOf" srcId="{8B05F130-270C-4F09-B215-94BFD9BC42AE}" destId="{5566BBF4-511E-4851-A21E-A7B88D85584A}" srcOrd="0" destOrd="0" presId="urn:microsoft.com/office/officeart/2005/8/layout/hList6"/>
    <dgm:cxn modelId="{B679F6AE-29C0-4B26-B79A-CBC80C737553}" srcId="{53BDC5E6-2A06-4DA0-AB87-630D747D0D06}" destId="{A5077B60-159C-46FF-86EE-170FD54C123C}" srcOrd="0" destOrd="0" parTransId="{2AED931E-80C1-4622-8D1D-1219AA1DA9B3}" sibTransId="{BAB67197-91AD-4E59-BA9C-390485F0A1E1}"/>
    <dgm:cxn modelId="{9CAF5ABD-449F-4FC2-B2E9-06C230B0A2C0}" srcId="{53BDC5E6-2A06-4DA0-AB87-630D747D0D06}" destId="{EFCFAA0F-7C64-44DC-B4C5-54316E9878D0}" srcOrd="1" destOrd="0" parTransId="{BBE9693E-2508-4A15-A86A-D4438C8A8407}" sibTransId="{B25837E3-EA3D-4435-818C-45D1DFD0D296}"/>
    <dgm:cxn modelId="{A2B18AC3-88A9-8D49-9B89-B69E8F0D5382}" type="presOf" srcId="{13470899-9332-AA4D-85C5-5B4C2A917D5F}" destId="{5566BBF4-511E-4851-A21E-A7B88D85584A}" srcOrd="0" destOrd="3" presId="urn:microsoft.com/office/officeart/2005/8/layout/hList6"/>
    <dgm:cxn modelId="{2A4DCCC5-31D1-4E37-9D15-E81FC444C11C}" type="presOf" srcId="{B57560CA-4ED2-494F-87C0-A88DBE959843}" destId="{5566BBF4-511E-4851-A21E-A7B88D85584A}" srcOrd="0" destOrd="1" presId="urn:microsoft.com/office/officeart/2005/8/layout/hList6"/>
    <dgm:cxn modelId="{317408C6-54E0-4AA0-875A-55ADF1296364}" srcId="{7706C0E0-3562-4423-BBF8-CB7AB14DE891}" destId="{5C907E3F-B5E8-4AC6-8973-A6520E54E337}" srcOrd="2" destOrd="0" parTransId="{5C62EF1B-8466-494F-AD1E-9381A6AC10EA}" sibTransId="{5BF87289-C53B-4EBD-A09E-38A2354D6E8D}"/>
    <dgm:cxn modelId="{154AEDD1-F8D5-45E6-A740-DF530CD8FDD9}" srcId="{7706C0E0-3562-4423-BBF8-CB7AB14DE891}" destId="{96D4DB6E-F2B5-45D4-9814-B78F3D408499}" srcOrd="1" destOrd="0" parTransId="{387CB1A1-2CBC-43F0-A9BC-41F278D46DBD}" sibTransId="{6172C43D-4FB8-4D94-A6E4-1BDD7F4BB89A}"/>
    <dgm:cxn modelId="{E054F5D4-0598-4036-A898-C46B3D497D41}" type="presOf" srcId="{7706C0E0-3562-4423-BBF8-CB7AB14DE891}" destId="{5D8B4DDD-7B8C-4AA4-B0F7-FCECB869D964}" srcOrd="0" destOrd="0" presId="urn:microsoft.com/office/officeart/2005/8/layout/hList6"/>
    <dgm:cxn modelId="{735FF8DA-0199-124E-8EB0-B4659A4DD6D9}" srcId="{8B05F130-270C-4F09-B215-94BFD9BC42AE}" destId="{13470899-9332-AA4D-85C5-5B4C2A917D5F}" srcOrd="2" destOrd="0" parTransId="{69DCB4EE-C61E-9E46-B25C-DDF25E712C0C}" sibTransId="{4EDBAD02-623B-504E-8351-C14A2D2D1C23}"/>
    <dgm:cxn modelId="{7326BCDB-C015-461D-A7E8-C74C7432AC63}" srcId="{884C942C-5A37-413C-9D63-FF8387751663}" destId="{8B05F130-270C-4F09-B215-94BFD9BC42AE}" srcOrd="2" destOrd="0" parTransId="{203AE405-797F-4ECB-9F5E-FBB9E2D728A4}" sibTransId="{C3FF2005-AF61-432B-BE69-B0B78FD69CA3}"/>
    <dgm:cxn modelId="{19DA48E7-5FF7-42FC-BD55-C9D4C35DE02E}" type="presOf" srcId="{884C942C-5A37-413C-9D63-FF8387751663}" destId="{87B2DBF4-B21F-445A-8ADA-3D199633A30E}" srcOrd="0" destOrd="0" presId="urn:microsoft.com/office/officeart/2005/8/layout/hList6"/>
    <dgm:cxn modelId="{DBC56DF5-BCFC-44FF-A8A4-9FA2017CBCD0}" type="presOf" srcId="{D8025EF8-E7FB-4969-99F8-92E4CFBD9D07}" destId="{5D8B4DDD-7B8C-4AA4-B0F7-FCECB869D964}" srcOrd="0" destOrd="1" presId="urn:microsoft.com/office/officeart/2005/8/layout/hList6"/>
    <dgm:cxn modelId="{7B1AE1F7-5184-41E5-8A03-F104F980E3D8}" srcId="{7706C0E0-3562-4423-BBF8-CB7AB14DE891}" destId="{D8025EF8-E7FB-4969-99F8-92E4CFBD9D07}" srcOrd="0" destOrd="0" parTransId="{062B553E-0602-4772-A313-61A0B31F06AF}" sibTransId="{E9F73851-467C-4502-A40E-B347758E70DC}"/>
    <dgm:cxn modelId="{BD2EB9FB-077D-4197-B468-A0FF32DB37E7}" srcId="{884C942C-5A37-413C-9D63-FF8387751663}" destId="{53BDC5E6-2A06-4DA0-AB87-630D747D0D06}" srcOrd="1" destOrd="0" parTransId="{6AF1129B-7294-4366-A825-8E440E5DB059}" sibTransId="{8E08D08C-1666-4786-B137-B7BDC33C2AD3}"/>
    <dgm:cxn modelId="{94E0734D-4589-4027-AD0F-0B510F9E8C77}" type="presParOf" srcId="{87B2DBF4-B21F-445A-8ADA-3D199633A30E}" destId="{5D8B4DDD-7B8C-4AA4-B0F7-FCECB869D964}" srcOrd="0" destOrd="0" presId="urn:microsoft.com/office/officeart/2005/8/layout/hList6"/>
    <dgm:cxn modelId="{D77A4858-2AB3-42BC-A520-0626B976D4EF}" type="presParOf" srcId="{87B2DBF4-B21F-445A-8ADA-3D199633A30E}" destId="{259BBD94-943F-4F19-889C-872A9EB54D0D}" srcOrd="1" destOrd="0" presId="urn:microsoft.com/office/officeart/2005/8/layout/hList6"/>
    <dgm:cxn modelId="{493420B2-8380-47A8-8E71-0EB6B15BA522}" type="presParOf" srcId="{87B2DBF4-B21F-445A-8ADA-3D199633A30E}" destId="{CD39B8AF-B299-49FB-9880-3D6E6B8B97FC}" srcOrd="2" destOrd="0" presId="urn:microsoft.com/office/officeart/2005/8/layout/hList6"/>
    <dgm:cxn modelId="{19C7CAFD-47E3-4712-BED6-CA27F4047A66}" type="presParOf" srcId="{87B2DBF4-B21F-445A-8ADA-3D199633A30E}" destId="{B4F5ADA5-58FA-4216-9F10-03F803A6A1C7}" srcOrd="3" destOrd="0" presId="urn:microsoft.com/office/officeart/2005/8/layout/hList6"/>
    <dgm:cxn modelId="{5234D61A-45F4-4DAC-99EA-35BD10B43313}" type="presParOf" srcId="{87B2DBF4-B21F-445A-8ADA-3D199633A30E}" destId="{5566BBF4-511E-4851-A21E-A7B88D85584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38871-E0C9-4797-89EE-6833EA7E9DC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F03C819D-AD55-4301-AAD8-7C716669A2FC}">
      <dgm:prSet phldrT="[Texte]"/>
      <dgm:spPr/>
      <dgm:t>
        <a:bodyPr/>
        <a:lstStyle/>
        <a:p>
          <a:r>
            <a:rPr lang="fr-FR" dirty="0"/>
            <a:t>Real-world </a:t>
          </a:r>
          <a:r>
            <a:rPr lang="fr-FR" dirty="0" err="1"/>
            <a:t>deployment</a:t>
          </a:r>
          <a:r>
            <a:rPr lang="fr-FR" dirty="0"/>
            <a:t> </a:t>
          </a:r>
        </a:p>
      </dgm:t>
    </dgm:pt>
    <dgm:pt modelId="{5F1F7233-6CA0-46F9-B88D-1D84C90B7AA8}" type="parTrans" cxnId="{AB0E7B8B-6973-41D6-8C0C-D0C20496F898}">
      <dgm:prSet/>
      <dgm:spPr/>
      <dgm:t>
        <a:bodyPr/>
        <a:lstStyle/>
        <a:p>
          <a:endParaRPr lang="fr-FR"/>
        </a:p>
      </dgm:t>
    </dgm:pt>
    <dgm:pt modelId="{54AE822A-5CE1-442C-8EF6-CAF28FEE356B}" type="sibTrans" cxnId="{AB0E7B8B-6973-41D6-8C0C-D0C20496F898}">
      <dgm:prSet/>
      <dgm:spPr/>
      <dgm:t>
        <a:bodyPr/>
        <a:lstStyle/>
        <a:p>
          <a:endParaRPr lang="fr-FR"/>
        </a:p>
      </dgm:t>
    </dgm:pt>
    <dgm:pt modelId="{CA0D9946-2F26-4CDD-AD5F-8311466F45B8}">
      <dgm:prSet phldrT="[Texte]"/>
      <dgm:spPr/>
      <dgm:t>
        <a:bodyPr/>
        <a:lstStyle/>
        <a:p>
          <a:r>
            <a:rPr lang="fr-FR" dirty="0"/>
            <a:t>Scalable adoption</a:t>
          </a:r>
        </a:p>
      </dgm:t>
    </dgm:pt>
    <dgm:pt modelId="{EF167095-FFB6-4BCC-ACB7-BC4DF01D1DE7}" type="parTrans" cxnId="{B75B728C-86D0-4789-999B-94156BEB6F03}">
      <dgm:prSet/>
      <dgm:spPr/>
      <dgm:t>
        <a:bodyPr/>
        <a:lstStyle/>
        <a:p>
          <a:endParaRPr lang="fr-FR"/>
        </a:p>
      </dgm:t>
    </dgm:pt>
    <dgm:pt modelId="{0592E334-92CF-4C78-8615-AB793DBBE224}" type="sibTrans" cxnId="{B75B728C-86D0-4789-999B-94156BEB6F03}">
      <dgm:prSet/>
      <dgm:spPr/>
      <dgm:t>
        <a:bodyPr/>
        <a:lstStyle/>
        <a:p>
          <a:endParaRPr lang="fr-FR"/>
        </a:p>
      </dgm:t>
    </dgm:pt>
    <dgm:pt modelId="{A8BFE267-E08A-4E01-9323-B4CE90C51D64}">
      <dgm:prSet phldrT="[Texte]"/>
      <dgm:spPr/>
      <dgm:t>
        <a:bodyPr/>
        <a:lstStyle/>
        <a:p>
          <a:r>
            <a:rPr lang="fr-FR" dirty="0" err="1"/>
            <a:t>Clinical</a:t>
          </a:r>
          <a:r>
            <a:rPr lang="fr-FR" dirty="0"/>
            <a:t> relevance</a:t>
          </a:r>
        </a:p>
      </dgm:t>
    </dgm:pt>
    <dgm:pt modelId="{4BE23156-9FAC-4576-8F30-86D6A2A0E66F}" type="parTrans" cxnId="{F8F526EF-BE17-4486-B50C-3AB98901487D}">
      <dgm:prSet/>
      <dgm:spPr/>
      <dgm:t>
        <a:bodyPr/>
        <a:lstStyle/>
        <a:p>
          <a:endParaRPr lang="fr-FR"/>
        </a:p>
      </dgm:t>
    </dgm:pt>
    <dgm:pt modelId="{8DC5014F-845D-45F6-82B4-AF877E3FCA71}" type="sibTrans" cxnId="{F8F526EF-BE17-4486-B50C-3AB98901487D}">
      <dgm:prSet/>
      <dgm:spPr/>
      <dgm:t>
        <a:bodyPr/>
        <a:lstStyle/>
        <a:p>
          <a:endParaRPr lang="fr-FR"/>
        </a:p>
      </dgm:t>
    </dgm:pt>
    <dgm:pt modelId="{A990E9D9-A5E0-4643-AAD4-6D80311BFE56}">
      <dgm:prSet phldrT="[Texte]"/>
      <dgm:spPr/>
      <dgm:t>
        <a:bodyPr/>
        <a:lstStyle/>
        <a:p>
          <a:r>
            <a:rPr lang="fr-FR" dirty="0"/>
            <a:t>Topic Group</a:t>
          </a:r>
        </a:p>
      </dgm:t>
    </dgm:pt>
    <dgm:pt modelId="{280D7709-E719-4DCE-91B3-6B4AF84F9B8E}" type="parTrans" cxnId="{4900B7D1-5F2A-44B7-9DEA-7425D0FDC4F4}">
      <dgm:prSet/>
      <dgm:spPr/>
      <dgm:t>
        <a:bodyPr/>
        <a:lstStyle/>
        <a:p>
          <a:endParaRPr lang="fr-FR"/>
        </a:p>
      </dgm:t>
    </dgm:pt>
    <dgm:pt modelId="{AA1FC45D-A892-42B6-8600-A56E2082B140}" type="sibTrans" cxnId="{4900B7D1-5F2A-44B7-9DEA-7425D0FDC4F4}">
      <dgm:prSet/>
      <dgm:spPr/>
      <dgm:t>
        <a:bodyPr/>
        <a:lstStyle/>
        <a:p>
          <a:endParaRPr lang="fr-FR"/>
        </a:p>
      </dgm:t>
    </dgm:pt>
    <dgm:pt modelId="{A59783D3-64D8-4CC9-8794-B703AD591ECE}" type="pres">
      <dgm:prSet presAssocID="{E6838871-E0C9-4797-89EE-6833EA7E9DC3}" presName="Name0" presStyleCnt="0">
        <dgm:presLayoutVars>
          <dgm:dir/>
          <dgm:animOne val="branch"/>
          <dgm:animLvl val="lvl"/>
        </dgm:presLayoutVars>
      </dgm:prSet>
      <dgm:spPr/>
    </dgm:pt>
    <dgm:pt modelId="{6405DBB3-60E7-44F1-9EFC-6417DAD88BE2}" type="pres">
      <dgm:prSet presAssocID="{A990E9D9-A5E0-4643-AAD4-6D80311BFE56}" presName="chaos" presStyleCnt="0"/>
      <dgm:spPr/>
    </dgm:pt>
    <dgm:pt modelId="{751681BF-86FA-460D-BBD0-02347A82F2C4}" type="pres">
      <dgm:prSet presAssocID="{A990E9D9-A5E0-4643-AAD4-6D80311BFE56}" presName="parTx1" presStyleLbl="revTx" presStyleIdx="0" presStyleCnt="2"/>
      <dgm:spPr/>
    </dgm:pt>
    <dgm:pt modelId="{D449661B-AC9B-498F-A05D-BDBC7A715119}" type="pres">
      <dgm:prSet presAssocID="{A990E9D9-A5E0-4643-AAD4-6D80311BFE56}" presName="desTx1" presStyleLbl="revTx" presStyleIdx="1" presStyleCnt="2">
        <dgm:presLayoutVars>
          <dgm:bulletEnabled val="1"/>
        </dgm:presLayoutVars>
      </dgm:prSet>
      <dgm:spPr/>
    </dgm:pt>
    <dgm:pt modelId="{3F45B8B6-3DF4-4950-A0C1-AD213438DACC}" type="pres">
      <dgm:prSet presAssocID="{A990E9D9-A5E0-4643-AAD4-6D80311BFE56}" presName="c1" presStyleLbl="node1" presStyleIdx="0" presStyleCnt="18"/>
      <dgm:spPr/>
    </dgm:pt>
    <dgm:pt modelId="{D9B4EA40-A9EA-4D63-8FC4-A682FD060414}" type="pres">
      <dgm:prSet presAssocID="{A990E9D9-A5E0-4643-AAD4-6D80311BFE56}" presName="c2" presStyleLbl="node1" presStyleIdx="1" presStyleCnt="18"/>
      <dgm:spPr/>
    </dgm:pt>
    <dgm:pt modelId="{9A9200B6-21DF-4F6D-804A-3F17ADB79177}" type="pres">
      <dgm:prSet presAssocID="{A990E9D9-A5E0-4643-AAD4-6D80311BFE56}" presName="c3" presStyleLbl="node1" presStyleIdx="2" presStyleCnt="18"/>
      <dgm:spPr/>
    </dgm:pt>
    <dgm:pt modelId="{EA923AEB-C0F1-401D-A123-38DB133711C5}" type="pres">
      <dgm:prSet presAssocID="{A990E9D9-A5E0-4643-AAD4-6D80311BFE56}" presName="c4" presStyleLbl="node1" presStyleIdx="3" presStyleCnt="18"/>
      <dgm:spPr/>
    </dgm:pt>
    <dgm:pt modelId="{82299538-8CCC-4F3D-B4CA-4CB5EB534DE0}" type="pres">
      <dgm:prSet presAssocID="{A990E9D9-A5E0-4643-AAD4-6D80311BFE56}" presName="c5" presStyleLbl="node1" presStyleIdx="4" presStyleCnt="18"/>
      <dgm:spPr/>
    </dgm:pt>
    <dgm:pt modelId="{7C36DFD0-A687-4E59-A8F5-C4E8715E7591}" type="pres">
      <dgm:prSet presAssocID="{A990E9D9-A5E0-4643-AAD4-6D80311BFE56}" presName="c6" presStyleLbl="node1" presStyleIdx="5" presStyleCnt="18"/>
      <dgm:spPr/>
    </dgm:pt>
    <dgm:pt modelId="{C05D0ED0-5D58-4885-B4C3-33DADDFF603B}" type="pres">
      <dgm:prSet presAssocID="{A990E9D9-A5E0-4643-AAD4-6D80311BFE56}" presName="c7" presStyleLbl="node1" presStyleIdx="6" presStyleCnt="18"/>
      <dgm:spPr/>
    </dgm:pt>
    <dgm:pt modelId="{F898C6F8-5F0B-46A4-AC6B-E61C658BE6F6}" type="pres">
      <dgm:prSet presAssocID="{A990E9D9-A5E0-4643-AAD4-6D80311BFE56}" presName="c8" presStyleLbl="node1" presStyleIdx="7" presStyleCnt="18"/>
      <dgm:spPr/>
    </dgm:pt>
    <dgm:pt modelId="{A1377840-B85E-4529-9998-6BEC307DCCFA}" type="pres">
      <dgm:prSet presAssocID="{A990E9D9-A5E0-4643-AAD4-6D80311BFE56}" presName="c9" presStyleLbl="node1" presStyleIdx="8" presStyleCnt="18"/>
      <dgm:spPr/>
    </dgm:pt>
    <dgm:pt modelId="{F7FED0FF-4DFE-46C2-8E7E-2DAAD05623EA}" type="pres">
      <dgm:prSet presAssocID="{A990E9D9-A5E0-4643-AAD4-6D80311BFE56}" presName="c10" presStyleLbl="node1" presStyleIdx="9" presStyleCnt="18"/>
      <dgm:spPr/>
    </dgm:pt>
    <dgm:pt modelId="{523AA009-4052-4A54-A616-E3448E5C0D1F}" type="pres">
      <dgm:prSet presAssocID="{A990E9D9-A5E0-4643-AAD4-6D80311BFE56}" presName="c11" presStyleLbl="node1" presStyleIdx="10" presStyleCnt="18"/>
      <dgm:spPr/>
    </dgm:pt>
    <dgm:pt modelId="{5125DF9D-5CFC-49E4-8B16-E0D261D8A1B7}" type="pres">
      <dgm:prSet presAssocID="{A990E9D9-A5E0-4643-AAD4-6D80311BFE56}" presName="c12" presStyleLbl="node1" presStyleIdx="11" presStyleCnt="18"/>
      <dgm:spPr/>
    </dgm:pt>
    <dgm:pt modelId="{470CF154-9C51-45E1-B77F-A5685E236503}" type="pres">
      <dgm:prSet presAssocID="{A990E9D9-A5E0-4643-AAD4-6D80311BFE56}" presName="c13" presStyleLbl="node1" presStyleIdx="12" presStyleCnt="18"/>
      <dgm:spPr/>
    </dgm:pt>
    <dgm:pt modelId="{6EC26D14-A450-4ABB-98BA-A87517B3545F}" type="pres">
      <dgm:prSet presAssocID="{A990E9D9-A5E0-4643-AAD4-6D80311BFE56}" presName="c14" presStyleLbl="node1" presStyleIdx="13" presStyleCnt="18"/>
      <dgm:spPr/>
    </dgm:pt>
    <dgm:pt modelId="{E077CD21-F004-4658-907B-52785981A6AC}" type="pres">
      <dgm:prSet presAssocID="{A990E9D9-A5E0-4643-AAD4-6D80311BFE56}" presName="c15" presStyleLbl="node1" presStyleIdx="14" presStyleCnt="18"/>
      <dgm:spPr/>
    </dgm:pt>
    <dgm:pt modelId="{0D911703-D83D-463B-BDD5-92D8799BEDB3}" type="pres">
      <dgm:prSet presAssocID="{A990E9D9-A5E0-4643-AAD4-6D80311BFE56}" presName="c16" presStyleLbl="node1" presStyleIdx="15" presStyleCnt="18"/>
      <dgm:spPr/>
    </dgm:pt>
    <dgm:pt modelId="{062789A2-E86F-43BB-B016-086C2439B59F}" type="pres">
      <dgm:prSet presAssocID="{A990E9D9-A5E0-4643-AAD4-6D80311BFE56}" presName="c17" presStyleLbl="node1" presStyleIdx="16" presStyleCnt="18"/>
      <dgm:spPr/>
    </dgm:pt>
    <dgm:pt modelId="{090EF6F0-D082-48F9-BAFF-FE95A52B742E}" type="pres">
      <dgm:prSet presAssocID="{A990E9D9-A5E0-4643-AAD4-6D80311BFE56}" presName="c18" presStyleLbl="node1" presStyleIdx="17" presStyleCnt="18"/>
      <dgm:spPr/>
    </dgm:pt>
  </dgm:ptLst>
  <dgm:cxnLst>
    <dgm:cxn modelId="{228FF726-1B56-4268-A9EB-A550E4FFA2F3}" type="presOf" srcId="{E6838871-E0C9-4797-89EE-6833EA7E9DC3}" destId="{A59783D3-64D8-4CC9-8794-B703AD591ECE}" srcOrd="0" destOrd="0" presId="urn:microsoft.com/office/officeart/2009/3/layout/RandomtoResultProcess"/>
    <dgm:cxn modelId="{64D6182C-F8EE-4931-A507-57457F7D6397}" type="presOf" srcId="{A8BFE267-E08A-4E01-9323-B4CE90C51D64}" destId="{D449661B-AC9B-498F-A05D-BDBC7A715119}" srcOrd="0" destOrd="0" presId="urn:microsoft.com/office/officeart/2009/3/layout/RandomtoResultProcess"/>
    <dgm:cxn modelId="{CBEA3832-2A74-435D-9855-AE9961FBFD42}" type="presOf" srcId="{A990E9D9-A5E0-4643-AAD4-6D80311BFE56}" destId="{751681BF-86FA-460D-BBD0-02347A82F2C4}" srcOrd="0" destOrd="0" presId="urn:microsoft.com/office/officeart/2009/3/layout/RandomtoResultProcess"/>
    <dgm:cxn modelId="{A82B6134-2B4E-49F9-B54A-8E3613D45241}" type="presOf" srcId="{F03C819D-AD55-4301-AAD8-7C716669A2FC}" destId="{D449661B-AC9B-498F-A05D-BDBC7A715119}" srcOrd="0" destOrd="1" presId="urn:microsoft.com/office/officeart/2009/3/layout/RandomtoResultProcess"/>
    <dgm:cxn modelId="{AB0E7B8B-6973-41D6-8C0C-D0C20496F898}" srcId="{A990E9D9-A5E0-4643-AAD4-6D80311BFE56}" destId="{F03C819D-AD55-4301-AAD8-7C716669A2FC}" srcOrd="1" destOrd="0" parTransId="{5F1F7233-6CA0-46F9-B88D-1D84C90B7AA8}" sibTransId="{54AE822A-5CE1-442C-8EF6-CAF28FEE356B}"/>
    <dgm:cxn modelId="{B75B728C-86D0-4789-999B-94156BEB6F03}" srcId="{A990E9D9-A5E0-4643-AAD4-6D80311BFE56}" destId="{CA0D9946-2F26-4CDD-AD5F-8311466F45B8}" srcOrd="2" destOrd="0" parTransId="{EF167095-FFB6-4BCC-ACB7-BC4DF01D1DE7}" sibTransId="{0592E334-92CF-4C78-8615-AB793DBBE224}"/>
    <dgm:cxn modelId="{BAEF74AB-0B1B-45A8-8501-05246E8879C8}" type="presOf" srcId="{CA0D9946-2F26-4CDD-AD5F-8311466F45B8}" destId="{D449661B-AC9B-498F-A05D-BDBC7A715119}" srcOrd="0" destOrd="2" presId="urn:microsoft.com/office/officeart/2009/3/layout/RandomtoResultProcess"/>
    <dgm:cxn modelId="{4900B7D1-5F2A-44B7-9DEA-7425D0FDC4F4}" srcId="{E6838871-E0C9-4797-89EE-6833EA7E9DC3}" destId="{A990E9D9-A5E0-4643-AAD4-6D80311BFE56}" srcOrd="0" destOrd="0" parTransId="{280D7709-E719-4DCE-91B3-6B4AF84F9B8E}" sibTransId="{AA1FC45D-A892-42B6-8600-A56E2082B140}"/>
    <dgm:cxn modelId="{F8F526EF-BE17-4486-B50C-3AB98901487D}" srcId="{A990E9D9-A5E0-4643-AAD4-6D80311BFE56}" destId="{A8BFE267-E08A-4E01-9323-B4CE90C51D64}" srcOrd="0" destOrd="0" parTransId="{4BE23156-9FAC-4576-8F30-86D6A2A0E66F}" sibTransId="{8DC5014F-845D-45F6-82B4-AF877E3FCA71}"/>
    <dgm:cxn modelId="{4E7E2B78-53AB-4212-B415-42DBF394ED46}" type="presParOf" srcId="{A59783D3-64D8-4CC9-8794-B703AD591ECE}" destId="{6405DBB3-60E7-44F1-9EFC-6417DAD88BE2}" srcOrd="0" destOrd="0" presId="urn:microsoft.com/office/officeart/2009/3/layout/RandomtoResultProcess"/>
    <dgm:cxn modelId="{CA6D25D4-9721-4C2E-BFE4-94619EAC09C8}" type="presParOf" srcId="{6405DBB3-60E7-44F1-9EFC-6417DAD88BE2}" destId="{751681BF-86FA-460D-BBD0-02347A82F2C4}" srcOrd="0" destOrd="0" presId="urn:microsoft.com/office/officeart/2009/3/layout/RandomtoResultProcess"/>
    <dgm:cxn modelId="{C99D29DD-1A55-49F3-BB59-E1F9707E9CF2}" type="presParOf" srcId="{6405DBB3-60E7-44F1-9EFC-6417DAD88BE2}" destId="{D449661B-AC9B-498F-A05D-BDBC7A715119}" srcOrd="1" destOrd="0" presId="urn:microsoft.com/office/officeart/2009/3/layout/RandomtoResultProcess"/>
    <dgm:cxn modelId="{C6DC3A9F-343F-44F5-88A4-1345544D0519}" type="presParOf" srcId="{6405DBB3-60E7-44F1-9EFC-6417DAD88BE2}" destId="{3F45B8B6-3DF4-4950-A0C1-AD213438DACC}" srcOrd="2" destOrd="0" presId="urn:microsoft.com/office/officeart/2009/3/layout/RandomtoResultProcess"/>
    <dgm:cxn modelId="{63FBCB20-3338-434A-A489-CF9ABD667B50}" type="presParOf" srcId="{6405DBB3-60E7-44F1-9EFC-6417DAD88BE2}" destId="{D9B4EA40-A9EA-4D63-8FC4-A682FD060414}" srcOrd="3" destOrd="0" presId="urn:microsoft.com/office/officeart/2009/3/layout/RandomtoResultProcess"/>
    <dgm:cxn modelId="{7E0A0711-F479-4A5E-AA3B-E79C10ECF469}" type="presParOf" srcId="{6405DBB3-60E7-44F1-9EFC-6417DAD88BE2}" destId="{9A9200B6-21DF-4F6D-804A-3F17ADB79177}" srcOrd="4" destOrd="0" presId="urn:microsoft.com/office/officeart/2009/3/layout/RandomtoResultProcess"/>
    <dgm:cxn modelId="{3FA9B762-FA4B-48B4-8C65-80C3AD47330D}" type="presParOf" srcId="{6405DBB3-60E7-44F1-9EFC-6417DAD88BE2}" destId="{EA923AEB-C0F1-401D-A123-38DB133711C5}" srcOrd="5" destOrd="0" presId="urn:microsoft.com/office/officeart/2009/3/layout/RandomtoResultProcess"/>
    <dgm:cxn modelId="{F944EA38-4BB0-4F78-B7CC-F5B41C9D60CE}" type="presParOf" srcId="{6405DBB3-60E7-44F1-9EFC-6417DAD88BE2}" destId="{82299538-8CCC-4F3D-B4CA-4CB5EB534DE0}" srcOrd="6" destOrd="0" presId="urn:microsoft.com/office/officeart/2009/3/layout/RandomtoResultProcess"/>
    <dgm:cxn modelId="{8D761567-1AF3-41F8-8805-76CDF009EECC}" type="presParOf" srcId="{6405DBB3-60E7-44F1-9EFC-6417DAD88BE2}" destId="{7C36DFD0-A687-4E59-A8F5-C4E8715E7591}" srcOrd="7" destOrd="0" presId="urn:microsoft.com/office/officeart/2009/3/layout/RandomtoResultProcess"/>
    <dgm:cxn modelId="{D0B4E750-E8FB-47B7-9AD3-843BBB87845B}" type="presParOf" srcId="{6405DBB3-60E7-44F1-9EFC-6417DAD88BE2}" destId="{C05D0ED0-5D58-4885-B4C3-33DADDFF603B}" srcOrd="8" destOrd="0" presId="urn:microsoft.com/office/officeart/2009/3/layout/RandomtoResultProcess"/>
    <dgm:cxn modelId="{6D0B948D-DBC5-4240-ABDD-3FB79806F681}" type="presParOf" srcId="{6405DBB3-60E7-44F1-9EFC-6417DAD88BE2}" destId="{F898C6F8-5F0B-46A4-AC6B-E61C658BE6F6}" srcOrd="9" destOrd="0" presId="urn:microsoft.com/office/officeart/2009/3/layout/RandomtoResultProcess"/>
    <dgm:cxn modelId="{89D61E74-31E2-46EB-85CF-C68D6E758C83}" type="presParOf" srcId="{6405DBB3-60E7-44F1-9EFC-6417DAD88BE2}" destId="{A1377840-B85E-4529-9998-6BEC307DCCFA}" srcOrd="10" destOrd="0" presId="urn:microsoft.com/office/officeart/2009/3/layout/RandomtoResultProcess"/>
    <dgm:cxn modelId="{1335A20B-2335-4E2D-BA1F-FE48DD4EB28C}" type="presParOf" srcId="{6405DBB3-60E7-44F1-9EFC-6417DAD88BE2}" destId="{F7FED0FF-4DFE-46C2-8E7E-2DAAD05623EA}" srcOrd="11" destOrd="0" presId="urn:microsoft.com/office/officeart/2009/3/layout/RandomtoResultProcess"/>
    <dgm:cxn modelId="{72D2A678-D12C-4937-B1E3-871F6A0471AC}" type="presParOf" srcId="{6405DBB3-60E7-44F1-9EFC-6417DAD88BE2}" destId="{523AA009-4052-4A54-A616-E3448E5C0D1F}" srcOrd="12" destOrd="0" presId="urn:microsoft.com/office/officeart/2009/3/layout/RandomtoResultProcess"/>
    <dgm:cxn modelId="{B7E1F829-AD55-47C6-BF23-141B2EF4FF7D}" type="presParOf" srcId="{6405DBB3-60E7-44F1-9EFC-6417DAD88BE2}" destId="{5125DF9D-5CFC-49E4-8B16-E0D261D8A1B7}" srcOrd="13" destOrd="0" presId="urn:microsoft.com/office/officeart/2009/3/layout/RandomtoResultProcess"/>
    <dgm:cxn modelId="{3DE465C9-0F82-4AC5-BD6A-34506A5892D2}" type="presParOf" srcId="{6405DBB3-60E7-44F1-9EFC-6417DAD88BE2}" destId="{470CF154-9C51-45E1-B77F-A5685E236503}" srcOrd="14" destOrd="0" presId="urn:microsoft.com/office/officeart/2009/3/layout/RandomtoResultProcess"/>
    <dgm:cxn modelId="{2A48A061-0592-43C6-A61D-E9FBB54AB449}" type="presParOf" srcId="{6405DBB3-60E7-44F1-9EFC-6417DAD88BE2}" destId="{6EC26D14-A450-4ABB-98BA-A87517B3545F}" srcOrd="15" destOrd="0" presId="urn:microsoft.com/office/officeart/2009/3/layout/RandomtoResultProcess"/>
    <dgm:cxn modelId="{16F8ED17-40CD-43FD-B8BF-92E5666A31CA}" type="presParOf" srcId="{6405DBB3-60E7-44F1-9EFC-6417DAD88BE2}" destId="{E077CD21-F004-4658-907B-52785981A6AC}" srcOrd="16" destOrd="0" presId="urn:microsoft.com/office/officeart/2009/3/layout/RandomtoResultProcess"/>
    <dgm:cxn modelId="{B70AD11F-BA74-4FF2-8A26-1980605DF179}" type="presParOf" srcId="{6405DBB3-60E7-44F1-9EFC-6417DAD88BE2}" destId="{0D911703-D83D-463B-BDD5-92D8799BEDB3}" srcOrd="17" destOrd="0" presId="urn:microsoft.com/office/officeart/2009/3/layout/RandomtoResultProcess"/>
    <dgm:cxn modelId="{AB53757B-8731-40D6-BE66-D53A225A7321}" type="presParOf" srcId="{6405DBB3-60E7-44F1-9EFC-6417DAD88BE2}" destId="{062789A2-E86F-43BB-B016-086C2439B59F}" srcOrd="18" destOrd="0" presId="urn:microsoft.com/office/officeart/2009/3/layout/RandomtoResultProcess"/>
    <dgm:cxn modelId="{9DE1F5BA-2236-4CB3-8208-FE8DB860D45E}" type="presParOf" srcId="{6405DBB3-60E7-44F1-9EFC-6417DAD88BE2}" destId="{090EF6F0-D082-48F9-BAFF-FE95A52B742E}" srcOrd="19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B4DDD-7B8C-4AA4-B0F7-FCECB869D964}">
      <dsp:nvSpPr>
        <dsp:cNvPr id="0" name=""/>
        <dsp:cNvSpPr/>
      </dsp:nvSpPr>
      <dsp:spPr>
        <a:xfrm rot="16200000">
          <a:off x="-948224" y="949121"/>
          <a:ext cx="4231342" cy="233309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67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DIHs</a:t>
          </a:r>
          <a:endParaRPr lang="fr-F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Digital Innovation Hubs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Innovation, Tech </a:t>
          </a:r>
          <a:r>
            <a:rPr lang="fr-FR" sz="2000" kern="1200" dirty="0" err="1"/>
            <a:t>transfer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/>
            <a:t>Technology</a:t>
          </a:r>
          <a:r>
            <a:rPr lang="fr-FR" sz="2000" kern="1200" dirty="0"/>
            <a:t> or </a:t>
          </a:r>
          <a:r>
            <a:rPr lang="fr-FR" sz="2000" kern="1200" dirty="0" err="1"/>
            <a:t>sectorial</a:t>
          </a:r>
          <a:r>
            <a:rPr lang="fr-FR" sz="2000" kern="1200" dirty="0"/>
            <a:t> </a:t>
          </a:r>
        </a:p>
      </dsp:txBody>
      <dsp:txXfrm rot="5400000">
        <a:off x="898" y="846267"/>
        <a:ext cx="2333098" cy="2538806"/>
      </dsp:txXfrm>
    </dsp:sp>
    <dsp:sp modelId="{CD39B8AF-B299-49FB-9880-3D6E6B8B97FC}">
      <dsp:nvSpPr>
        <dsp:cNvPr id="0" name=""/>
        <dsp:cNvSpPr/>
      </dsp:nvSpPr>
      <dsp:spPr>
        <a:xfrm rot="16200000">
          <a:off x="1559856" y="949121"/>
          <a:ext cx="4231342" cy="2333098"/>
        </a:xfrm>
        <a:prstGeom prst="flowChartManualOperati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67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eDIH</a:t>
          </a:r>
          <a:endParaRPr lang="fr-F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/>
            <a:t>Uptake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/>
            <a:t>European</a:t>
          </a:r>
          <a:r>
            <a:rPr lang="fr-FR" sz="2000" kern="1200" dirty="0"/>
            <a:t> Network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/>
            <a:t>Regional</a:t>
          </a:r>
          <a:r>
            <a:rPr lang="fr-FR" sz="2000" kern="1200" dirty="0"/>
            <a:t> </a:t>
          </a:r>
          <a:r>
            <a:rPr lang="fr-FR" sz="2000" kern="1200" dirty="0" err="1"/>
            <a:t>nodes</a:t>
          </a:r>
          <a:endParaRPr lang="fr-FR" sz="2000" kern="1200" dirty="0"/>
        </a:p>
      </dsp:txBody>
      <dsp:txXfrm rot="5400000">
        <a:off x="2508978" y="846267"/>
        <a:ext cx="2333098" cy="2538806"/>
      </dsp:txXfrm>
    </dsp:sp>
    <dsp:sp modelId="{5566BBF4-511E-4851-A21E-A7B88D85584A}">
      <dsp:nvSpPr>
        <dsp:cNvPr id="0" name=""/>
        <dsp:cNvSpPr/>
      </dsp:nvSpPr>
      <dsp:spPr>
        <a:xfrm rot="16200000">
          <a:off x="4067936" y="949121"/>
          <a:ext cx="4231342" cy="2333098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67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TEFs</a:t>
          </a:r>
          <a:endParaRPr lang="fr-FR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/>
            <a:t>Testing</a:t>
          </a:r>
          <a:r>
            <a:rPr lang="fr-FR" sz="2000" kern="1200" dirty="0"/>
            <a:t> &amp; </a:t>
          </a:r>
          <a:r>
            <a:rPr lang="fr-FR" sz="2000" kern="1200" dirty="0" err="1"/>
            <a:t>Experimentation</a:t>
          </a:r>
          <a:r>
            <a:rPr lang="fr-FR" sz="2000" kern="1200" dirty="0"/>
            <a:t>  </a:t>
          </a:r>
          <a:r>
            <a:rPr lang="fr-FR" sz="2000" kern="1200" dirty="0" err="1"/>
            <a:t>Facilities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Healthcare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Support to SME</a:t>
          </a:r>
        </a:p>
      </dsp:txBody>
      <dsp:txXfrm rot="5400000">
        <a:off x="5017058" y="846267"/>
        <a:ext cx="2333098" cy="2538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681BF-86FA-460D-BBD0-02347A82F2C4}">
      <dsp:nvSpPr>
        <dsp:cNvPr id="0" name=""/>
        <dsp:cNvSpPr/>
      </dsp:nvSpPr>
      <dsp:spPr>
        <a:xfrm>
          <a:off x="177235" y="1639473"/>
          <a:ext cx="2655617" cy="8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Topic Group</a:t>
          </a:r>
        </a:p>
      </dsp:txBody>
      <dsp:txXfrm>
        <a:off x="177235" y="1639473"/>
        <a:ext cx="2655617" cy="875146"/>
      </dsp:txXfrm>
    </dsp:sp>
    <dsp:sp modelId="{D449661B-AC9B-498F-A05D-BDBC7A715119}">
      <dsp:nvSpPr>
        <dsp:cNvPr id="0" name=""/>
        <dsp:cNvSpPr/>
      </dsp:nvSpPr>
      <dsp:spPr>
        <a:xfrm>
          <a:off x="177235" y="3484857"/>
          <a:ext cx="2655617" cy="16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 err="1"/>
            <a:t>Clinical</a:t>
          </a:r>
          <a:r>
            <a:rPr lang="fr-FR" sz="2500" kern="1200" dirty="0"/>
            <a:t> relevance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Real-world </a:t>
          </a:r>
          <a:r>
            <a:rPr lang="fr-FR" sz="2500" kern="1200" dirty="0" err="1"/>
            <a:t>deployment</a:t>
          </a:r>
          <a:r>
            <a:rPr lang="fr-FR" sz="2500" kern="1200" dirty="0"/>
            <a:t>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Scalable adoption</a:t>
          </a:r>
        </a:p>
      </dsp:txBody>
      <dsp:txXfrm>
        <a:off x="177235" y="3484857"/>
        <a:ext cx="2655617" cy="1639598"/>
      </dsp:txXfrm>
    </dsp:sp>
    <dsp:sp modelId="{3F45B8B6-3DF4-4950-A0C1-AD213438DACC}">
      <dsp:nvSpPr>
        <dsp:cNvPr id="0" name=""/>
        <dsp:cNvSpPr/>
      </dsp:nvSpPr>
      <dsp:spPr>
        <a:xfrm>
          <a:off x="174217" y="1373308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4EA40-A9EA-4D63-8FC4-A682FD060414}">
      <dsp:nvSpPr>
        <dsp:cNvPr id="0" name=""/>
        <dsp:cNvSpPr/>
      </dsp:nvSpPr>
      <dsp:spPr>
        <a:xfrm>
          <a:off x="322087" y="1077569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200B6-21DF-4F6D-804A-3F17ADB79177}">
      <dsp:nvSpPr>
        <dsp:cNvPr id="0" name=""/>
        <dsp:cNvSpPr/>
      </dsp:nvSpPr>
      <dsp:spPr>
        <a:xfrm>
          <a:off x="676974" y="1136717"/>
          <a:ext cx="331952" cy="331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23AEB-C0F1-401D-A123-38DB133711C5}">
      <dsp:nvSpPr>
        <dsp:cNvPr id="0" name=""/>
        <dsp:cNvSpPr/>
      </dsp:nvSpPr>
      <dsp:spPr>
        <a:xfrm>
          <a:off x="972713" y="811403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99538-8CCC-4F3D-B4CA-4CB5EB534DE0}">
      <dsp:nvSpPr>
        <dsp:cNvPr id="0" name=""/>
        <dsp:cNvSpPr/>
      </dsp:nvSpPr>
      <dsp:spPr>
        <a:xfrm>
          <a:off x="1357174" y="693108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6DFD0-A687-4E59-A8F5-C4E8715E7591}">
      <dsp:nvSpPr>
        <dsp:cNvPr id="0" name=""/>
        <dsp:cNvSpPr/>
      </dsp:nvSpPr>
      <dsp:spPr>
        <a:xfrm>
          <a:off x="1830357" y="900125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0ED0-5D58-4885-B4C3-33DADDFF603B}">
      <dsp:nvSpPr>
        <dsp:cNvPr id="0" name=""/>
        <dsp:cNvSpPr/>
      </dsp:nvSpPr>
      <dsp:spPr>
        <a:xfrm>
          <a:off x="2126096" y="1047995"/>
          <a:ext cx="331952" cy="331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8C6F8-5F0B-46A4-AC6B-E61C658BE6F6}">
      <dsp:nvSpPr>
        <dsp:cNvPr id="0" name=""/>
        <dsp:cNvSpPr/>
      </dsp:nvSpPr>
      <dsp:spPr>
        <a:xfrm>
          <a:off x="2540131" y="1373308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77840-B85E-4529-9998-6BEC307DCCFA}">
      <dsp:nvSpPr>
        <dsp:cNvPr id="0" name=""/>
        <dsp:cNvSpPr/>
      </dsp:nvSpPr>
      <dsp:spPr>
        <a:xfrm>
          <a:off x="2717575" y="1698621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ED0FF-4DFE-46C2-8E7E-2DAAD05623EA}">
      <dsp:nvSpPr>
        <dsp:cNvPr id="0" name=""/>
        <dsp:cNvSpPr/>
      </dsp:nvSpPr>
      <dsp:spPr>
        <a:xfrm>
          <a:off x="1179731" y="1077569"/>
          <a:ext cx="543194" cy="5431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A009-4052-4A54-A616-E3448E5C0D1F}">
      <dsp:nvSpPr>
        <dsp:cNvPr id="0" name=""/>
        <dsp:cNvSpPr/>
      </dsp:nvSpPr>
      <dsp:spPr>
        <a:xfrm>
          <a:off x="26348" y="2201378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5DF9D-5CFC-49E4-8B16-E0D261D8A1B7}">
      <dsp:nvSpPr>
        <dsp:cNvPr id="0" name=""/>
        <dsp:cNvSpPr/>
      </dsp:nvSpPr>
      <dsp:spPr>
        <a:xfrm>
          <a:off x="203791" y="2467543"/>
          <a:ext cx="331952" cy="331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CF154-9C51-45E1-B77F-A5685E236503}">
      <dsp:nvSpPr>
        <dsp:cNvPr id="0" name=""/>
        <dsp:cNvSpPr/>
      </dsp:nvSpPr>
      <dsp:spPr>
        <a:xfrm>
          <a:off x="647400" y="2704135"/>
          <a:ext cx="482839" cy="4828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26D14-A450-4ABB-98BA-A87517B3545F}">
      <dsp:nvSpPr>
        <dsp:cNvPr id="0" name=""/>
        <dsp:cNvSpPr/>
      </dsp:nvSpPr>
      <dsp:spPr>
        <a:xfrm>
          <a:off x="1268452" y="3088596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7CD21-F004-4658-907B-52785981A6AC}">
      <dsp:nvSpPr>
        <dsp:cNvPr id="0" name=""/>
        <dsp:cNvSpPr/>
      </dsp:nvSpPr>
      <dsp:spPr>
        <a:xfrm>
          <a:off x="1386748" y="2704135"/>
          <a:ext cx="331952" cy="331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11703-D83D-463B-BDD5-92D8799BEDB3}">
      <dsp:nvSpPr>
        <dsp:cNvPr id="0" name=""/>
        <dsp:cNvSpPr/>
      </dsp:nvSpPr>
      <dsp:spPr>
        <a:xfrm>
          <a:off x="1682487" y="3118170"/>
          <a:ext cx="211242" cy="211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89A2-E86F-43BB-B016-086C2439B59F}">
      <dsp:nvSpPr>
        <dsp:cNvPr id="0" name=""/>
        <dsp:cNvSpPr/>
      </dsp:nvSpPr>
      <dsp:spPr>
        <a:xfrm>
          <a:off x="1948653" y="2644987"/>
          <a:ext cx="482839" cy="4828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EF6F0-D082-48F9-BAFF-FE95A52B742E}">
      <dsp:nvSpPr>
        <dsp:cNvPr id="0" name=""/>
        <dsp:cNvSpPr/>
      </dsp:nvSpPr>
      <dsp:spPr>
        <a:xfrm>
          <a:off x="2599279" y="2526691"/>
          <a:ext cx="331952" cy="331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086DE7-7A16-DB47-9C78-4E91E00DECC1}" type="datetimeFigureOut">
              <a:rPr lang="en-US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8E30EC-97B9-CD48-A5F6-1E2B0410510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30EC-97B9-CD48-A5F6-1E2B04105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68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30EC-97B9-CD48-A5F6-1E2B041051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30EC-97B9-CD48-A5F6-1E2B041051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30EC-97B9-CD48-A5F6-1E2B041051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30EC-97B9-CD48-A5F6-1E2B041051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9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FI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78E30EC-97B9-CD48-A5F6-1E2B04105100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: Title 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/>
              <a:buNone/>
              <a:defRPr sz="900" cap="all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pl-PL"/>
              <a:t>INTERNAL</a:t>
            </a:r>
            <a:endParaRPr lang="en-US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8" y="5000633"/>
            <a:ext cx="10112937" cy="224432"/>
          </a:xfrm>
        </p:spPr>
        <p:txBody>
          <a:bodyPr lIns="0" tIns="0" rIns="0" bIns="0" anchor="b"/>
          <a:lstStyle>
            <a:lvl1pPr marL="1587" indent="0">
              <a:buFont typeface="Arial"/>
              <a:buNone/>
              <a:defRPr sz="1000" cap="all"/>
            </a:lvl1pPr>
            <a:lvl2pPr marL="1587" indent="0">
              <a:buNone/>
              <a:defRPr sz="1000" cap="all"/>
            </a:lvl2pPr>
            <a:lvl3pPr marL="1587" indent="0">
              <a:buNone/>
              <a:defRPr sz="1000" cap="all"/>
            </a:lvl3pPr>
            <a:lvl4pPr marL="1587" indent="0">
              <a:buNone/>
              <a:defRPr sz="1000" cap="all"/>
            </a:lvl4pPr>
            <a:lvl5pPr marL="1587" indent="0">
              <a:buNone/>
              <a:defRPr sz="1000" cap="all"/>
            </a:lvl5pPr>
            <a:lvl6pPr marL="1587" indent="0">
              <a:buNone/>
              <a:defRPr sz="1000" cap="all"/>
            </a:lvl6pPr>
            <a:lvl7pPr marL="1587" indent="0">
              <a:buNone/>
              <a:defRPr sz="1000" cap="all"/>
            </a:lvl7pPr>
            <a:lvl8pPr marL="1587" indent="0">
              <a:buNone/>
              <a:defRPr sz="1000" cap="all"/>
            </a:lvl8pPr>
            <a:lvl9pPr marL="1587" indent="0">
              <a:buNone/>
              <a:defRPr sz="1000" cap="all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8" y="5205566"/>
            <a:ext cx="10112147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8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8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800" b="0" i="0" u="none" strike="noStrike" cap="none" spc="0">
                <a:ln>
                  <a:noFill/>
                </a:ln>
                <a:solidFill>
                  <a:schemeClr val="accent2"/>
                </a:solidFill>
                <a:latin typeface="ABBvoice"/>
                <a:ea typeface="ABBvoice"/>
                <a:cs typeface="ABBvoice"/>
              </a:rPr>
              <a:t>© Copyright </a:t>
            </a:r>
            <a:endParaRPr/>
          </a:p>
        </p:txBody>
      </p:sp>
      <p:sp>
        <p:nvSpPr>
          <p:cNvPr id="27" name="TextBox 26"/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800" b="0" i="0" u="none" strike="noStrike" cap="none" spc="0">
                <a:ln>
                  <a:noFill/>
                </a:ln>
                <a:solidFill>
                  <a:schemeClr val="accent2"/>
                </a:solidFill>
                <a:latin typeface="ABBvoice"/>
                <a:ea typeface="ABBvoice"/>
                <a:cs typeface="ABBvoice"/>
              </a:rPr>
              <a:t>ABB. All rights reserved</a:t>
            </a:r>
            <a:r>
              <a:rPr lang="pl-PL" sz="800" b="0" i="0" u="none" strike="noStrike" cap="none" spc="0">
                <a:ln>
                  <a:noFill/>
                </a:ln>
                <a:solidFill>
                  <a:schemeClr val="accent2"/>
                </a:solidFill>
                <a:latin typeface="ABBvoice"/>
                <a:ea typeface="ABBvoice"/>
                <a:cs typeface="ABBvoice"/>
              </a:rPr>
              <a:t>.</a:t>
            </a:r>
            <a:endParaRPr lang="en-US" sz="800" b="0" i="0" u="none" strike="noStrike" cap="none" spc="0">
              <a:ln>
                <a:noFill/>
              </a:ln>
              <a:solidFill>
                <a:schemeClr val="accent2"/>
              </a:solidFill>
              <a:latin typeface="ABBvoice"/>
              <a:ea typeface="ABBvoice"/>
              <a:cs typeface="ABBvoice"/>
            </a:endParaRPr>
          </a:p>
        </p:txBody>
      </p:sp>
      <p:sp>
        <p:nvSpPr>
          <p:cNvPr id="28" name="Text Placeholder 3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pl-PL"/>
              <a:t>[Year]</a:t>
            </a:r>
            <a:endParaRPr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13836" y="6528588"/>
            <a:ext cx="1280438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en-US"/>
              <a:t>1ABC123456</a:t>
            </a:r>
            <a:endParaRPr lang="pl-PL"/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pl-PL" sz="800">
                <a:solidFill>
                  <a:schemeClr val="accent2"/>
                </a:solidFill>
              </a:rPr>
              <a:t>Rev.:</a:t>
            </a:r>
            <a:endParaRPr/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800">
                <a:solidFill>
                  <a:schemeClr val="accent2"/>
                </a:solidFill>
              </a:rPr>
              <a:t>Document</a:t>
            </a:r>
            <a:r>
              <a:rPr lang="pl-PL" sz="800">
                <a:solidFill>
                  <a:schemeClr val="accent2"/>
                </a:solidFill>
              </a:rPr>
              <a:t> ID.:</a:t>
            </a:r>
            <a:endParaRPr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en-US"/>
              <a:t>A</a:t>
            </a:r>
            <a:endParaRPr lang="pl-PL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34963" y="6390088"/>
            <a:ext cx="2233025" cy="36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2: Title &amp; Content (2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B0EFA936-28E9-42DC-A924-CB516818427B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3: Content (3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BF92F29D-EA39-49E1-8C36-4F99E173F1C6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4: Title (3) &amp; Content (3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4" y="2318321"/>
            <a:ext cx="5605200" cy="1484195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66B8F505-684D-4A1B-8221-D6522F8976E6}" type="datetime4">
              <a:rPr lang="en-US"/>
              <a:t>April 14, 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cxnSp>
        <p:nvCxnSpPr>
          <p:cNvPr id="7" name="Straight Connector 10"/>
          <p:cNvCxnSpPr>
            <a:cxnSpLocks/>
          </p:cNvCxnSpPr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>
            <a:cxnSpLocks/>
          </p:cNvCxnSpPr>
          <p:nvPr userDrawn="1"/>
        </p:nvCxnSpPr>
        <p:spPr bwMode="gray">
          <a:xfrm>
            <a:off x="624804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>
            <a:cxnSpLocks/>
          </p:cNvCxnSpPr>
          <p:nvPr userDrawn="1"/>
        </p:nvCxnSpPr>
        <p:spPr bwMode="gray">
          <a:xfrm>
            <a:off x="624804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4" y="4432235"/>
            <a:ext cx="5605200" cy="1481057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32" name="Straight Connector 31"/>
          <p:cNvCxnSpPr>
            <a:cxnSpLocks/>
          </p:cNvCxnSpPr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5: Title (3) &amp; Content (3) &amp; Bo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AFEB7575-D3D0-4652-BA3A-0CCCCCFCBFB4}" type="datetime4">
              <a:rPr lang="en-US"/>
              <a:t>April 14, 2026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cxnSp>
        <p:nvCxnSpPr>
          <p:cNvPr id="7" name="Straight Connector 10"/>
          <p:cNvCxnSpPr>
            <a:cxnSpLocks/>
          </p:cNvCxnSpPr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>
            <a:cxnSpLocks/>
          </p:cNvCxnSpPr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>
            <a:cxnSpLocks/>
          </p:cNvCxnSpPr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37" name="Straight Connector 36"/>
          <p:cNvCxnSpPr>
            <a:cxnSpLocks/>
          </p:cNvCxnSpPr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6: Title &amp; Content (2)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C316BD20-B884-4AFE-AD41-0CFDA4A22B89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7: Title &amp; Content (2)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56E15E2C-8566-4D33-8B8A-F0E4E6EF657A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8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0: Title (3) &amp; Content (3)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6DA2D124-73B0-4741-87DD-F31F2F07034A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4: Title (3) &amp; Content (6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2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2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2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04D31312-35C5-4C51-BEBC-7DFB106FBB95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5: Title (3) &amp; Content (6) &amp; Bo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1D9E79DB-42B6-4FDF-8901-EDDD0B15FEBB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6: Content (5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9336AA33-6DC9-453C-804C-536915D96FD3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: 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7: Title (4) &amp; Content (4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B4690D58-132B-41F1-809E-7C79AE9ADE6F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41" name="Straight Connector 40"/>
          <p:cNvCxnSpPr>
            <a:cxnSpLocks/>
          </p:cNvCxnSpPr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8: Title (4) &amp; Content (4) &amp; Bo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pPr>
              <a:defRPr/>
            </a:pPr>
            <a:fld id="{7C99B28F-31C8-4DCE-8ADB-92A6DB9BC1A9}" type="datetime4">
              <a:rPr lang="en-US"/>
              <a:t>April 14,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9: Content (3)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D55C6F4D-1357-4A6A-9B38-79BE30FAEEA6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5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0: Content (4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CC707A3D-437C-4768-8817-18F1A32443D8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5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1: Content (8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pPr>
              <a:defRPr/>
            </a:pPr>
            <a:fld id="{E0611517-614C-4B4D-AB44-367E4E99FD8B}" type="datetime4">
              <a:rPr lang="en-US"/>
              <a:t>April 14,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54: Final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3: 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250166" y="6159260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: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B80766-97B2-0745-A36F-991C75EE6613}" type="datetimeFigureOut">
              <a:rPr lang="en-US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: Title 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/>
              <a:buNone/>
              <a:defRPr sz="900" cap="all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pl-PL"/>
              <a:t>INTERNAL</a:t>
            </a:r>
            <a:endParaRPr lang="en-US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8" y="5000633"/>
            <a:ext cx="10112937" cy="224432"/>
          </a:xfrm>
        </p:spPr>
        <p:txBody>
          <a:bodyPr lIns="0" tIns="0" rIns="0" bIns="0" anchor="b"/>
          <a:lstStyle>
            <a:lvl1pPr marL="1587" indent="0">
              <a:buFont typeface="Arial"/>
              <a:buNone/>
              <a:defRPr sz="1000" cap="all"/>
            </a:lvl1pPr>
            <a:lvl2pPr marL="1587" indent="0">
              <a:buNone/>
              <a:defRPr sz="1000" cap="all"/>
            </a:lvl2pPr>
            <a:lvl3pPr marL="1587" indent="0">
              <a:buNone/>
              <a:defRPr sz="1000" cap="all"/>
            </a:lvl3pPr>
            <a:lvl4pPr marL="1587" indent="0">
              <a:buNone/>
              <a:defRPr sz="1000" cap="all"/>
            </a:lvl4pPr>
            <a:lvl5pPr marL="1587" indent="0">
              <a:buNone/>
              <a:defRPr sz="1000" cap="all"/>
            </a:lvl5pPr>
            <a:lvl6pPr marL="1587" indent="0">
              <a:buNone/>
              <a:defRPr sz="1000" cap="all"/>
            </a:lvl6pPr>
            <a:lvl7pPr marL="1587" indent="0">
              <a:buNone/>
              <a:defRPr sz="1000" cap="all"/>
            </a:lvl7pPr>
            <a:lvl8pPr marL="1587" indent="0">
              <a:buNone/>
              <a:defRPr sz="1000" cap="all"/>
            </a:lvl8pPr>
            <a:lvl9pPr marL="1587" indent="0">
              <a:buNone/>
              <a:defRPr sz="1000" cap="all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8" y="5205566"/>
            <a:ext cx="10112147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8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8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800" b="0" i="0" u="none" strike="noStrike" cap="none" spc="0">
                <a:ln>
                  <a:noFill/>
                </a:ln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© Copyright </a:t>
            </a:r>
            <a:endParaRPr/>
          </a:p>
        </p:txBody>
      </p:sp>
      <p:sp>
        <p:nvSpPr>
          <p:cNvPr id="27" name="TextBox 26"/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800" b="0" i="0" u="none" strike="noStrike" cap="none" spc="0">
                <a:ln>
                  <a:noFill/>
                </a:ln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ABB. All rights reserved</a:t>
            </a:r>
            <a:r>
              <a:rPr lang="pl-PL" sz="800" b="0" i="0" u="none" strike="noStrike" cap="none" spc="0">
                <a:ln>
                  <a:noFill/>
                </a:ln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.</a:t>
            </a:r>
            <a:endParaRPr lang="en-US" sz="800" b="0" i="0" u="none" strike="noStrike" cap="none" spc="0">
              <a:ln>
                <a:noFill/>
              </a:ln>
              <a:solidFill>
                <a:schemeClr val="accent2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8" name="Text Placeholder 3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pl-PL"/>
              <a:t>[Year]</a:t>
            </a:r>
            <a:endParaRPr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13836" y="6528588"/>
            <a:ext cx="1280438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en-US"/>
              <a:t>1ABC123456</a:t>
            </a:r>
            <a:endParaRPr lang="pl-PL"/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pl-PL" sz="800">
                <a:solidFill>
                  <a:schemeClr val="accent2"/>
                </a:solidFill>
              </a:rPr>
              <a:t>Rev.:</a:t>
            </a:r>
            <a:endParaRPr/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defRPr/>
            </a:pPr>
            <a:r>
              <a:rPr lang="en-US" sz="800">
                <a:solidFill>
                  <a:schemeClr val="accent2"/>
                </a:solidFill>
              </a:rPr>
              <a:t>Document</a:t>
            </a:r>
            <a:r>
              <a:rPr lang="pl-PL" sz="800">
                <a:solidFill>
                  <a:schemeClr val="accent2"/>
                </a:solidFill>
              </a:rPr>
              <a:t> ID.:</a:t>
            </a:r>
            <a:endParaRPr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en-US"/>
              <a:t>A</a:t>
            </a:r>
            <a:endParaRPr lang="pl-PL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334963" y="6390088"/>
            <a:ext cx="2233025" cy="36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: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: Content &amp; Bo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>
              <a:defRPr/>
            </a:pPr>
            <a:fld id="{BCB2B921-614D-48F2-9546-B278025F17EE}" type="datetime4">
              <a:rPr lang="en-US"/>
              <a:t>April 14,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8: 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19466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8: 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1191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: Title &amp;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DDA21142-3DFF-44D4-84BF-0A5A958541AB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8: Title (2) &amp; Content (2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B7A8DB10-9BF6-4473-AAA1-9EA8F472E094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9: Title (2) &amp; Content (2) &amp; Bo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1AFBA867-7789-4C43-8AB0-0B2878D8DE6F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2" y="5453066"/>
            <a:ext cx="11520682" cy="46037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0: Title (2) &amp; Content (2) / Arrow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CC3C10F5-0F58-49EA-BF89-B55155636AF1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5"/>
            <a:ext cx="3523271" cy="124946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350">
              <a:latin typeface="ABBvoice"/>
              <a:ea typeface="ABBvoice"/>
              <a:cs typeface="ABBvoice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1: Title (2) &amp; Content (2) &amp; Box / Arrow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350">
              <a:latin typeface="ABBvoice"/>
              <a:ea typeface="ABBvoice"/>
              <a:cs typeface="ABBvoi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>
              <a:defRPr/>
            </a:pPr>
            <a:fld id="{42DB7EC9-912A-4DC2-A6BA-BF3A4FC776E0}" type="datetime4">
              <a:rPr lang="en-US"/>
              <a:t>April 14,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301924" y="223269"/>
            <a:ext cx="560717" cy="32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376" y="250467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287688" y="6298397"/>
            <a:ext cx="7147175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487488" y="6489341"/>
            <a:ext cx="116295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fld id="{DAA42BF1-81AB-4815-B6E4-77563C3F2273}" type="datetime4">
              <a:rPr lang="en-US"/>
              <a:t>April 14, 2026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394776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‹nr.›</a:t>
            </a:fld>
            <a:endParaRPr lang="en-US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 bwMode="gray">
          <a:xfrm>
            <a:off x="2289516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 bwMode="gray">
          <a:xfrm>
            <a:off x="318165" y="6484751"/>
            <a:ext cx="1162950" cy="13246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l">
              <a:defRPr/>
            </a:pPr>
            <a:r>
              <a:rPr sz="1000" b="0">
                <a:solidFill>
                  <a:schemeClr val="accent3"/>
                </a:solidFill>
                <a:latin typeface="Calibri"/>
                <a:cs typeface="Calibri"/>
              </a:rPr>
              <a:t>© Adra 2021</a:t>
            </a:r>
            <a:r>
              <a:rPr lang="fr-CH" sz="1000" b="0">
                <a:solidFill>
                  <a:schemeClr val="accent3"/>
                </a:solidFill>
                <a:latin typeface="Calibri"/>
                <a:cs typeface="Calibri"/>
              </a:rPr>
              <a:t>      -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8"/>
          <a:stretch/>
        </p:blipFill>
        <p:spPr bwMode="auto">
          <a:xfrm>
            <a:off x="10469015" y="6262023"/>
            <a:ext cx="1404820" cy="55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hdr="0"/>
  <p:txStyles>
    <p:titleStyle>
      <a:lvl1pPr algn="l" defTabSz="914491">
        <a:spcBef>
          <a:spcPts val="0"/>
        </a:spcBef>
        <a:buNone/>
        <a:defRPr lang="en-US" sz="4400" b="1" i="0">
          <a:solidFill>
            <a:srgbClr val="0084C8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914491">
        <a:spcBef>
          <a:spcPts val="600"/>
        </a:spcBef>
        <a:buFont typeface="Arial"/>
        <a:buNone/>
        <a:defRPr sz="1400">
          <a:solidFill>
            <a:schemeClr val="tx1"/>
          </a:solidFill>
          <a:latin typeface="Calibri"/>
          <a:ea typeface="+mn-ea"/>
          <a:cs typeface="Calibri"/>
        </a:defRPr>
      </a:lvl1pPr>
      <a:lvl2pPr marL="180018" indent="-180018" algn="l" defTabSz="914491">
        <a:spcBef>
          <a:spcPts val="600"/>
        </a:spcBef>
        <a:buFont typeface="ABBvoiceOffice"/>
        <a:buChar char="–"/>
        <a:defRPr sz="1400">
          <a:solidFill>
            <a:schemeClr val="tx1"/>
          </a:solidFill>
          <a:latin typeface="Calibri"/>
          <a:ea typeface="+mn-ea"/>
          <a:cs typeface="Calibri"/>
        </a:defRPr>
      </a:lvl2pPr>
      <a:lvl3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Calibri"/>
          <a:ea typeface="+mn-ea"/>
          <a:cs typeface="Calibri"/>
        </a:defRPr>
      </a:lvl3pPr>
      <a:lvl4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Calibri"/>
          <a:ea typeface="+mn-ea"/>
          <a:cs typeface="Calibri"/>
        </a:defRPr>
      </a:lvl4pPr>
      <a:lvl5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Calibri"/>
          <a:ea typeface="+mn-ea"/>
          <a:cs typeface="Calibri"/>
        </a:defRPr>
      </a:lvl5pPr>
      <a:lvl6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>
        <a:spcBef>
          <a:spcPts val="6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07368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6B2214-9F73-5F4A-9CD5-E437E4415A4C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749" r:id="rId14"/>
    <p:sldLayoutId id="2147483750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 spc="-150">
          <a:solidFill>
            <a:srgbClr val="0084C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Data" Target="../diagrams/data2.xml"/><Relationship Id="rId1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17" Type="http://schemas.microsoft.com/office/2007/relationships/diagramDrawing" Target="../diagrams/drawing2.xml"/><Relationship Id="rId2" Type="http://schemas.openxmlformats.org/officeDocument/2006/relationships/image" Target="../media/image8.jpeg"/><Relationship Id="rId16" Type="http://schemas.openxmlformats.org/officeDocument/2006/relationships/diagramColors" Target="../diagrams/colors2.xm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19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2F1124-33BD-4EBB-98B3-2BE08BF7D732}" type="datetime4"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April 14, 2026</a:t>
            </a:fld>
            <a:endParaRPr lang="en-US" sz="1000" b="0" i="0" u="none" strike="noStrike" cap="none" spc="0">
              <a:ln>
                <a:noFill/>
              </a:ln>
              <a:solidFill>
                <a:srgbClr val="A9A9A9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 marL="0" marR="0" lvl="8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b="0" i="0" u="none" strike="noStrike" cap="none" spc="0">
              <a:ln>
                <a:noFill/>
              </a:ln>
              <a:solidFill>
                <a:srgbClr val="A9A9A9"/>
              </a:solidFill>
              <a:latin typeface="ABBvoic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Slide </a:t>
            </a:r>
            <a:fld id="{619F89D8-7AE3-494A-97F3-03D680869632}" type="slidenum"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1</a:t>
            </a:fld>
            <a:endParaRPr lang="en-US" sz="1000" b="0" i="0" u="none" strike="noStrike" cap="none" spc="0">
              <a:ln>
                <a:noFill/>
              </a:ln>
              <a:solidFill>
                <a:srgbClr val="A9A9A9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 bwMode="gray">
          <a:xfrm>
            <a:off x="1495318" y="6858000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b="0" i="0" u="none" strike="noStrike" cap="none" spc="0">
              <a:ln>
                <a:noFill/>
              </a:ln>
              <a:solidFill>
                <a:srgbClr val="000000"/>
              </a:solidFill>
              <a:latin typeface="ABBvoice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b="11113"/>
          <a:stretch>
            <a:fillRect/>
          </a:stretch>
        </p:blipFill>
        <p:spPr bwMode="auto">
          <a:xfrm>
            <a:off x="-1504171" y="-133343"/>
            <a:ext cx="13696172" cy="6991344"/>
          </a:xfrm>
          <a:prstGeom prst="rect">
            <a:avLst/>
          </a:prstGeom>
          <a:noFill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4192" y="2398346"/>
            <a:ext cx="3666233" cy="2003639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A25931FC-B15F-E671-5952-891D7BA8A638}"/>
              </a:ext>
            </a:extLst>
          </p:cNvPr>
          <p:cNvSpPr/>
          <p:nvPr/>
        </p:nvSpPr>
        <p:spPr bwMode="auto">
          <a:xfrm>
            <a:off x="3646470" y="707164"/>
            <a:ext cx="489268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6000" b="1" dirty="0">
                <a:solidFill>
                  <a:srgbClr val="113769"/>
                </a:solidFill>
              </a:rPr>
              <a:t>Healthcare TG </a:t>
            </a:r>
            <a:endParaRPr sz="6000" b="1" dirty="0">
              <a:solidFill>
                <a:srgbClr val="113769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7DB3BE1-469D-3898-01DD-30D09ECDE90E}"/>
              </a:ext>
            </a:extLst>
          </p:cNvPr>
          <p:cNvSpPr txBox="1"/>
          <p:nvPr/>
        </p:nvSpPr>
        <p:spPr>
          <a:xfrm>
            <a:off x="8556699" y="5150085"/>
            <a:ext cx="7176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1543">
              <a:defRPr sz="3312" b="1">
                <a:effectLst>
                  <a:outerShdw blurRad="35052" dist="26289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1800" dirty="0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Françoise J. Siepel</a:t>
            </a:r>
          </a:p>
          <a:p>
            <a:pPr defTabSz="201543">
              <a:defRPr sz="3312" b="1">
                <a:effectLst>
                  <a:outerShdw blurRad="35052" dist="26289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1800" dirty="0" err="1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Associate</a:t>
            </a:r>
            <a:r>
              <a:rPr lang="nl-NL" sz="1800" dirty="0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professor / </a:t>
            </a:r>
          </a:p>
          <a:p>
            <a:pPr defTabSz="201543">
              <a:defRPr sz="3312" b="1">
                <a:effectLst>
                  <a:outerShdw blurRad="35052" dist="26289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1800" dirty="0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Technical </a:t>
            </a:r>
            <a:r>
              <a:rPr lang="nl-NL" sz="1800" dirty="0" err="1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physician</a:t>
            </a:r>
            <a:endParaRPr lang="nl-NL" sz="1800" dirty="0">
              <a:solidFill>
                <a:srgbClr val="1B3A7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201543">
              <a:defRPr sz="3312" b="1">
                <a:effectLst>
                  <a:outerShdw blurRad="35052" dist="26289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1800" dirty="0" err="1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Robotics</a:t>
            </a:r>
            <a:r>
              <a:rPr lang="nl-NL" sz="1800" dirty="0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nl-NL" sz="1800" dirty="0" err="1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lang="nl-NL" sz="1800" dirty="0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nl-NL" sz="1800" dirty="0" err="1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Mechatronics</a:t>
            </a:r>
            <a:endParaRPr lang="nl-NL" sz="1800" dirty="0">
              <a:solidFill>
                <a:srgbClr val="1B3A7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201543">
              <a:defRPr sz="3312" b="1">
                <a:effectLst>
                  <a:outerShdw blurRad="35052" dist="26289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nl-NL" sz="1800" dirty="0">
                <a:solidFill>
                  <a:srgbClr val="1B3A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University of Twente</a:t>
            </a:r>
          </a:p>
        </p:txBody>
      </p:sp>
      <p:sp>
        <p:nvSpPr>
          <p:cNvPr id="13" name="Sechseck 23">
            <a:extLst>
              <a:ext uri="{FF2B5EF4-FFF2-40B4-BE49-F238E27FC236}">
                <a16:creationId xmlns:a16="http://schemas.microsoft.com/office/drawing/2014/main" id="{B3B87926-5F25-499A-D58F-1BC75D4069E1}"/>
              </a:ext>
            </a:extLst>
          </p:cNvPr>
          <p:cNvSpPr/>
          <p:nvPr/>
        </p:nvSpPr>
        <p:spPr>
          <a:xfrm rot="16200000">
            <a:off x="6311955" y="5254632"/>
            <a:ext cx="1612896" cy="1534589"/>
          </a:xfrm>
          <a:prstGeom prst="hexagon">
            <a:avLst/>
          </a:prstGeom>
          <a:solidFill>
            <a:srgbClr val="F6AD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6" name="RoboticsAndMechatronics_logo_CMYK.pdf">
            <a:extLst>
              <a:ext uri="{FF2B5EF4-FFF2-40B4-BE49-F238E27FC236}">
                <a16:creationId xmlns:a16="http://schemas.microsoft.com/office/drawing/2014/main" id="{4DAFA3FA-F24C-F1C6-F426-5BA8BAEEF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71939" y="5603701"/>
            <a:ext cx="1394180" cy="521797"/>
          </a:xfrm>
          <a:prstGeom prst="rect">
            <a:avLst/>
          </a:prstGeom>
          <a:ln w="12700">
            <a:miter lim="400000"/>
          </a:ln>
          <a:effectLst>
            <a:outerShdw blurRad="495300" dir="5400000" rotWithShape="0">
              <a:srgbClr val="FFFFFF"/>
            </a:outerShdw>
          </a:effectLst>
        </p:spPr>
      </p:pic>
      <p:pic>
        <p:nvPicPr>
          <p:cNvPr id="17" name="UT_Logo_0072_White_EN.png">
            <a:extLst>
              <a:ext uri="{FF2B5EF4-FFF2-40B4-BE49-F238E27FC236}">
                <a16:creationId xmlns:a16="http://schemas.microsoft.com/office/drawing/2014/main" id="{AE80D185-ED23-EC6B-CDA8-327362CAB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31529" y="6172789"/>
            <a:ext cx="1579426" cy="303735"/>
          </a:xfrm>
          <a:prstGeom prst="rect">
            <a:avLst/>
          </a:prstGeom>
          <a:solidFill>
            <a:schemeClr val="tx1">
              <a:alpha val="68000"/>
            </a:schemeClr>
          </a:solidFill>
          <a:ln w="12700">
            <a:miter lim="400000"/>
          </a:ln>
        </p:spPr>
      </p:pic>
      <p:pic>
        <p:nvPicPr>
          <p:cNvPr id="18" name="Grafik 2" descr="Ein Bild, das Objekt, Uhr, Licht, Schild enthält.&#10;&#10;Automatisch generierte Beschreibung">
            <a:extLst>
              <a:ext uri="{FF2B5EF4-FFF2-40B4-BE49-F238E27FC236}">
                <a16:creationId xmlns:a16="http://schemas.microsoft.com/office/drawing/2014/main" id="{1217A790-F1E4-E7E1-96A8-6BFB05E50B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87" y="5757531"/>
            <a:ext cx="1915829" cy="6753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578AE8-B645-4B4F-5A37-29B0F579F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1069" y="4128845"/>
            <a:ext cx="1581395" cy="8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86185-5EAF-14D6-19E9-D1A8CCC49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B2A659-6F19-1759-75B7-A1D18CFB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F7CD94-57CE-E40C-6D1E-7E6EEE21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Understanding societal needs in healthcare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5ABB4A-ECE0-A076-DD74-397F1B6AE947}"/>
              </a:ext>
            </a:extLst>
          </p:cNvPr>
          <p:cNvSpPr txBox="1"/>
          <p:nvPr/>
        </p:nvSpPr>
        <p:spPr>
          <a:xfrm>
            <a:off x="551384" y="1484784"/>
            <a:ext cx="107291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err="1">
                <a:solidFill>
                  <a:srgbClr val="000000"/>
                </a:solidFill>
              </a:rPr>
              <a:t>To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align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with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societal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expectations</a:t>
            </a:r>
            <a:r>
              <a:rPr lang="nl-NL" altLang="nl-NL" sz="2400" dirty="0">
                <a:solidFill>
                  <a:srgbClr val="000000"/>
                </a:solidFill>
              </a:rPr>
              <a:t>, ADR must </a:t>
            </a:r>
            <a:r>
              <a:rPr lang="nl-NL" altLang="nl-NL" sz="2400" dirty="0" err="1">
                <a:solidFill>
                  <a:srgbClr val="000000"/>
                </a:solidFill>
              </a:rPr>
              <a:t>respond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to</a:t>
            </a:r>
            <a:r>
              <a:rPr lang="nl-NL" altLang="nl-NL" sz="2400" dirty="0">
                <a:solidFill>
                  <a:srgbClr val="000000"/>
                </a:solidFill>
              </a:rPr>
              <a:t> </a:t>
            </a:r>
            <a:r>
              <a:rPr lang="nl-NL" altLang="nl-NL" sz="2400" b="1" dirty="0" err="1">
                <a:solidFill>
                  <a:srgbClr val="000000"/>
                </a:solidFill>
              </a:rPr>
              <a:t>structural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healthcare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needs</a:t>
            </a:r>
            <a:r>
              <a:rPr lang="nl-NL" altLang="nl-NL" sz="2400" dirty="0">
                <a:solidFill>
                  <a:srgbClr val="000000"/>
                </a:solidFill>
              </a:rPr>
              <a:t>: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>
                <a:solidFill>
                  <a:srgbClr val="000000"/>
                </a:solidFill>
              </a:rPr>
              <a:t>Accessibility </a:t>
            </a:r>
            <a:r>
              <a:rPr lang="nl-NL" altLang="nl-NL" sz="2400" b="1" dirty="0" err="1">
                <a:solidFill>
                  <a:srgbClr val="000000"/>
                </a:solidFill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affordability</a:t>
            </a:r>
            <a:r>
              <a:rPr lang="nl-NL" altLang="nl-NL" sz="2400" b="1" dirty="0">
                <a:solidFill>
                  <a:srgbClr val="000000"/>
                </a:solidFill>
              </a:rPr>
              <a:t>: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Digital 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automated</a:t>
            </a:r>
            <a:r>
              <a:rPr lang="nl-NL" altLang="nl-NL" sz="2000" dirty="0">
                <a:solidFill>
                  <a:srgbClr val="000000"/>
                </a:solidFill>
              </a:rPr>
              <a:t> care </a:t>
            </a:r>
            <a:r>
              <a:rPr lang="nl-NL" altLang="nl-NL" sz="2000" dirty="0" err="1">
                <a:solidFill>
                  <a:srgbClr val="000000"/>
                </a:solidFill>
              </a:rPr>
              <a:t>pathways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expand</a:t>
            </a:r>
            <a:r>
              <a:rPr lang="nl-NL" altLang="nl-NL" sz="2000" dirty="0">
                <a:solidFill>
                  <a:srgbClr val="000000"/>
                </a:solidFill>
              </a:rPr>
              <a:t> access </a:t>
            </a:r>
            <a:r>
              <a:rPr lang="nl-NL" altLang="nl-NL" sz="2000" dirty="0" err="1">
                <a:solidFill>
                  <a:srgbClr val="000000"/>
                </a:solidFill>
              </a:rPr>
              <a:t>while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reducing</a:t>
            </a:r>
            <a:r>
              <a:rPr lang="nl-NL" altLang="nl-NL" sz="2000" dirty="0">
                <a:solidFill>
                  <a:srgbClr val="000000"/>
                </a:solidFill>
              </a:rPr>
              <a:t> system </a:t>
            </a:r>
            <a:r>
              <a:rPr lang="nl-NL" altLang="nl-NL" sz="2000" dirty="0" err="1">
                <a:solidFill>
                  <a:srgbClr val="000000"/>
                </a:solidFill>
              </a:rPr>
              <a:t>costs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e.g. remote monitoring </a:t>
            </a:r>
            <a:r>
              <a:rPr lang="nl-NL" altLang="nl-NL" sz="2000" dirty="0" err="1">
                <a:solidFill>
                  <a:srgbClr val="000000"/>
                </a:solidFill>
              </a:rPr>
              <a:t>enabling</a:t>
            </a:r>
            <a:r>
              <a:rPr lang="nl-NL" altLang="nl-NL" sz="2000" dirty="0">
                <a:solidFill>
                  <a:srgbClr val="000000"/>
                </a:solidFill>
              </a:rPr>
              <a:t> </a:t>
            </a:r>
            <a:r>
              <a:rPr lang="nl-NL" altLang="nl-NL" sz="2000" b="1" dirty="0">
                <a:solidFill>
                  <a:srgbClr val="000000"/>
                </a:solidFill>
              </a:rPr>
              <a:t>care </a:t>
            </a:r>
            <a:r>
              <a:rPr lang="nl-NL" altLang="nl-NL" sz="2000" b="1" dirty="0" err="1">
                <a:solidFill>
                  <a:srgbClr val="000000"/>
                </a:solidFill>
              </a:rPr>
              <a:t>outside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hospital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settings</a:t>
            </a:r>
            <a:endParaRPr lang="nl-NL" altLang="nl-NL" sz="2000" b="1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0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 err="1">
                <a:solidFill>
                  <a:srgbClr val="000000"/>
                </a:solidFill>
              </a:rPr>
              <a:t>Equity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quality</a:t>
            </a:r>
            <a:r>
              <a:rPr lang="nl-NL" altLang="nl-NL" sz="2400" b="1" dirty="0">
                <a:solidFill>
                  <a:srgbClr val="000000"/>
                </a:solidFill>
              </a:rPr>
              <a:t>: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Data-</a:t>
            </a:r>
            <a:r>
              <a:rPr lang="nl-NL" altLang="nl-NL" sz="2000" dirty="0" err="1">
                <a:solidFill>
                  <a:srgbClr val="000000"/>
                </a:solidFill>
              </a:rPr>
              <a:t>driven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decision</a:t>
            </a:r>
            <a:r>
              <a:rPr lang="nl-NL" altLang="nl-NL" sz="2000" dirty="0">
                <a:solidFill>
                  <a:srgbClr val="000000"/>
                </a:solidFill>
              </a:rPr>
              <a:t>-making supports </a:t>
            </a:r>
            <a:r>
              <a:rPr lang="nl-NL" altLang="nl-NL" sz="2000" b="1" dirty="0">
                <a:solidFill>
                  <a:srgbClr val="000000"/>
                </a:solidFill>
              </a:rPr>
              <a:t>consistent care delivery </a:t>
            </a:r>
            <a:r>
              <a:rPr lang="nl-NL" altLang="nl-NL" sz="2000" b="1" dirty="0" err="1">
                <a:solidFill>
                  <a:srgbClr val="000000"/>
                </a:solidFill>
              </a:rPr>
              <a:t>across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regions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populations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e.g. </a:t>
            </a:r>
            <a:r>
              <a:rPr lang="nl-NL" altLang="nl-NL" sz="2000" dirty="0" err="1">
                <a:solidFill>
                  <a:srgbClr val="000000"/>
                </a:solidFill>
              </a:rPr>
              <a:t>integrated</a:t>
            </a:r>
            <a:r>
              <a:rPr lang="nl-NL" altLang="nl-NL" sz="2000" dirty="0">
                <a:solidFill>
                  <a:srgbClr val="000000"/>
                </a:solidFill>
              </a:rPr>
              <a:t> datasets </a:t>
            </a:r>
            <a:r>
              <a:rPr lang="nl-NL" altLang="nl-NL" sz="2000" dirty="0" err="1">
                <a:solidFill>
                  <a:srgbClr val="000000"/>
                </a:solidFill>
              </a:rPr>
              <a:t>improving</a:t>
            </a:r>
            <a:r>
              <a:rPr lang="nl-NL" altLang="nl-NL" sz="2000" dirty="0">
                <a:solidFill>
                  <a:srgbClr val="000000"/>
                </a:solidFill>
              </a:rPr>
              <a:t> </a:t>
            </a:r>
            <a:r>
              <a:rPr lang="nl-NL" altLang="nl-NL" sz="2000" b="1" dirty="0" err="1">
                <a:solidFill>
                  <a:srgbClr val="000000"/>
                </a:solidFill>
              </a:rPr>
              <a:t>diagnostic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accuracy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reducing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variation</a:t>
            </a:r>
            <a:endParaRPr lang="nl-NL" altLang="nl-NL" sz="2000" b="1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0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>
                <a:solidFill>
                  <a:srgbClr val="000000"/>
                </a:solidFill>
              </a:rPr>
              <a:t>Safety </a:t>
            </a:r>
            <a:r>
              <a:rPr lang="nl-NL" altLang="nl-NL" sz="2400" b="1" dirty="0" err="1">
                <a:solidFill>
                  <a:srgbClr val="000000"/>
                </a:solidFill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reliability</a:t>
            </a:r>
            <a:r>
              <a:rPr lang="nl-NL" altLang="nl-NL" sz="2400" b="1" dirty="0">
                <a:solidFill>
                  <a:srgbClr val="000000"/>
                </a:solidFill>
              </a:rPr>
              <a:t>: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AI 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robotics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enhance</a:t>
            </a:r>
            <a:r>
              <a:rPr lang="nl-NL" altLang="nl-NL" sz="2000" dirty="0">
                <a:solidFill>
                  <a:srgbClr val="000000"/>
                </a:solidFill>
              </a:rPr>
              <a:t> </a:t>
            </a:r>
            <a:r>
              <a:rPr lang="nl-NL" altLang="nl-NL" sz="2000" b="1" dirty="0" err="1">
                <a:solidFill>
                  <a:srgbClr val="000000"/>
                </a:solidFill>
              </a:rPr>
              <a:t>precision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standardisation</a:t>
            </a:r>
            <a:r>
              <a:rPr lang="nl-NL" altLang="nl-NL" sz="2000" b="1" dirty="0">
                <a:solidFill>
                  <a:srgbClr val="000000"/>
                </a:solidFill>
              </a:rPr>
              <a:t> in </a:t>
            </a:r>
            <a:r>
              <a:rPr lang="nl-NL" altLang="nl-NL" sz="2000" b="1" dirty="0" err="1">
                <a:solidFill>
                  <a:srgbClr val="000000"/>
                </a:solidFill>
              </a:rPr>
              <a:t>clinical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operational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processes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e.g. </a:t>
            </a:r>
            <a:r>
              <a:rPr lang="nl-NL" altLang="nl-NL" sz="2000" dirty="0" err="1">
                <a:solidFill>
                  <a:srgbClr val="000000"/>
                </a:solidFill>
              </a:rPr>
              <a:t>automated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medication</a:t>
            </a:r>
            <a:r>
              <a:rPr lang="nl-NL" altLang="nl-NL" sz="2000" dirty="0">
                <a:solidFill>
                  <a:srgbClr val="000000"/>
                </a:solidFill>
              </a:rPr>
              <a:t> management </a:t>
            </a:r>
            <a:r>
              <a:rPr lang="nl-NL" altLang="nl-NL" sz="2000" dirty="0" err="1">
                <a:solidFill>
                  <a:srgbClr val="000000"/>
                </a:solidFill>
              </a:rPr>
              <a:t>reducing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errors</a:t>
            </a:r>
            <a:r>
              <a:rPr lang="nl-NL" altLang="nl-NL" sz="2000" dirty="0">
                <a:solidFill>
                  <a:srgbClr val="000000"/>
                </a:solidFill>
              </a:rPr>
              <a:t> in </a:t>
            </a:r>
            <a:r>
              <a:rPr lang="nl-NL" altLang="nl-NL" sz="2000" dirty="0" err="1">
                <a:solidFill>
                  <a:srgbClr val="000000"/>
                </a:solidFill>
              </a:rPr>
              <a:t>dispensing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 tracking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nl-NL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077980-B540-82B5-AA3C-EC18920E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6BBB9-0EDB-9E31-9BE4-E328843B7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FB6AC61-5234-3E3B-6CA3-9DE2B623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F72150-D460-114E-DC8F-7419C169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Understanding societal needs in healthcare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7E9518-50A0-E4C4-1901-34F96D64133A}"/>
              </a:ext>
            </a:extLst>
          </p:cNvPr>
          <p:cNvSpPr txBox="1"/>
          <p:nvPr/>
        </p:nvSpPr>
        <p:spPr>
          <a:xfrm>
            <a:off x="551384" y="1484784"/>
            <a:ext cx="107291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>
                <a:solidFill>
                  <a:srgbClr val="000000"/>
                </a:solidFill>
              </a:rPr>
              <a:t>Trust </a:t>
            </a:r>
            <a:r>
              <a:rPr lang="nl-NL" altLang="nl-NL" sz="2400" b="1" dirty="0" err="1">
                <a:solidFill>
                  <a:srgbClr val="000000"/>
                </a:solidFill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transparency</a:t>
            </a:r>
            <a:r>
              <a:rPr lang="nl-NL" altLang="nl-NL" sz="2400" b="1" dirty="0">
                <a:solidFill>
                  <a:srgbClr val="000000"/>
                </a:solidFill>
              </a:rPr>
              <a:t>: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Strong </a:t>
            </a:r>
            <a:r>
              <a:rPr lang="nl-NL" altLang="nl-NL" sz="2000" dirty="0" err="1">
                <a:solidFill>
                  <a:srgbClr val="000000"/>
                </a:solidFill>
              </a:rPr>
              <a:t>frameworks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such</a:t>
            </a:r>
            <a:r>
              <a:rPr lang="nl-NL" altLang="nl-NL" sz="2000" dirty="0">
                <a:solidFill>
                  <a:srgbClr val="000000"/>
                </a:solidFill>
              </a:rPr>
              <a:t> as </a:t>
            </a:r>
            <a:r>
              <a:rPr lang="nl-NL" altLang="nl-NL" sz="2000" dirty="0" err="1">
                <a:solidFill>
                  <a:srgbClr val="000000"/>
                </a:solidFill>
              </a:rPr>
              <a:t>the</a:t>
            </a:r>
            <a:r>
              <a:rPr lang="nl-NL" altLang="nl-NL" sz="2000" dirty="0">
                <a:solidFill>
                  <a:srgbClr val="000000"/>
                </a:solidFill>
              </a:rPr>
              <a:t> General Data </a:t>
            </a:r>
            <a:r>
              <a:rPr lang="nl-NL" altLang="nl-NL" sz="2000" dirty="0" err="1">
                <a:solidFill>
                  <a:srgbClr val="000000"/>
                </a:solidFill>
              </a:rPr>
              <a:t>Protection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Regulation</a:t>
            </a:r>
            <a:r>
              <a:rPr lang="nl-NL" altLang="nl-NL" sz="2000" dirty="0">
                <a:solidFill>
                  <a:srgbClr val="000000"/>
                </a:solidFill>
              </a:rPr>
              <a:t> 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 EU AI Act support safe 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ethical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deployment</a:t>
            </a:r>
            <a:br>
              <a:rPr lang="nl-NL" altLang="nl-NL" sz="2000" dirty="0">
                <a:solidFill>
                  <a:srgbClr val="000000"/>
                </a:solidFill>
              </a:rPr>
            </a:br>
            <a:endParaRPr lang="nl-NL" altLang="nl-NL" sz="2000" dirty="0">
              <a:solidFill>
                <a:srgbClr val="000000"/>
              </a:solidFill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00000"/>
                </a:solidFill>
              </a:rPr>
              <a:t>      </a:t>
            </a:r>
            <a:r>
              <a:rPr lang="nl-NL" altLang="nl-NL" sz="2000" dirty="0" err="1">
                <a:solidFill>
                  <a:srgbClr val="000000"/>
                </a:solidFill>
              </a:rPr>
              <a:t>combined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with</a:t>
            </a:r>
            <a:r>
              <a:rPr lang="nl-NL" altLang="nl-NL" sz="2000" dirty="0">
                <a:solidFill>
                  <a:srgbClr val="000000"/>
                </a:solidFill>
              </a:rPr>
              <a:t> </a:t>
            </a:r>
            <a:r>
              <a:rPr lang="nl-NL" altLang="nl-NL" sz="2000" b="1" dirty="0" err="1">
                <a:solidFill>
                  <a:srgbClr val="000000"/>
                </a:solidFill>
              </a:rPr>
              <a:t>validated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explainable</a:t>
            </a:r>
            <a:r>
              <a:rPr lang="nl-NL" altLang="nl-NL" sz="2000" b="1" dirty="0">
                <a:solidFill>
                  <a:srgbClr val="000000"/>
                </a:solidFill>
              </a:rPr>
              <a:t> systems in </a:t>
            </a:r>
            <a:r>
              <a:rPr lang="nl-NL" altLang="nl-NL" sz="2000" b="1" dirty="0" err="1">
                <a:solidFill>
                  <a:srgbClr val="000000"/>
                </a:solidFill>
              </a:rPr>
              <a:t>practice</a:t>
            </a:r>
            <a:endParaRPr lang="nl-NL" altLang="nl-NL" sz="2000" b="1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0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 err="1">
                <a:solidFill>
                  <a:srgbClr val="000000"/>
                </a:solidFill>
              </a:rPr>
              <a:t>Workforce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productivity</a:t>
            </a:r>
            <a:r>
              <a:rPr lang="nl-NL" altLang="nl-NL" sz="2400" b="1" dirty="0">
                <a:solidFill>
                  <a:srgbClr val="000000"/>
                </a:solidFill>
              </a:rPr>
              <a:t>: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Automation 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robotics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reduce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administrative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physical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workload</a:t>
            </a:r>
            <a:br>
              <a:rPr lang="nl-NL" altLang="nl-NL" sz="2000" dirty="0">
                <a:solidFill>
                  <a:srgbClr val="000000"/>
                </a:solidFill>
              </a:rPr>
            </a:br>
            <a:r>
              <a:rPr lang="nl-NL" altLang="nl-NL" sz="2000" dirty="0">
                <a:solidFill>
                  <a:srgbClr val="000000"/>
                </a:solidFill>
              </a:rPr>
              <a:t>e.g. </a:t>
            </a:r>
            <a:r>
              <a:rPr lang="nl-NL" altLang="nl-NL" sz="2000" dirty="0" err="1">
                <a:solidFill>
                  <a:srgbClr val="000000"/>
                </a:solidFill>
              </a:rPr>
              <a:t>hospital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staff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still</a:t>
            </a:r>
            <a:r>
              <a:rPr lang="nl-NL" altLang="nl-NL" sz="2000" dirty="0">
                <a:solidFill>
                  <a:srgbClr val="000000"/>
                </a:solidFill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</a:rPr>
              <a:t>spend</a:t>
            </a:r>
            <a:r>
              <a:rPr lang="nl-NL" altLang="nl-NL" sz="2000" dirty="0">
                <a:solidFill>
                  <a:srgbClr val="000000"/>
                </a:solidFill>
              </a:rPr>
              <a:t> significant time on </a:t>
            </a:r>
            <a:r>
              <a:rPr lang="nl-NL" altLang="nl-NL" sz="2000" b="1" dirty="0" err="1">
                <a:solidFill>
                  <a:srgbClr val="000000"/>
                </a:solidFill>
              </a:rPr>
              <a:t>logistics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coordination</a:t>
            </a:r>
            <a:r>
              <a:rPr lang="nl-NL" altLang="nl-NL" sz="2000" b="1" dirty="0">
                <a:solidFill>
                  <a:srgbClr val="000000"/>
                </a:solidFill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</a:rPr>
              <a:t>tasks</a:t>
            </a:r>
            <a:endParaRPr lang="nl-NL" altLang="nl-NL" sz="2000" dirty="0"/>
          </a:p>
          <a:p>
            <a:pPr marL="285750" indent="-285750" algn="l">
              <a:buFont typeface="Wingdings" pitchFamily="2" charset="2"/>
              <a:buChar char="§"/>
            </a:pPr>
            <a:endParaRPr lang="nl-NL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72F779-9E11-9758-FFAB-D8F04D8C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8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A731-91F0-E5F1-D715-197327801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DD053D2-512A-EE12-5A5E-B72689DE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F792C7-A985-2E7A-55F7-A3624D10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Resilience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141E85-45AE-AD96-A6E7-606850872AD4}"/>
              </a:ext>
            </a:extLst>
          </p:cNvPr>
          <p:cNvSpPr txBox="1"/>
          <p:nvPr/>
        </p:nvSpPr>
        <p:spPr>
          <a:xfrm>
            <a:off x="551384" y="1484784"/>
            <a:ext cx="107291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err="1">
                <a:solidFill>
                  <a:srgbClr val="000000"/>
                </a:solidFill>
              </a:rPr>
              <a:t>Why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Resilience</a:t>
            </a:r>
            <a:r>
              <a:rPr lang="nl-NL" altLang="nl-NL" sz="2400" b="1" dirty="0">
                <a:solidFill>
                  <a:srgbClr val="000000"/>
                </a:solidFill>
              </a:rPr>
              <a:t> Matters:</a:t>
            </a: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dirty="0" err="1">
                <a:solidFill>
                  <a:srgbClr val="000000"/>
                </a:solidFill>
              </a:rPr>
              <a:t>Increasing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pressure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from</a:t>
            </a:r>
            <a:r>
              <a:rPr lang="nl-NL" altLang="nl-NL" sz="2400" dirty="0">
                <a:solidFill>
                  <a:srgbClr val="000000"/>
                </a:solidFill>
              </a:rPr>
              <a:t> </a:t>
            </a:r>
            <a:r>
              <a:rPr lang="nl-NL" altLang="nl-NL" sz="2400" dirty="0" err="1">
                <a:solidFill>
                  <a:srgbClr val="000000"/>
                </a:solidFill>
              </a:rPr>
              <a:t>aging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populations</a:t>
            </a:r>
            <a:r>
              <a:rPr lang="nl-NL" altLang="nl-NL" sz="2400" dirty="0">
                <a:solidFill>
                  <a:srgbClr val="000000"/>
                </a:solidFill>
              </a:rPr>
              <a:t> &amp; </a:t>
            </a:r>
            <a:r>
              <a:rPr lang="nl-NL" altLang="nl-NL" sz="2400" dirty="0" err="1">
                <a:solidFill>
                  <a:srgbClr val="000000"/>
                </a:solidFill>
              </a:rPr>
              <a:t>workforce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shortages</a:t>
            </a:r>
            <a:endParaRPr lang="nl-NL" altLang="nl-NL" sz="24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dirty="0" err="1">
                <a:solidFill>
                  <a:srgbClr val="000000"/>
                </a:solidFill>
              </a:rPr>
              <a:t>Growing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frequency</a:t>
            </a:r>
            <a:r>
              <a:rPr lang="nl-NL" altLang="nl-NL" sz="2400" dirty="0">
                <a:solidFill>
                  <a:srgbClr val="000000"/>
                </a:solidFill>
              </a:rPr>
              <a:t> of health crises (e.g. </a:t>
            </a:r>
            <a:r>
              <a:rPr lang="nl-NL" altLang="nl-NL" sz="2400" dirty="0" err="1">
                <a:solidFill>
                  <a:srgbClr val="000000"/>
                </a:solidFill>
              </a:rPr>
              <a:t>pandemics</a:t>
            </a:r>
            <a:r>
              <a:rPr lang="nl-NL" altLang="nl-NL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dirty="0" err="1">
                <a:solidFill>
                  <a:srgbClr val="000000"/>
                </a:solidFill>
              </a:rPr>
              <a:t>Need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to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maintain</a:t>
            </a:r>
            <a:r>
              <a:rPr lang="nl-NL" altLang="nl-NL" sz="2400" dirty="0">
                <a:solidFill>
                  <a:srgbClr val="000000"/>
                </a:solidFill>
              </a:rPr>
              <a:t> </a:t>
            </a:r>
            <a:r>
              <a:rPr lang="nl-NL" altLang="nl-NL" sz="2400" dirty="0" err="1">
                <a:solidFill>
                  <a:srgbClr val="000000"/>
                </a:solidFill>
              </a:rPr>
              <a:t>continuity</a:t>
            </a:r>
            <a:r>
              <a:rPr lang="nl-NL" altLang="nl-NL" sz="2400" dirty="0">
                <a:solidFill>
                  <a:srgbClr val="000000"/>
                </a:solidFill>
              </a:rPr>
              <a:t> of care </a:t>
            </a:r>
            <a:r>
              <a:rPr lang="nl-NL" altLang="nl-NL" sz="2400" dirty="0" err="1">
                <a:solidFill>
                  <a:srgbClr val="000000"/>
                </a:solidFill>
              </a:rPr>
              <a:t>under</a:t>
            </a:r>
            <a:r>
              <a:rPr lang="nl-NL" altLang="nl-NL" sz="2400" dirty="0">
                <a:solidFill>
                  <a:srgbClr val="000000"/>
                </a:solidFill>
              </a:rPr>
              <a:t> stress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400" b="1" dirty="0">
              <a:solidFill>
                <a:srgbClr val="000000"/>
              </a:solidFill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400" b="1" dirty="0">
              <a:solidFill>
                <a:srgbClr val="000000"/>
              </a:solidFill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 err="1">
                <a:solidFill>
                  <a:srgbClr val="000000"/>
                </a:solidFill>
              </a:rPr>
              <a:t>Current</a:t>
            </a:r>
            <a:r>
              <a:rPr lang="nl-NL" altLang="nl-NL" sz="2400" b="1" dirty="0">
                <a:solidFill>
                  <a:srgbClr val="000000"/>
                </a:solidFill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</a:rPr>
              <a:t>challenges</a:t>
            </a:r>
            <a:r>
              <a:rPr lang="nl-NL" altLang="nl-NL" sz="2400" b="1" dirty="0">
                <a:solidFill>
                  <a:srgbClr val="000000"/>
                </a:solidFill>
              </a:rPr>
              <a:t> in Europe:</a:t>
            </a: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dirty="0" err="1">
                <a:solidFill>
                  <a:srgbClr val="000000"/>
                </a:solidFill>
              </a:rPr>
              <a:t>Fragmented</a:t>
            </a:r>
            <a:r>
              <a:rPr lang="nl-NL" altLang="nl-NL" sz="2400" dirty="0">
                <a:solidFill>
                  <a:srgbClr val="000000"/>
                </a:solidFill>
              </a:rPr>
              <a:t> systems limit </a:t>
            </a:r>
            <a:r>
              <a:rPr lang="nl-NL" altLang="nl-NL" sz="2400" dirty="0" err="1">
                <a:solidFill>
                  <a:srgbClr val="000000"/>
                </a:solidFill>
              </a:rPr>
              <a:t>coordinated</a:t>
            </a:r>
            <a:r>
              <a:rPr lang="nl-NL" altLang="nl-NL" sz="2400" dirty="0">
                <a:solidFill>
                  <a:srgbClr val="000000"/>
                </a:solidFill>
              </a:rPr>
              <a:t> crisis response</a:t>
            </a: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dirty="0">
                <a:solidFill>
                  <a:srgbClr val="000000"/>
                </a:solidFill>
              </a:rPr>
              <a:t>Data </a:t>
            </a:r>
            <a:r>
              <a:rPr lang="nl-NL" altLang="nl-NL" sz="2400" dirty="0" err="1">
                <a:solidFill>
                  <a:srgbClr val="000000"/>
                </a:solidFill>
              </a:rPr>
              <a:t>silos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reduce</a:t>
            </a:r>
            <a:r>
              <a:rPr lang="nl-NL" altLang="nl-NL" sz="2400" dirty="0">
                <a:solidFill>
                  <a:srgbClr val="000000"/>
                </a:solidFill>
              </a:rPr>
              <a:t> real-time </a:t>
            </a:r>
            <a:r>
              <a:rPr lang="nl-NL" altLang="nl-NL" sz="2400" dirty="0" err="1">
                <a:solidFill>
                  <a:srgbClr val="000000"/>
                </a:solidFill>
              </a:rPr>
              <a:t>decision</a:t>
            </a:r>
            <a:r>
              <a:rPr lang="nl-NL" altLang="nl-NL" sz="2400" dirty="0">
                <a:solidFill>
                  <a:srgbClr val="000000"/>
                </a:solidFill>
              </a:rPr>
              <a:t>-making </a:t>
            </a:r>
            <a:r>
              <a:rPr lang="nl-NL" altLang="nl-NL" sz="2400" dirty="0" err="1">
                <a:solidFill>
                  <a:srgbClr val="000000"/>
                </a:solidFill>
              </a:rPr>
              <a:t>capacity</a:t>
            </a:r>
            <a:endParaRPr lang="nl-NL" altLang="nl-NL" sz="24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dirty="0" err="1">
                <a:solidFill>
                  <a:srgbClr val="000000"/>
                </a:solidFill>
              </a:rPr>
              <a:t>Workforce</a:t>
            </a:r>
            <a:r>
              <a:rPr lang="nl-NL" altLang="nl-NL" sz="2400" dirty="0">
                <a:solidFill>
                  <a:srgbClr val="000000"/>
                </a:solidFill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</a:rPr>
              <a:t>strain</a:t>
            </a:r>
            <a:r>
              <a:rPr lang="nl-NL" altLang="nl-NL" sz="2400" dirty="0">
                <a:solidFill>
                  <a:srgbClr val="000000"/>
                </a:solidFill>
              </a:rPr>
              <a:t> impacts </a:t>
            </a:r>
            <a:r>
              <a:rPr lang="nl-NL" altLang="nl-NL" sz="2400" dirty="0" err="1">
                <a:solidFill>
                  <a:srgbClr val="000000"/>
                </a:solidFill>
              </a:rPr>
              <a:t>adaptability</a:t>
            </a:r>
            <a:r>
              <a:rPr lang="nl-NL" altLang="nl-NL" sz="2400" dirty="0">
                <a:solidFill>
                  <a:srgbClr val="000000"/>
                </a:solidFill>
              </a:rPr>
              <a:t> &amp; recovery speed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000000"/>
              </a:solidFill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1D723-A454-2716-55DE-F925D7AA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C6EF785-5523-5362-B220-B1618BA6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4E38BA-BE25-7C41-E7EC-C1229130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Healthcare Topic Group Progress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DCCBB2-40C7-9234-F120-598395433265}"/>
              </a:ext>
            </a:extLst>
          </p:cNvPr>
          <p:cNvSpPr txBox="1"/>
          <p:nvPr/>
        </p:nvSpPr>
        <p:spPr>
          <a:xfrm>
            <a:off x="551384" y="1484784"/>
            <a:ext cx="107291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nl-NL" sz="2400" b="1" dirty="0" err="1">
                <a:solidFill>
                  <a:srgbClr val="000000"/>
                </a:solidFill>
              </a:rPr>
              <a:t>From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exploration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towards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structured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understanding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000" dirty="0" err="1"/>
              <a:t>Consolidated</a:t>
            </a:r>
            <a:r>
              <a:rPr lang="nl-NL" sz="2000" dirty="0"/>
              <a:t> </a:t>
            </a:r>
            <a:r>
              <a:rPr lang="nl-NL" sz="2000" dirty="0" err="1"/>
              <a:t>insights</a:t>
            </a:r>
            <a:r>
              <a:rPr lang="nl-NL" sz="2000" dirty="0"/>
              <a:t> </a:t>
            </a:r>
            <a:r>
              <a:rPr lang="nl-NL" sz="2000" dirty="0" err="1"/>
              <a:t>across</a:t>
            </a:r>
            <a:r>
              <a:rPr lang="nl-NL" sz="2000" dirty="0"/>
              <a:t> AI, Data &amp; </a:t>
            </a:r>
            <a:r>
              <a:rPr lang="nl-NL" sz="2000" dirty="0" err="1"/>
              <a:t>Robotics</a:t>
            </a:r>
            <a:r>
              <a:rPr lang="nl-NL" sz="2000" dirty="0"/>
              <a:t> in </a:t>
            </a:r>
            <a:r>
              <a:rPr lang="nl-NL" sz="2000" dirty="0" err="1"/>
              <a:t>healthcare</a:t>
            </a:r>
            <a:endParaRPr lang="nl-NL" sz="2000" dirty="0"/>
          </a:p>
          <a:p>
            <a:r>
              <a:rPr lang="nl-NL" sz="2000" dirty="0"/>
              <a:t>     </a:t>
            </a:r>
            <a:r>
              <a:rPr lang="nl-NL" sz="2000" dirty="0" err="1"/>
              <a:t>Defined</a:t>
            </a:r>
            <a:r>
              <a:rPr lang="nl-NL" sz="2000" dirty="0"/>
              <a:t> </a:t>
            </a:r>
            <a:r>
              <a:rPr lang="nl-NL" sz="2000" dirty="0" err="1"/>
              <a:t>key</a:t>
            </a:r>
            <a:r>
              <a:rPr lang="nl-NL" sz="2000" dirty="0"/>
              <a:t> system </a:t>
            </a:r>
            <a:r>
              <a:rPr lang="nl-NL" sz="2000" dirty="0" err="1"/>
              <a:t>roles</a:t>
            </a:r>
            <a:r>
              <a:rPr lang="nl-NL" sz="2000" dirty="0"/>
              <a:t>: </a:t>
            </a:r>
            <a:r>
              <a:rPr lang="nl-NL" sz="2000" b="1" dirty="0" err="1"/>
              <a:t>predict</a:t>
            </a:r>
            <a:r>
              <a:rPr lang="nl-NL" sz="2000" b="1" dirty="0"/>
              <a:t>, </a:t>
            </a:r>
            <a:r>
              <a:rPr lang="nl-NL" sz="2000" b="1" dirty="0" err="1"/>
              <a:t>prevent</a:t>
            </a:r>
            <a:r>
              <a:rPr lang="nl-NL" sz="2000" b="1" dirty="0"/>
              <a:t>, </a:t>
            </a:r>
            <a:r>
              <a:rPr lang="nl-NL" sz="2000" b="1" dirty="0" err="1"/>
              <a:t>respond</a:t>
            </a:r>
            <a:r>
              <a:rPr lang="nl-NL" sz="2000" b="1" dirty="0"/>
              <a:t>, </a:t>
            </a:r>
            <a:r>
              <a:rPr lang="nl-NL" sz="2000" b="1" dirty="0" err="1"/>
              <a:t>recover</a:t>
            </a:r>
            <a:endParaRPr lang="nl-NL" sz="2000" b="1" dirty="0"/>
          </a:p>
          <a:p>
            <a:pPr marL="285750" indent="-285750">
              <a:buFont typeface="Wingdings" pitchFamily="2" charset="2"/>
              <a:buChar char="§"/>
            </a:pP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sz="2400" b="1" dirty="0" err="1">
                <a:solidFill>
                  <a:srgbClr val="000000"/>
                </a:solidFill>
              </a:rPr>
              <a:t>From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technology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towards</a:t>
            </a:r>
            <a:r>
              <a:rPr lang="nl-NL" sz="2400" b="1" dirty="0">
                <a:solidFill>
                  <a:srgbClr val="000000"/>
                </a:solidFill>
              </a:rPr>
              <a:t> system </a:t>
            </a:r>
            <a:r>
              <a:rPr lang="nl-NL" sz="2400" b="1" dirty="0" err="1">
                <a:solidFill>
                  <a:srgbClr val="000000"/>
                </a:solidFill>
              </a:rPr>
              <a:t>perspective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000" dirty="0" err="1"/>
              <a:t>Shifted</a:t>
            </a:r>
            <a:r>
              <a:rPr lang="nl-NL" sz="2000" dirty="0"/>
              <a:t> focus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individual</a:t>
            </a:r>
            <a:r>
              <a:rPr lang="nl-NL" sz="2000" dirty="0"/>
              <a:t> </a:t>
            </a:r>
            <a:r>
              <a:rPr lang="nl-NL" sz="2000" dirty="0" err="1"/>
              <a:t>solutions</a:t>
            </a:r>
            <a:r>
              <a:rPr lang="nl-NL" sz="2000" dirty="0"/>
              <a:t> </a:t>
            </a:r>
            <a:r>
              <a:rPr lang="nl-NL" sz="2000" dirty="0" err="1"/>
              <a:t>towards</a:t>
            </a:r>
            <a:r>
              <a:rPr lang="nl-NL" sz="2000" dirty="0"/>
              <a:t> </a:t>
            </a:r>
            <a:r>
              <a:rPr lang="nl-NL" sz="2000" dirty="0" err="1"/>
              <a:t>healthcare</a:t>
            </a:r>
            <a:r>
              <a:rPr lang="nl-NL" sz="2000" dirty="0"/>
              <a:t> system impact</a:t>
            </a:r>
          </a:p>
          <a:p>
            <a:r>
              <a:rPr lang="nl-NL" sz="2000" dirty="0"/>
              <a:t>      </a:t>
            </a:r>
            <a:r>
              <a:rPr lang="nl-NL" sz="2000" dirty="0" err="1"/>
              <a:t>Identified</a:t>
            </a:r>
            <a:r>
              <a:rPr lang="nl-NL" sz="2000" dirty="0"/>
              <a:t> </a:t>
            </a:r>
            <a:r>
              <a:rPr lang="nl-NL" sz="2000" dirty="0" err="1"/>
              <a:t>key</a:t>
            </a:r>
            <a:r>
              <a:rPr lang="nl-NL" sz="2000" dirty="0"/>
              <a:t> </a:t>
            </a:r>
            <a:r>
              <a:rPr lang="nl-NL" sz="2000" dirty="0" err="1"/>
              <a:t>domains</a:t>
            </a:r>
            <a:endParaRPr lang="nl-NL" sz="2000" dirty="0"/>
          </a:p>
          <a:p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From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insights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towards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r</a:t>
            </a:r>
            <a:r>
              <a:rPr lang="nl-NL" sz="2400" b="1" dirty="0" err="1">
                <a:solidFill>
                  <a:srgbClr val="000000"/>
                </a:solidFill>
              </a:rPr>
              <a:t>oadmapping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000" dirty="0" err="1"/>
              <a:t>Developed</a:t>
            </a:r>
            <a:r>
              <a:rPr lang="nl-NL" sz="2000" dirty="0"/>
              <a:t> a system-level </a:t>
            </a:r>
            <a:r>
              <a:rPr lang="nl-NL" sz="2000" dirty="0" err="1"/>
              <a:t>framework</a:t>
            </a:r>
            <a:r>
              <a:rPr lang="nl-NL" sz="2000" dirty="0"/>
              <a:t> </a:t>
            </a:r>
            <a:r>
              <a:rPr lang="nl-NL" sz="2000" dirty="0" err="1"/>
              <a:t>linking</a:t>
            </a:r>
            <a:r>
              <a:rPr lang="nl-NL" sz="2000" dirty="0"/>
              <a:t>: </a:t>
            </a:r>
          </a:p>
          <a:p>
            <a:r>
              <a:rPr lang="nl-NL" sz="2000" dirty="0"/>
              <a:t>     Technology, </a:t>
            </a:r>
            <a:r>
              <a:rPr lang="nl-NL" sz="2000" dirty="0" err="1"/>
              <a:t>healthcare</a:t>
            </a:r>
            <a:r>
              <a:rPr lang="nl-NL" sz="2000" dirty="0"/>
              <a:t> delivery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governance</a:t>
            </a:r>
            <a:r>
              <a:rPr lang="nl-NL" sz="2000" dirty="0"/>
              <a:t>/</a:t>
            </a:r>
            <a:r>
              <a:rPr lang="nl-NL" sz="2000" dirty="0" err="1"/>
              <a:t>deployment</a:t>
            </a:r>
            <a:endParaRPr lang="nl-NL" sz="2000" dirty="0"/>
          </a:p>
          <a:p>
            <a:pPr marL="285750" indent="-285750" algn="l">
              <a:buFont typeface="Wingdings" pitchFamily="2" charset="2"/>
              <a:buChar char="§"/>
            </a:pP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From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discussion</a:t>
            </a:r>
            <a:r>
              <a:rPr lang="nl-NL" sz="2400" b="1" dirty="0">
                <a:solidFill>
                  <a:srgbClr val="000000"/>
                </a:solidFill>
              </a:rPr>
              <a:t> </a:t>
            </a:r>
            <a:r>
              <a:rPr lang="nl-NL" sz="2400" b="1" dirty="0" err="1">
                <a:solidFill>
                  <a:srgbClr val="000000"/>
                </a:solidFill>
              </a:rPr>
              <a:t>towards</a:t>
            </a:r>
            <a:r>
              <a:rPr lang="nl-NL" sz="2400" b="1" dirty="0">
                <a:solidFill>
                  <a:srgbClr val="000000"/>
                </a:solidFill>
              </a:rPr>
              <a:t> action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000" dirty="0" err="1"/>
              <a:t>Identified</a:t>
            </a:r>
            <a:r>
              <a:rPr lang="nl-NL" sz="2000" dirty="0"/>
              <a:t> </a:t>
            </a:r>
            <a:r>
              <a:rPr lang="nl-NL" sz="2000" b="1" dirty="0"/>
              <a:t>priority </a:t>
            </a:r>
            <a:r>
              <a:rPr lang="nl-NL" sz="2000" b="1" dirty="0" err="1"/>
              <a:t>use</a:t>
            </a:r>
            <a:r>
              <a:rPr lang="nl-NL" sz="2000" b="1" dirty="0"/>
              <a:t> cases</a:t>
            </a:r>
            <a:r>
              <a:rPr lang="nl-NL" sz="2000" dirty="0"/>
              <a:t> (triage, </a:t>
            </a:r>
            <a:r>
              <a:rPr lang="nl-NL" sz="2000" dirty="0" err="1"/>
              <a:t>capacity</a:t>
            </a:r>
            <a:r>
              <a:rPr lang="nl-NL" sz="2000" dirty="0"/>
              <a:t> planning, </a:t>
            </a:r>
            <a:r>
              <a:rPr lang="nl-NL" sz="2000" dirty="0" err="1"/>
              <a:t>automation</a:t>
            </a:r>
            <a:r>
              <a:rPr lang="nl-NL" sz="2000" dirty="0"/>
              <a:t>)</a:t>
            </a:r>
            <a:endParaRPr lang="nl-NL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CA90A50-4168-5B18-836C-FC346FA010B3}"/>
              </a:ext>
            </a:extLst>
          </p:cNvPr>
          <p:cNvSpPr txBox="1"/>
          <p:nvPr/>
        </p:nvSpPr>
        <p:spPr>
          <a:xfrm>
            <a:off x="8904312" y="25124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 dirty="0" err="1">
                <a:solidFill>
                  <a:srgbClr val="000000"/>
                </a:solidFill>
                <a:effectLst/>
              </a:rPr>
              <a:t>Structured</a:t>
            </a:r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 Engagement</a:t>
            </a:r>
            <a:endParaRPr lang="en-GB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3B54717-28BD-EE69-90E3-9A84FA159D0D}"/>
              </a:ext>
            </a:extLst>
          </p:cNvPr>
          <p:cNvSpPr txBox="1"/>
          <p:nvPr/>
        </p:nvSpPr>
        <p:spPr>
          <a:xfrm>
            <a:off x="9120336" y="4428302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Workshops &amp; Co-</a:t>
            </a:r>
            <a:r>
              <a:rPr lang="nl-NL" b="1" dirty="0" err="1"/>
              <a:t>Creation</a:t>
            </a:r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CE84D96-C24D-EFF8-E358-8561A4D6BE20}"/>
              </a:ext>
            </a:extLst>
          </p:cNvPr>
          <p:cNvSpPr txBox="1"/>
          <p:nvPr/>
        </p:nvSpPr>
        <p:spPr>
          <a:xfrm>
            <a:off x="9484901" y="3382108"/>
            <a:ext cx="8224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Knowledge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3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95928-4234-B1E3-7CC8-FD6104C1B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D8D905-FE29-0780-6508-1BB00F0C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6253C7-C020-8042-7B4B-9DF4F34E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Outlook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346CD71-4C0F-2F4A-4645-38266325667C}"/>
              </a:ext>
            </a:extLst>
          </p:cNvPr>
          <p:cNvSpPr txBox="1"/>
          <p:nvPr/>
        </p:nvSpPr>
        <p:spPr>
          <a:xfrm>
            <a:off x="551384" y="1484784"/>
            <a:ext cx="107291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Establish a Common EU Healthcare and Tech Framework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Align Regulatory Policies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SMEs and Startups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endParaRPr lang="nl-NL" sz="10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Facilitate Fast Scale-Up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Promote Dual-Domain Education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 Crisis-Ready Expertise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2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46029F-01FB-0BED-2AD8-F94854DB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Google Shape;765;gbf24ad3799_0_1064"/>
          <p:cNvSpPr txBox="1"/>
          <p:nvPr/>
        </p:nvSpPr>
        <p:spPr bwMode="auto">
          <a:xfrm>
            <a:off x="5585228" y="2305284"/>
            <a:ext cx="623780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SzPts val="1200"/>
              <a:defRPr/>
            </a:pPr>
            <a:r>
              <a:rPr lang="en-US" sz="2400" dirty="0" err="1">
                <a:solidFill>
                  <a:srgbClr val="0070C0"/>
                </a:solidFill>
              </a:rPr>
              <a:t>adr-association.eu</a:t>
            </a:r>
            <a:endParaRPr lang="en-US" sz="24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lvl="0">
              <a:lnSpc>
                <a:spcPct val="200000"/>
              </a:lnSpc>
              <a:buClr>
                <a:srgbClr val="000000"/>
              </a:buClr>
              <a:buSzPts val="1200"/>
              <a:defRPr/>
            </a:pPr>
            <a:r>
              <a:rPr lang="nl-NL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f.j.siepel@utwente.nl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de-AT" sz="1600" i="0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https://</a:t>
            </a:r>
            <a:r>
              <a:rPr lang="de-AT" sz="1600" i="0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www.linkedin.com</a:t>
            </a:r>
            <a:r>
              <a:rPr lang="de-AT" sz="1600" i="0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/in/françoise-siepel-583995168/</a:t>
            </a:r>
          </a:p>
          <a:p>
            <a:pPr marL="0" marR="0" lvl="0" indent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de-AT" sz="2400" i="0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https://</a:t>
            </a:r>
            <a:r>
              <a:rPr lang="de-AT" sz="2400" i="0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mobile.twitter.com</a:t>
            </a:r>
            <a:r>
              <a:rPr lang="de-AT" sz="2400" i="0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/</a:t>
            </a:r>
            <a:r>
              <a:rPr lang="de-AT" sz="2400" i="0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adra_eu</a:t>
            </a:r>
            <a:r>
              <a:rPr lang="de-AT" sz="2400" i="0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_ 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oogle Shape;775;gbf24ad3799_0_106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159896" y="4108107"/>
            <a:ext cx="382599" cy="38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77;gbf24ad3799_0_106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111381" y="2726887"/>
            <a:ext cx="473847" cy="460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 bwMode="auto">
          <a:xfrm>
            <a:off x="5159896" y="1628800"/>
            <a:ext cx="11520000" cy="720080"/>
          </a:xfrm>
        </p:spPr>
        <p:txBody>
          <a:bodyPr/>
          <a:lstStyle/>
          <a:p>
            <a:pPr>
              <a:defRPr/>
            </a:pPr>
            <a:r>
              <a:rPr dirty="0"/>
              <a:t>Get in touch</a:t>
            </a:r>
            <a:r>
              <a:rPr lang="en-US" dirty="0"/>
              <a:t> - healthcare</a:t>
            </a:r>
            <a:br>
              <a:rPr dirty="0"/>
            </a:br>
            <a:br>
              <a:rPr lang="en-US" dirty="0"/>
            </a:br>
            <a:endParaRPr sz="36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902371" y="1729220"/>
            <a:ext cx="0" cy="356319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98556" y="3565632"/>
            <a:ext cx="343939" cy="237288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1487488" y="6489341"/>
            <a:ext cx="1162950" cy="118192"/>
          </a:xfrm>
        </p:spPr>
        <p:txBody>
          <a:bodyPr/>
          <a:lstStyle/>
          <a:p>
            <a:pPr>
              <a:defRPr/>
            </a:pPr>
            <a:fld id="{802F1124-33BD-4EBB-98B3-2BE08BF7D732}" type="datetime4">
              <a:rPr lang="en-US"/>
              <a:t>April 14, 2026</a:t>
            </a:fld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4"/>
          </p:nvPr>
        </p:nvSpPr>
        <p:spPr bwMode="auto">
          <a:xfrm flipH="1">
            <a:off x="3071664" y="6489341"/>
            <a:ext cx="576064" cy="11819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F89D8-7AE3-494A-97F3-03D680869632}" type="slidenum">
              <a:rPr lang="en-US"/>
              <a:t>15</a:t>
            </a:fld>
            <a:endParaRPr lang="en-US"/>
          </a:p>
        </p:txBody>
      </p:sp>
      <p:pic>
        <p:nvPicPr>
          <p:cNvPr id="1026" name="Picture 2" descr="Twitter – Wikipedia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198556" y="4795527"/>
            <a:ext cx="386672" cy="318069"/>
          </a:xfrm>
          <a:prstGeom prst="rect">
            <a:avLst/>
          </a:prstGeom>
          <a:noFill/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14296" y="2497724"/>
            <a:ext cx="3689261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F6C9831-433A-91B3-3D47-CAD717BC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1"/>
          </p:nvPr>
        </p:nvPicPr>
        <p:blipFill>
          <a:blip r:embed="rId4"/>
          <a:stretch/>
        </p:blipFill>
        <p:spPr bwMode="auto">
          <a:xfrm>
            <a:off x="6566646" y="3644767"/>
            <a:ext cx="1766505" cy="11132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4511824" y="2449697"/>
            <a:ext cx="4201824" cy="1243235"/>
          </a:xfrm>
        </p:spPr>
        <p:txBody>
          <a:bodyPr/>
          <a:lstStyle/>
          <a:p>
            <a:pPr>
              <a:lnSpc>
                <a:spcPts val="4000"/>
              </a:lnSpc>
              <a:defRPr/>
            </a:pPr>
            <a:r>
              <a:rPr lang="en-US" sz="3400">
                <a:solidFill>
                  <a:schemeClr val="tx1">
                    <a:lumMod val="65000"/>
                    <a:lumOff val="35000"/>
                  </a:schemeClr>
                </a:solidFill>
              </a:rPr>
              <a:t>A Joint</a:t>
            </a:r>
            <a:br>
              <a:rPr lang="en-US" sz="34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 by</a:t>
            </a:r>
            <a:endParaRPr sz="3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 bwMode="auto">
          <a:xfrm>
            <a:off x="1487488" y="6489341"/>
            <a:ext cx="1162950" cy="118192"/>
          </a:xfrm>
        </p:spPr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11F41-F59E-4148-82B4-D5604C9DFCBD}" type="datetime4"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April 14, 2026</a:t>
            </a:fld>
            <a:endParaRPr lang="en-US" sz="1000" b="0" i="0" u="none" strike="noStrike" cap="none" spc="0">
              <a:ln>
                <a:noFill/>
              </a:ln>
              <a:solidFill>
                <a:srgbClr val="A9A9A9"/>
              </a:solidFill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 bwMode="auto">
          <a:xfrm>
            <a:off x="3647728" y="6298397"/>
            <a:ext cx="6787135" cy="500072"/>
          </a:xfrm>
        </p:spPr>
        <p:txBody>
          <a:bodyPr/>
          <a:lstStyle/>
          <a:p>
            <a:pPr marL="0" marR="0" lvl="8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b="0" i="0" u="none" strike="noStrike" cap="none" spc="0">
              <a:ln>
                <a:noFill/>
              </a:ln>
              <a:solidFill>
                <a:srgbClr val="A9A9A9"/>
              </a:solidFill>
              <a:latin typeface="ABBvoic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 bwMode="auto">
          <a:xfrm>
            <a:off x="2322768" y="6488733"/>
            <a:ext cx="676888" cy="118800"/>
          </a:xfrm>
        </p:spPr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Slide </a:t>
            </a:r>
            <a:fld id="{619F89D8-7AE3-494A-97F3-03D680869632}" type="slidenum"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16</a:t>
            </a:fld>
            <a:endParaRPr lang="en-US" sz="1000" b="0" i="0" u="none" strike="noStrike" cap="none" spc="0">
              <a:ln>
                <a:noFill/>
              </a:ln>
              <a:solidFill>
                <a:srgbClr val="A9A9A9"/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003665" y="3796240"/>
            <a:ext cx="1671612" cy="1066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12224" y="2648727"/>
            <a:ext cx="2192843" cy="573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66646" y="1271679"/>
            <a:ext cx="2790517" cy="68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093815" y="761272"/>
            <a:ext cx="1600254" cy="1600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gray">
          <a:xfrm>
            <a:off x="0" y="5553826"/>
            <a:ext cx="12192000" cy="1304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" name="Google Shape;777;gbf24ad3799_0_1064"/>
          <p:cNvPicPr/>
          <p:nvPr/>
        </p:nvPicPr>
        <p:blipFill>
          <a:blip r:embed="rId9">
            <a:alphaModFix/>
            <a:biLevel thresh="25000"/>
          </a:blip>
          <a:stretch/>
        </p:blipFill>
        <p:spPr bwMode="auto">
          <a:xfrm>
            <a:off x="338428" y="5773421"/>
            <a:ext cx="1047284" cy="9695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 bwMode="gray">
          <a:xfrm>
            <a:off x="7176120" y="5552647"/>
            <a:ext cx="6998052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en-US" sz="3600" b="0" i="0" strike="noStrike" cap="none">
                <a:ln>
                  <a:noFill/>
                </a:ln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www.adr-association.eu</a:t>
            </a:r>
            <a:endParaRPr sz="3600" b="0" i="0" strike="noStrike" cap="none">
              <a:ln>
                <a:noFill/>
              </a:ln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50107" y="2000275"/>
            <a:ext cx="3286234" cy="179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FB4EA3-2D12-38EE-1202-F33BEFD2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0" y="5976552"/>
            <a:ext cx="12192000" cy="88144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SE" sz="1400" b="0" i="0" u="none" strike="noStrike" cap="none" spc="0">
                <a:ln>
                  <a:noFill/>
                </a:ln>
                <a:solidFill>
                  <a:srgbClr val="FFFFFF"/>
                </a:solidFill>
              </a:rPr>
              <a:t> 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 bwMode="auto">
          <a:xfrm>
            <a:off x="7032104" y="1938832"/>
            <a:ext cx="4464496" cy="2448272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3600" b="0" i="0" spc="-150" dirty="0" err="1">
                <a:solidFill>
                  <a:srgbClr val="92D050"/>
                </a:solidFill>
                <a:latin typeface="Calibri"/>
                <a:ea typeface="Calibri"/>
                <a:cs typeface="Calibri"/>
              </a:rPr>
              <a:t>Adra</a:t>
            </a:r>
            <a:r>
              <a:rPr lang="en-US" sz="3600" b="0" i="0" spc="-150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- Accelerating the growth of </a:t>
            </a:r>
            <a:r>
              <a:rPr lang="en-GB" sz="3600" b="0" i="0" spc="-150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future </a:t>
            </a:r>
            <a:r>
              <a:rPr lang="en-GB" sz="3600" b="0" i="0" spc="-150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AI, Data, and Robotics </a:t>
            </a:r>
            <a:r>
              <a:rPr lang="en-GB" sz="3600" b="0" i="0" spc="-150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technologies to address </a:t>
            </a:r>
            <a:r>
              <a:rPr lang="en-US" sz="3600" b="0" i="0" spc="-150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global challenges in </a:t>
            </a:r>
            <a:r>
              <a:rPr lang="en-US" sz="3600" b="1" i="0" u="sng" spc="-150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healthcare</a:t>
            </a:r>
            <a:r>
              <a:rPr lang="en-GB" sz="3600" b="0" i="0" spc="-150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US" sz="3600" b="1" spc="-15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</a:t>
            </a:r>
            <a:endParaRPr sz="3600" spc="-15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 bwMode="gray">
          <a:xfrm>
            <a:off x="13215668" y="5382883"/>
            <a:ext cx="0" cy="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91344" y="6304969"/>
            <a:ext cx="208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o-RO" sz="1400" b="0" i="1" u="none" strike="noStrike" cap="none" spc="0">
                <a:ln>
                  <a:noFill/>
                </a:ln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en-US" sz="1400" b="0" i="1" u="none" strike="noStrike" cap="none" spc="0">
                <a:ln>
                  <a:noFill/>
                </a:ln>
                <a:solidFill>
                  <a:srgbClr val="FFFFFF"/>
                </a:solidFill>
                <a:latin typeface="Calibri"/>
                <a:cs typeface="Calibri"/>
              </a:rPr>
              <a:t>joint initiative by:</a:t>
            </a: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25000"/>
          </a:blip>
          <a:stretch/>
        </p:blipFill>
        <p:spPr bwMode="auto">
          <a:xfrm>
            <a:off x="10119635" y="6218492"/>
            <a:ext cx="1562563" cy="3625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/>
        </p:blipFill>
        <p:spPr bwMode="auto">
          <a:xfrm>
            <a:off x="2110886" y="6230094"/>
            <a:ext cx="1843098" cy="4541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/>
        </p:blipFill>
        <p:spPr bwMode="auto">
          <a:xfrm>
            <a:off x="8562608" y="6117157"/>
            <a:ext cx="899878" cy="5671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rcRect t="513" r="66566" b="-1"/>
          <a:stretch/>
        </p:blipFill>
        <p:spPr bwMode="auto">
          <a:xfrm>
            <a:off x="4401625" y="6279918"/>
            <a:ext cx="1322250" cy="3360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/>
        </p:blipFill>
        <p:spPr bwMode="auto">
          <a:xfrm>
            <a:off x="5838531" y="6218492"/>
            <a:ext cx="2072487" cy="490852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 bwMode="auto">
          <a:xfrm>
            <a:off x="838471" y="1289031"/>
            <a:ext cx="5000060" cy="3654735"/>
            <a:chOff x="848035" y="1730172"/>
            <a:chExt cx="4368800" cy="3193323"/>
          </a:xfrm>
        </p:grpSpPr>
        <p:sp>
          <p:nvSpPr>
            <p:cNvPr id="28" name="TextBox 27"/>
            <p:cNvSpPr txBox="1"/>
            <p:nvPr/>
          </p:nvSpPr>
          <p:spPr bwMode="gray">
            <a:xfrm>
              <a:off x="956072" y="4523385"/>
              <a:ext cx="41044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2400" b="1" i="0" u="none" strike="noStrike" cap="none">
                  <a:ln>
                    <a:noFill/>
                  </a:ln>
                  <a:solidFill>
                    <a:srgbClr val="00B0F0"/>
                  </a:solidFill>
                </a:rPr>
                <a:t>adr-association.eu</a:t>
              </a:r>
              <a:endParaRPr sz="2400" b="1">
                <a:solidFill>
                  <a:srgbClr val="00B0F0"/>
                </a:solidFill>
              </a:endParaRP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848035" y="1730172"/>
              <a:ext cx="4368800" cy="2387600"/>
            </a:xfrm>
            <a:prstGeom prst="rect">
              <a:avLst/>
            </a:prstGeom>
          </p:spPr>
        </p:pic>
        <p:cxnSp>
          <p:nvCxnSpPr>
            <p:cNvPr id="4" name="Connettore 1 3"/>
            <p:cNvCxnSpPr>
              <a:cxnSpLocks/>
            </p:cNvCxnSpPr>
            <p:nvPr/>
          </p:nvCxnSpPr>
          <p:spPr bwMode="auto">
            <a:xfrm>
              <a:off x="848035" y="4437112"/>
              <a:ext cx="43688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B1809AF-B579-02CC-6ECB-11125D7E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quarter" idx="17"/>
          </p:nvPr>
        </p:nvSpPr>
        <p:spPr bwMode="auto">
          <a:xfrm>
            <a:off x="4367808" y="1052736"/>
            <a:ext cx="7632848" cy="4320480"/>
          </a:xfrm>
        </p:spPr>
        <p:txBody>
          <a:bodyPr>
            <a:noAutofit/>
          </a:bodyPr>
          <a:lstStyle/>
          <a:p>
            <a:pPr marL="446087" indent="-311149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150000"/>
              <a:defRPr/>
            </a:pPr>
            <a:r>
              <a:rPr lang="nl-NL" sz="1800" dirty="0" err="1"/>
              <a:t>Leverage</a:t>
            </a:r>
            <a:r>
              <a:rPr lang="nl-NL" sz="1800" dirty="0"/>
              <a:t> </a:t>
            </a:r>
            <a:r>
              <a:rPr lang="nl-NL" sz="1800" dirty="0" err="1"/>
              <a:t>Europe’s</a:t>
            </a:r>
            <a:r>
              <a:rPr lang="nl-NL" sz="1800" dirty="0"/>
              <a:t> </a:t>
            </a:r>
            <a:r>
              <a:rPr lang="nl-NL" sz="1800" dirty="0" err="1"/>
              <a:t>strengths</a:t>
            </a:r>
            <a:r>
              <a:rPr lang="nl-NL" sz="1800" dirty="0"/>
              <a:t> in </a:t>
            </a:r>
            <a:r>
              <a:rPr lang="nl-NL" sz="1800" b="1" dirty="0" err="1"/>
              <a:t>healthcare</a:t>
            </a:r>
            <a:r>
              <a:rPr lang="nl-NL" sz="1800" b="1" dirty="0"/>
              <a:t> systems, </a:t>
            </a:r>
            <a:r>
              <a:rPr lang="nl-NL" sz="1800" b="1" dirty="0" err="1"/>
              <a:t>medical</a:t>
            </a:r>
            <a:r>
              <a:rPr lang="nl-NL" sz="1800" b="1" dirty="0"/>
              <a:t> expertise, </a:t>
            </a:r>
            <a:r>
              <a:rPr lang="nl-NL" sz="1800" b="1" dirty="0" err="1"/>
              <a:t>and</a:t>
            </a:r>
            <a:r>
              <a:rPr lang="nl-NL" sz="1800" b="1" dirty="0"/>
              <a:t> ADR </a:t>
            </a:r>
            <a:r>
              <a:rPr lang="nl-NL" sz="1800" b="1" dirty="0" err="1"/>
              <a:t>technologies</a:t>
            </a:r>
            <a:r>
              <a:rPr lang="nl-NL" sz="1800" b="1" dirty="0"/>
              <a:t> (AI, Data &amp; </a:t>
            </a:r>
            <a:r>
              <a:rPr lang="nl-NL" sz="1800" b="1" dirty="0" err="1"/>
              <a:t>Robotics</a:t>
            </a:r>
            <a:r>
              <a:rPr lang="nl-NL" sz="1800" b="1" dirty="0"/>
              <a:t>)</a:t>
            </a:r>
          </a:p>
          <a:p>
            <a:pPr marL="446087" indent="-311149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150000"/>
              <a:defRPr/>
            </a:pPr>
            <a:r>
              <a:rPr lang="nl-NL" sz="1800" dirty="0"/>
              <a:t>Ensure </a:t>
            </a:r>
            <a:r>
              <a:rPr lang="nl-NL" sz="1800" b="1" dirty="0" err="1"/>
              <a:t>openness</a:t>
            </a:r>
            <a:r>
              <a:rPr lang="nl-NL" sz="1800" b="1" dirty="0"/>
              <a:t> </a:t>
            </a:r>
            <a:r>
              <a:rPr lang="nl-NL" sz="1800" b="1" dirty="0" err="1"/>
              <a:t>and</a:t>
            </a:r>
            <a:r>
              <a:rPr lang="nl-NL" sz="1800" b="1" dirty="0"/>
              <a:t> </a:t>
            </a:r>
            <a:r>
              <a:rPr lang="nl-NL" sz="1800" b="1" dirty="0" err="1"/>
              <a:t>inclusiveness</a:t>
            </a:r>
            <a:r>
              <a:rPr lang="nl-NL" sz="1800" b="1" dirty="0"/>
              <a:t> </a:t>
            </a:r>
            <a:r>
              <a:rPr lang="nl-NL" sz="1800" dirty="0" err="1"/>
              <a:t>across</a:t>
            </a:r>
            <a:r>
              <a:rPr lang="nl-NL" sz="1800" dirty="0"/>
              <a:t> </a:t>
            </a:r>
            <a:r>
              <a:rPr lang="nl-NL" sz="1800" dirty="0" err="1"/>
              <a:t>healthcare</a:t>
            </a:r>
            <a:r>
              <a:rPr lang="nl-NL" sz="1800" dirty="0"/>
              <a:t> stakeholders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enable</a:t>
            </a:r>
            <a:r>
              <a:rPr lang="nl-NL" sz="1800" dirty="0"/>
              <a:t> adoption </a:t>
            </a:r>
            <a:r>
              <a:rPr lang="nl-NL" sz="1800" dirty="0" err="1"/>
              <a:t>and</a:t>
            </a:r>
            <a:r>
              <a:rPr lang="nl-NL" sz="1800" dirty="0"/>
              <a:t> trust</a:t>
            </a:r>
          </a:p>
          <a:p>
            <a:pPr marL="446087" indent="-311149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150000"/>
              <a:defRPr/>
            </a:pPr>
            <a:r>
              <a:rPr lang="nl-NL" sz="1800" dirty="0"/>
              <a:t>Foster </a:t>
            </a:r>
            <a:r>
              <a:rPr lang="nl-NL" sz="1800" b="1" dirty="0" err="1"/>
              <a:t>structured</a:t>
            </a:r>
            <a:r>
              <a:rPr lang="nl-NL" sz="1800" b="1" dirty="0"/>
              <a:t> </a:t>
            </a:r>
            <a:r>
              <a:rPr lang="nl-NL" sz="1800" b="1" dirty="0" err="1"/>
              <a:t>dialogue</a:t>
            </a:r>
            <a:r>
              <a:rPr lang="nl-NL" sz="1800" b="1" dirty="0"/>
              <a:t> </a:t>
            </a:r>
            <a:r>
              <a:rPr lang="nl-NL" sz="1800" b="1" dirty="0" err="1"/>
              <a:t>between</a:t>
            </a:r>
            <a:r>
              <a:rPr lang="nl-NL" sz="1800" b="1" dirty="0"/>
              <a:t> </a:t>
            </a:r>
            <a:r>
              <a:rPr lang="nl-NL" sz="1800" b="1" dirty="0" err="1"/>
              <a:t>healthcare</a:t>
            </a:r>
            <a:r>
              <a:rPr lang="nl-NL" sz="1800" b="1" dirty="0"/>
              <a:t> providers, </a:t>
            </a:r>
            <a:r>
              <a:rPr lang="nl-NL" sz="1800" b="1" dirty="0" err="1"/>
              <a:t>industry</a:t>
            </a:r>
            <a:r>
              <a:rPr lang="nl-NL" sz="1800" b="1" dirty="0"/>
              <a:t>, research, </a:t>
            </a:r>
            <a:r>
              <a:rPr lang="nl-NL" sz="1800" b="1" dirty="0" err="1"/>
              <a:t>and</a:t>
            </a:r>
            <a:r>
              <a:rPr lang="nl-NL" sz="1800" b="1" dirty="0"/>
              <a:t> policymakers</a:t>
            </a:r>
          </a:p>
          <a:p>
            <a:pPr marL="446087" indent="-311149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150000"/>
              <a:defRPr/>
            </a:pPr>
            <a:r>
              <a:rPr lang="nl-NL" sz="1800" dirty="0" err="1"/>
              <a:t>Maintain</a:t>
            </a:r>
            <a:r>
              <a:rPr lang="nl-NL" sz="1800" dirty="0"/>
              <a:t> </a:t>
            </a:r>
            <a:r>
              <a:rPr lang="nl-NL" sz="1800" dirty="0" err="1"/>
              <a:t>balance</a:t>
            </a:r>
            <a:r>
              <a:rPr lang="nl-NL" sz="1800" dirty="0"/>
              <a:t> </a:t>
            </a:r>
            <a:r>
              <a:rPr lang="nl-NL" sz="1800" dirty="0" err="1"/>
              <a:t>between</a:t>
            </a:r>
            <a:r>
              <a:rPr lang="nl-NL" sz="1800" dirty="0"/>
              <a:t> </a:t>
            </a:r>
            <a:r>
              <a:rPr lang="nl-NL" sz="1800" b="1" dirty="0" err="1"/>
              <a:t>clinical</a:t>
            </a:r>
            <a:r>
              <a:rPr lang="nl-NL" sz="1800" b="1" dirty="0"/>
              <a:t> </a:t>
            </a:r>
            <a:r>
              <a:rPr lang="nl-NL" sz="1800" b="1" dirty="0" err="1"/>
              <a:t>needs</a:t>
            </a:r>
            <a:r>
              <a:rPr lang="nl-NL" sz="1800" b="1" dirty="0"/>
              <a:t>, </a:t>
            </a:r>
            <a:r>
              <a:rPr lang="nl-NL" sz="1800" b="1" dirty="0" err="1"/>
              <a:t>technological</a:t>
            </a:r>
            <a:r>
              <a:rPr lang="nl-NL" sz="1800" b="1" dirty="0"/>
              <a:t> </a:t>
            </a:r>
            <a:r>
              <a:rPr lang="nl-NL" sz="1800" b="1" dirty="0" err="1"/>
              <a:t>innovation</a:t>
            </a:r>
            <a:r>
              <a:rPr lang="nl-NL" sz="1800" dirty="0"/>
              <a:t>,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b="1" dirty="0" err="1"/>
              <a:t>regulatory</a:t>
            </a:r>
            <a:r>
              <a:rPr lang="nl-NL" sz="1800" b="1" dirty="0"/>
              <a:t> </a:t>
            </a:r>
            <a:r>
              <a:rPr lang="nl-NL" sz="1800" b="1" dirty="0" err="1"/>
              <a:t>requirements</a:t>
            </a:r>
            <a:endParaRPr lang="nl-NL" sz="1800" b="1" dirty="0"/>
          </a:p>
          <a:p>
            <a:pPr marL="446087" indent="-311149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150000"/>
              <a:defRPr/>
            </a:pPr>
            <a:r>
              <a:rPr lang="nl-NL" sz="1800" dirty="0" err="1"/>
              <a:t>Build</a:t>
            </a:r>
            <a:r>
              <a:rPr lang="nl-NL" sz="1800" dirty="0"/>
              <a:t> on </a:t>
            </a:r>
            <a:r>
              <a:rPr lang="nl-NL" sz="1800" dirty="0" err="1"/>
              <a:t>existing</a:t>
            </a:r>
            <a:r>
              <a:rPr lang="nl-NL" sz="1800" dirty="0"/>
              <a:t> </a:t>
            </a:r>
            <a:r>
              <a:rPr lang="nl-NL" sz="1800" b="1" dirty="0" err="1"/>
              <a:t>healthcare</a:t>
            </a:r>
            <a:r>
              <a:rPr lang="nl-NL" sz="1800" b="1" dirty="0"/>
              <a:t> </a:t>
            </a:r>
            <a:r>
              <a:rPr lang="nl-NL" sz="1800" b="1" dirty="0" err="1"/>
              <a:t>networks</a:t>
            </a:r>
            <a:r>
              <a:rPr lang="nl-NL" sz="1800" b="1" dirty="0"/>
              <a:t>, </a:t>
            </a:r>
            <a:r>
              <a:rPr lang="nl-NL" sz="1800" b="1" dirty="0" err="1"/>
              <a:t>hospitals</a:t>
            </a:r>
            <a:r>
              <a:rPr lang="nl-NL" sz="1800" b="1" dirty="0"/>
              <a:t>, </a:t>
            </a:r>
            <a:r>
              <a:rPr lang="nl-NL" sz="1800" b="1" dirty="0" err="1"/>
              <a:t>and</a:t>
            </a:r>
            <a:r>
              <a:rPr lang="nl-NL" sz="1800" b="1" dirty="0"/>
              <a:t> </a:t>
            </a:r>
            <a:r>
              <a:rPr lang="nl-NL" sz="1800" b="1" dirty="0" err="1"/>
              <a:t>innovation</a:t>
            </a:r>
            <a:r>
              <a:rPr lang="nl-NL" sz="1800" b="1" dirty="0"/>
              <a:t> </a:t>
            </a:r>
            <a:r>
              <a:rPr lang="nl-NL" sz="1800" b="1" dirty="0" err="1"/>
              <a:t>ecosystems</a:t>
            </a:r>
            <a:endParaRPr lang="nl-NL" sz="1800" b="1" dirty="0"/>
          </a:p>
          <a:p>
            <a:pPr marL="446087" indent="-311149">
              <a:buClr>
                <a:schemeClr val="accent1">
                  <a:lumMod val="50000"/>
                </a:schemeClr>
              </a:buClr>
              <a:buSzPct val="150000"/>
              <a:defRPr/>
            </a:pPr>
            <a:r>
              <a:rPr lang="nl-NL" sz="1800" dirty="0"/>
              <a:t>Ensure </a:t>
            </a:r>
            <a:r>
              <a:rPr lang="nl-NL" sz="1800" b="1" dirty="0" err="1"/>
              <a:t>representation</a:t>
            </a:r>
            <a:r>
              <a:rPr lang="nl-NL" sz="1800" b="1" dirty="0"/>
              <a:t> of </a:t>
            </a:r>
            <a:r>
              <a:rPr lang="nl-NL" sz="1800" b="1" dirty="0" err="1"/>
              <a:t>all</a:t>
            </a:r>
            <a:r>
              <a:rPr lang="nl-NL" sz="1800" b="1" dirty="0"/>
              <a:t> </a:t>
            </a:r>
            <a:r>
              <a:rPr lang="nl-NL" sz="1800" b="1" dirty="0" err="1"/>
              <a:t>key</a:t>
            </a:r>
            <a:r>
              <a:rPr lang="nl-NL" sz="1800" b="1" dirty="0"/>
              <a:t> actors</a:t>
            </a:r>
            <a:r>
              <a:rPr lang="nl-NL" sz="1800" dirty="0"/>
              <a:t>:</a:t>
            </a:r>
          </a:p>
          <a:p>
            <a:pPr marL="217487" lvl="1" indent="-311149">
              <a:buClr>
                <a:srgbClr val="7CC812"/>
              </a:buClr>
              <a:buSzPct val="150000"/>
              <a:defRPr/>
            </a:pPr>
            <a:r>
              <a:rPr lang="nl-NL" sz="1800" dirty="0">
                <a:solidFill>
                  <a:schemeClr val="tx1"/>
                </a:solidFill>
              </a:rPr>
              <a:t>		Healthcare providers (</a:t>
            </a:r>
            <a:r>
              <a:rPr lang="nl-NL" sz="1800" dirty="0" err="1">
                <a:solidFill>
                  <a:schemeClr val="tx1"/>
                </a:solidFill>
              </a:rPr>
              <a:t>hospitals</a:t>
            </a:r>
            <a:r>
              <a:rPr lang="nl-NL" sz="1800" dirty="0">
                <a:solidFill>
                  <a:schemeClr val="tx1"/>
                </a:solidFill>
              </a:rPr>
              <a:t>, </a:t>
            </a:r>
            <a:r>
              <a:rPr lang="nl-NL" sz="1800" dirty="0" err="1">
                <a:solidFill>
                  <a:schemeClr val="tx1"/>
                </a:solidFill>
              </a:rPr>
              <a:t>clinicians</a:t>
            </a:r>
            <a:r>
              <a:rPr lang="nl-NL" sz="1800" dirty="0">
                <a:solidFill>
                  <a:schemeClr val="tx1"/>
                </a:solidFill>
              </a:rPr>
              <a:t>)</a:t>
            </a:r>
          </a:p>
          <a:p>
            <a:pPr marL="217487" lvl="1" indent="-311149">
              <a:buClr>
                <a:srgbClr val="7CC812"/>
              </a:buClr>
              <a:buSzPct val="150000"/>
              <a:defRPr/>
            </a:pPr>
            <a:r>
              <a:rPr lang="nl-NL" sz="1800" dirty="0">
                <a:solidFill>
                  <a:schemeClr val="tx1"/>
                </a:solidFill>
              </a:rPr>
              <a:t>		</a:t>
            </a:r>
            <a:r>
              <a:rPr lang="nl-NL" sz="1800" dirty="0" err="1">
                <a:solidFill>
                  <a:schemeClr val="tx1"/>
                </a:solidFill>
              </a:rPr>
              <a:t>Start-ups</a:t>
            </a:r>
            <a:r>
              <a:rPr lang="nl-NL" sz="1800" dirty="0">
                <a:solidFill>
                  <a:schemeClr val="tx1"/>
                </a:solidFill>
              </a:rPr>
              <a:t> &amp; </a:t>
            </a:r>
            <a:r>
              <a:rPr lang="nl-NL" sz="1800" dirty="0" err="1">
                <a:solidFill>
                  <a:schemeClr val="tx1"/>
                </a:solidFill>
              </a:rPr>
              <a:t>SMEs</a:t>
            </a:r>
            <a:endParaRPr lang="nl-NL" sz="1800" dirty="0">
              <a:solidFill>
                <a:schemeClr val="tx1"/>
              </a:solidFill>
            </a:endParaRPr>
          </a:p>
          <a:p>
            <a:pPr marL="217487" lvl="1" indent="-311149">
              <a:buClr>
                <a:srgbClr val="7CC812"/>
              </a:buClr>
              <a:buSzPct val="150000"/>
              <a:defRPr/>
            </a:pPr>
            <a:r>
              <a:rPr lang="nl-NL" sz="1800" dirty="0">
                <a:solidFill>
                  <a:schemeClr val="tx1"/>
                </a:solidFill>
              </a:rPr>
              <a:t>		</a:t>
            </a:r>
            <a:r>
              <a:rPr lang="nl-NL" sz="1800" dirty="0" err="1">
                <a:solidFill>
                  <a:schemeClr val="tx1"/>
                </a:solidFill>
              </a:rPr>
              <a:t>Industry</a:t>
            </a:r>
            <a:endParaRPr lang="nl-NL" sz="1800" dirty="0">
              <a:solidFill>
                <a:schemeClr val="tx1"/>
              </a:solidFill>
            </a:endParaRPr>
          </a:p>
          <a:p>
            <a:pPr marL="217487" lvl="1" indent="-311149">
              <a:buClr>
                <a:srgbClr val="7CC812"/>
              </a:buClr>
              <a:buSzPct val="150000"/>
              <a:defRPr/>
            </a:pPr>
            <a:r>
              <a:rPr lang="nl-NL" sz="1800" dirty="0">
                <a:solidFill>
                  <a:schemeClr val="tx1"/>
                </a:solidFill>
              </a:rPr>
              <a:t>		</a:t>
            </a:r>
            <a:r>
              <a:rPr lang="nl-NL" sz="1800" dirty="0" err="1">
                <a:solidFill>
                  <a:schemeClr val="tx1"/>
                </a:solidFill>
              </a:rPr>
              <a:t>Regional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healthcare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ecosystems</a:t>
            </a: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83945" y="313700"/>
            <a:ext cx="11520000" cy="39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pc="-150" dirty="0">
                <a:solidFill>
                  <a:schemeClr val="accent1">
                    <a:lumMod val="75000"/>
                  </a:schemeClr>
                </a:solidFill>
              </a:rPr>
              <a:t>Building a European Healthcare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Innovation Ecosystem</a:t>
            </a:r>
            <a:endParaRPr spc="-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552431" y="6091384"/>
            <a:ext cx="10456461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ABBvoice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 bwMode="auto">
          <a:xfrm>
            <a:off x="1487488" y="6489341"/>
            <a:ext cx="1162950" cy="118192"/>
          </a:xfrm>
        </p:spPr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2F1124-33BD-4EBB-98B3-2BE08BF7D732}" type="datetime4">
              <a:rPr lang="en-US" sz="1000" b="0" i="0" u="none" strike="noStrike" cap="none" spc="0">
                <a:ln>
                  <a:noFill/>
                </a:ln>
                <a:solidFill>
                  <a:srgbClr val="A9A9A9"/>
                </a:solidFill>
                <a:latin typeface="Calibri"/>
                <a:cs typeface="Calibri"/>
              </a:rPr>
              <a:t>April 14, 2026</a:t>
            </a:fld>
            <a:endParaRPr lang="en-US" sz="1000" b="0" i="0" u="none" strike="noStrike" cap="none" spc="0" dirty="0">
              <a:ln>
                <a:noFill/>
              </a:ln>
              <a:solidFill>
                <a:srgbClr val="A9A9A9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945" y="1484784"/>
            <a:ext cx="4083863" cy="345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77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0684D2-402B-CD70-BB5F-B8B23151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uptake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of ADR technologies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81127808"/>
              </p:ext>
            </p:extLst>
          </p:nvPr>
        </p:nvGraphicFramePr>
        <p:xfrm>
          <a:off x="1409242" y="1821280"/>
          <a:ext cx="7351054" cy="423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889" y="1139920"/>
            <a:ext cx="1053283" cy="10532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549" y="1139920"/>
            <a:ext cx="1331164" cy="984348"/>
          </a:xfrm>
          <a:prstGeom prst="rect">
            <a:avLst/>
          </a:prstGeom>
        </p:spPr>
      </p:pic>
      <p:pic>
        <p:nvPicPr>
          <p:cNvPr id="1028" name="Picture 4" descr="Silvia Tolu on LinkedIn: #ai #eucommission #di #xtef #asta #asta  #aiexcellence #innovation…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37398"/>
            <a:ext cx="1080120" cy="10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62" y="1360446"/>
            <a:ext cx="1196444" cy="11964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73" y="2514451"/>
            <a:ext cx="1196443" cy="1196443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935580941"/>
              </p:ext>
            </p:extLst>
          </p:nvPr>
        </p:nvGraphicFramePr>
        <p:xfrm>
          <a:off x="9095783" y="1403346"/>
          <a:ext cx="2957580" cy="581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54B450D2-24CA-2311-B10B-DCAFBF67D6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461" y="3653148"/>
            <a:ext cx="1197456" cy="10178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B89C4B-DFD4-9B37-D097-9640AD0EE8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461" y="4581128"/>
            <a:ext cx="1197456" cy="7983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E7909DF-5FD1-EB96-5F6E-BB186A4FF2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461" y="5307089"/>
            <a:ext cx="1203033" cy="14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DDC857-E943-D2FF-F0A7-69639370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4680" y="-22116"/>
            <a:ext cx="1221668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11D43A-6DC5-47E2-CC88-278BEAD5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Focus areas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39A455-2392-1E5A-717B-21350D1D018E}"/>
              </a:ext>
            </a:extLst>
          </p:cNvPr>
          <p:cNvSpPr txBox="1"/>
          <p:nvPr/>
        </p:nvSpPr>
        <p:spPr>
          <a:xfrm>
            <a:off x="551384" y="1484784"/>
            <a:ext cx="107291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AI in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clinical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workflows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D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ecision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 support, </a:t>
            </a:r>
            <a:r>
              <a:rPr lang="nl-NL" sz="2400" dirty="0" err="1">
                <a:solidFill>
                  <a:srgbClr val="000000"/>
                </a:solidFill>
              </a:rPr>
              <a:t>D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iagnostics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nl-NL" sz="2400" dirty="0" err="1">
                <a:solidFill>
                  <a:srgbClr val="000000"/>
                </a:solidFill>
              </a:rPr>
              <a:t>P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rediction</a:t>
            </a: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Robotics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 in care delivery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Diagnostics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nl-NL" sz="2400" dirty="0" err="1">
                <a:solidFill>
                  <a:srgbClr val="000000"/>
                </a:solidFill>
              </a:rPr>
              <a:t>I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ntervention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nl-NL" sz="2400" dirty="0" err="1">
                <a:solidFill>
                  <a:srgbClr val="000000"/>
                </a:solidFill>
              </a:rPr>
              <a:t>R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ehabilitation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, Assistance, </a:t>
            </a:r>
            <a:r>
              <a:rPr lang="nl-NL" sz="2400" dirty="0" err="1">
                <a:solidFill>
                  <a:srgbClr val="000000"/>
                </a:solidFill>
              </a:rPr>
              <a:t>L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ogistics</a:t>
            </a: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Health </a:t>
            </a:r>
            <a:r>
              <a:rPr lang="nl-NL" sz="2400" b="1" dirty="0">
                <a:solidFill>
                  <a:srgbClr val="000000"/>
                </a:solidFill>
              </a:rPr>
              <a:t>d</a:t>
            </a: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ata </a:t>
            </a:r>
            <a:r>
              <a:rPr lang="nl-NL" sz="2400" b="1" dirty="0" err="1">
                <a:solidFill>
                  <a:srgbClr val="000000"/>
                </a:solidFill>
              </a:rPr>
              <a:t>I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nfrastructure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I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nteroperability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, Access, </a:t>
            </a:r>
            <a:r>
              <a:rPr lang="nl-NL" sz="2400" dirty="0" err="1">
                <a:solidFill>
                  <a:srgbClr val="000000"/>
                </a:solidFill>
              </a:rPr>
              <a:t>G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overnance</a:t>
            </a: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nl-NL" sz="2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nl-NL" sz="2400" b="1" i="0" u="none" strike="noStrike" dirty="0">
                <a:solidFill>
                  <a:srgbClr val="000000"/>
                </a:solidFill>
                <a:effectLst/>
              </a:rPr>
              <a:t>System </a:t>
            </a:r>
            <a:r>
              <a:rPr lang="nl-NL" sz="2400" b="1" i="0" u="none" strike="noStrike" dirty="0" err="1">
                <a:solidFill>
                  <a:srgbClr val="000000"/>
                </a:solidFill>
                <a:effectLst/>
              </a:rPr>
              <a:t>resilience</a:t>
            </a:r>
            <a:br>
              <a:rPr lang="nl-NL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P</a:t>
            </a:r>
            <a:r>
              <a:rPr lang="nl-NL" sz="2400" b="0" i="0" u="none" strike="noStrike" dirty="0" err="1">
                <a:solidFill>
                  <a:srgbClr val="000000"/>
                </a:solidFill>
                <a:effectLst/>
              </a:rPr>
              <a:t>reparedness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</a:rPr>
              <a:t>, Response, Recovery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5DF918-9AF0-10AC-7757-3DD0D98B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1991792"/>
            <a:ext cx="3113625" cy="314096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95A3E64-2652-3D0B-F2D3-1F58C3C33700}"/>
              </a:ext>
            </a:extLst>
          </p:cNvPr>
          <p:cNvSpPr txBox="1"/>
          <p:nvPr/>
        </p:nvSpPr>
        <p:spPr>
          <a:xfrm>
            <a:off x="9696400" y="6410401"/>
            <a:ext cx="6207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i="1" dirty="0">
                <a:solidFill>
                  <a:srgbClr val="315097"/>
                </a:solidFill>
                <a:effectLst/>
                <a:latin typeface="Helvetica" pitchFamily="2" charset="0"/>
              </a:rPr>
              <a:t>ADRF’23 TEF health</a:t>
            </a:r>
            <a:endParaRPr lang="nl-NL" dirty="0">
              <a:solidFill>
                <a:srgbClr val="315097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B50FA-E24D-6A3E-3B12-907C6897E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C2FA69F-029A-F81B-4649-53E495CB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F1B8E5-3C55-8B42-47FB-37F4BAC7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nl-NL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ADRA Healthcare </a:t>
            </a:r>
            <a:r>
              <a:rPr lang="nl-NL" sz="4000" dirty="0" err="1">
                <a:solidFill>
                  <a:schemeClr val="accent1">
                    <a:lumMod val="75000"/>
                  </a:schemeClr>
                </a:solidFill>
              </a:rPr>
              <a:t>Roadmapping</a:t>
            </a:r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 Framework - data </a:t>
            </a:r>
            <a:r>
              <a:rPr lang="nl-NL" sz="4000" dirty="0" err="1">
                <a:solidFill>
                  <a:schemeClr val="accent1">
                    <a:lumMod val="75000"/>
                  </a:schemeClr>
                </a:solidFill>
              </a:rPr>
              <a:t>collection</a:t>
            </a:r>
            <a:br>
              <a:rPr lang="nl-NL" sz="4000" dirty="0"/>
            </a:b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7176FF7-DEF0-D684-B151-8F22191EED24}"/>
              </a:ext>
            </a:extLst>
          </p:cNvPr>
          <p:cNvSpPr/>
          <p:nvPr/>
        </p:nvSpPr>
        <p:spPr>
          <a:xfrm>
            <a:off x="1981200" y="1371600"/>
            <a:ext cx="2743200" cy="914400"/>
          </a:xfrm>
          <a:prstGeom prst="roundRect">
            <a:avLst/>
          </a:prstGeom>
          <a:solidFill>
            <a:srgbClr val="C8DC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AI, Data &amp; Robotics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Clinical AI, prediction, robotics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CDDA1205-20AB-9D26-A7FD-3F215F4BCE02}"/>
              </a:ext>
            </a:extLst>
          </p:cNvPr>
          <p:cNvSpPr/>
          <p:nvPr/>
        </p:nvSpPr>
        <p:spPr>
          <a:xfrm>
            <a:off x="4998720" y="1371600"/>
            <a:ext cx="2743200" cy="914400"/>
          </a:xfrm>
          <a:prstGeom prst="roundRect">
            <a:avLst/>
          </a:prstGeom>
          <a:solidFill>
            <a:srgbClr val="C8DC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Infrastructure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Cloud, EHDS, hospital IT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4EF65172-2AC3-40A4-83CA-60E2EE5973B2}"/>
              </a:ext>
            </a:extLst>
          </p:cNvPr>
          <p:cNvSpPr/>
          <p:nvPr/>
        </p:nvSpPr>
        <p:spPr>
          <a:xfrm>
            <a:off x="8016240" y="1371600"/>
            <a:ext cx="2743200" cy="914400"/>
          </a:xfrm>
          <a:prstGeom prst="roundRect">
            <a:avLst/>
          </a:prstGeom>
          <a:solidFill>
            <a:srgbClr val="C8DC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IP &amp; Knowledge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Research, data, clinical knowledge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0229D95-BF16-3A7E-C560-73704110490C}"/>
              </a:ext>
            </a:extLst>
          </p:cNvPr>
          <p:cNvSpPr/>
          <p:nvPr/>
        </p:nvSpPr>
        <p:spPr>
          <a:xfrm>
            <a:off x="1981200" y="2651760"/>
            <a:ext cx="2743200" cy="914400"/>
          </a:xfrm>
          <a:prstGeom prst="roundRect">
            <a:avLst/>
          </a:prstGeom>
          <a:solidFill>
            <a:srgbClr val="C8EB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Healthcare Services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Hospitals, care systems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EA6A00FC-45A4-53AE-C519-E8B474DAABCF}"/>
              </a:ext>
            </a:extLst>
          </p:cNvPr>
          <p:cNvSpPr/>
          <p:nvPr/>
        </p:nvSpPr>
        <p:spPr>
          <a:xfrm>
            <a:off x="4998720" y="2651760"/>
            <a:ext cx="2743200" cy="914400"/>
          </a:xfrm>
          <a:prstGeom prst="roundRect">
            <a:avLst/>
          </a:prstGeom>
          <a:solidFill>
            <a:srgbClr val="C8EB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Human Capital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Clinicians, skills, workforce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4C9B165A-98FF-CE20-25D0-3942CC79F3EE}"/>
              </a:ext>
            </a:extLst>
          </p:cNvPr>
          <p:cNvSpPr/>
          <p:nvPr/>
        </p:nvSpPr>
        <p:spPr>
          <a:xfrm>
            <a:off x="8016240" y="2651760"/>
            <a:ext cx="2743200" cy="914400"/>
          </a:xfrm>
          <a:prstGeom prst="roundRect">
            <a:avLst/>
          </a:prstGeom>
          <a:solidFill>
            <a:srgbClr val="C8EB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Supply Chains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Devices, software, procurement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2CFA071C-E5A1-5386-660F-1606B7DC2AE5}"/>
              </a:ext>
            </a:extLst>
          </p:cNvPr>
          <p:cNvSpPr/>
          <p:nvPr/>
        </p:nvSpPr>
        <p:spPr>
          <a:xfrm>
            <a:off x="1981200" y="3931920"/>
            <a:ext cx="2743200" cy="914400"/>
          </a:xfrm>
          <a:prstGeom prst="roundRect">
            <a:avLst/>
          </a:prstGeom>
          <a:solidFill>
            <a:srgbClr val="FFDC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Regulation &amp; Standards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AI Act, MDR, GDPR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7099B020-B6CD-4D0E-8D35-029FDF6DCC9D}"/>
              </a:ext>
            </a:extLst>
          </p:cNvPr>
          <p:cNvSpPr/>
          <p:nvPr/>
        </p:nvSpPr>
        <p:spPr>
          <a:xfrm>
            <a:off x="4998720" y="3931920"/>
            <a:ext cx="2743200" cy="914400"/>
          </a:xfrm>
          <a:prstGeom prst="roundRect">
            <a:avLst/>
          </a:prstGeom>
          <a:solidFill>
            <a:srgbClr val="FFDC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Ecosystem &amp; Governance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ADRA, DIH, EDIH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46B44359-72D0-69C4-1C00-76E103582D25}"/>
              </a:ext>
            </a:extLst>
          </p:cNvPr>
          <p:cNvSpPr/>
          <p:nvPr/>
        </p:nvSpPr>
        <p:spPr>
          <a:xfrm>
            <a:off x="8016240" y="3931920"/>
            <a:ext cx="2743200" cy="914400"/>
          </a:xfrm>
          <a:prstGeom prst="roundRect">
            <a:avLst/>
          </a:prstGeom>
          <a:solidFill>
            <a:srgbClr val="FFDC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Deployment &amp; Scaling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Pilots </a:t>
            </a:r>
            <a:r>
              <a:rPr lang="nl-NL" sz="1600" dirty="0">
                <a:solidFill>
                  <a:schemeClr val="tx1"/>
                </a:solidFill>
              </a:rPr>
              <a:t>→</a:t>
            </a:r>
            <a:r>
              <a:rPr sz="1600" dirty="0">
                <a:solidFill>
                  <a:schemeClr val="tx1"/>
                </a:solidFill>
              </a:rPr>
              <a:t> scale, reimbursement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8F8CAC9-B679-A3CB-5181-AB60248340A2}"/>
              </a:ext>
            </a:extLst>
          </p:cNvPr>
          <p:cNvSpPr/>
          <p:nvPr/>
        </p:nvSpPr>
        <p:spPr>
          <a:xfrm>
            <a:off x="3810000" y="5212080"/>
            <a:ext cx="4572000" cy="1005840"/>
          </a:xfrm>
          <a:prstGeom prst="roundRect">
            <a:avLst/>
          </a:prstGeom>
          <a:solidFill>
            <a:srgbClr val="DCDC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/>
            </a:pPr>
            <a:r>
              <a:rPr sz="1600" b="1" dirty="0">
                <a:solidFill>
                  <a:schemeClr val="tx1"/>
                </a:solidFill>
              </a:rPr>
              <a:t>Resilient, Scalable Healthcare Systems</a:t>
            </a:r>
          </a:p>
          <a:p>
            <a:pPr>
              <a:defRPr sz="1400"/>
            </a:pPr>
            <a:r>
              <a:rPr sz="1600" dirty="0">
                <a:solidFill>
                  <a:schemeClr val="tx1"/>
                </a:solidFill>
              </a:rPr>
              <a:t>Better outcomes</a:t>
            </a:r>
            <a:r>
              <a:rPr lang="nl-NL" sz="1600" dirty="0">
                <a:solidFill>
                  <a:schemeClr val="tx1"/>
                </a:solidFill>
              </a:rPr>
              <a:t> &amp; </a:t>
            </a:r>
            <a:r>
              <a:rPr sz="1600" dirty="0">
                <a:solidFill>
                  <a:schemeClr val="tx1"/>
                </a:solidFill>
              </a:rPr>
              <a:t>Sustainable care</a:t>
            </a:r>
          </a:p>
        </p:txBody>
      </p:sp>
      <p:sp>
        <p:nvSpPr>
          <p:cNvPr id="19" name="Down Arrow 14">
            <a:extLst>
              <a:ext uri="{FF2B5EF4-FFF2-40B4-BE49-F238E27FC236}">
                <a16:creationId xmlns:a16="http://schemas.microsoft.com/office/drawing/2014/main" id="{62B9B516-5C2B-5DD5-B0BD-9AA8AC0A8ED6}"/>
              </a:ext>
            </a:extLst>
          </p:cNvPr>
          <p:cNvSpPr/>
          <p:nvPr/>
        </p:nvSpPr>
        <p:spPr>
          <a:xfrm>
            <a:off x="3352800" y="2103120"/>
            <a:ext cx="274320" cy="457200"/>
          </a:xfrm>
          <a:prstGeom prst="downArrow">
            <a:avLst/>
          </a:prstGeom>
          <a:solidFill>
            <a:srgbClr val="9696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Down Arrow 15">
            <a:extLst>
              <a:ext uri="{FF2B5EF4-FFF2-40B4-BE49-F238E27FC236}">
                <a16:creationId xmlns:a16="http://schemas.microsoft.com/office/drawing/2014/main" id="{B49E1E7C-12D5-A1BB-C5ED-543922FEE1B8}"/>
              </a:ext>
            </a:extLst>
          </p:cNvPr>
          <p:cNvSpPr/>
          <p:nvPr/>
        </p:nvSpPr>
        <p:spPr>
          <a:xfrm>
            <a:off x="3352800" y="3383280"/>
            <a:ext cx="274320" cy="457200"/>
          </a:xfrm>
          <a:prstGeom prst="downArrow">
            <a:avLst/>
          </a:prstGeom>
          <a:solidFill>
            <a:srgbClr val="9696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Down Arrow 16">
            <a:extLst>
              <a:ext uri="{FF2B5EF4-FFF2-40B4-BE49-F238E27FC236}">
                <a16:creationId xmlns:a16="http://schemas.microsoft.com/office/drawing/2014/main" id="{38C733D5-13BD-1EBC-3072-95EC0DEB09F7}"/>
              </a:ext>
            </a:extLst>
          </p:cNvPr>
          <p:cNvSpPr/>
          <p:nvPr/>
        </p:nvSpPr>
        <p:spPr>
          <a:xfrm>
            <a:off x="6370320" y="2103120"/>
            <a:ext cx="274320" cy="457200"/>
          </a:xfrm>
          <a:prstGeom prst="downArrow">
            <a:avLst/>
          </a:prstGeom>
          <a:solidFill>
            <a:srgbClr val="9696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Down Arrow 17">
            <a:extLst>
              <a:ext uri="{FF2B5EF4-FFF2-40B4-BE49-F238E27FC236}">
                <a16:creationId xmlns:a16="http://schemas.microsoft.com/office/drawing/2014/main" id="{91063B6F-59E1-854F-DEC5-AFFDC31D5D32}"/>
              </a:ext>
            </a:extLst>
          </p:cNvPr>
          <p:cNvSpPr/>
          <p:nvPr/>
        </p:nvSpPr>
        <p:spPr>
          <a:xfrm>
            <a:off x="6370320" y="3383280"/>
            <a:ext cx="274320" cy="457200"/>
          </a:xfrm>
          <a:prstGeom prst="downArrow">
            <a:avLst/>
          </a:prstGeom>
          <a:solidFill>
            <a:srgbClr val="9696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Down Arrow 18">
            <a:extLst>
              <a:ext uri="{FF2B5EF4-FFF2-40B4-BE49-F238E27FC236}">
                <a16:creationId xmlns:a16="http://schemas.microsoft.com/office/drawing/2014/main" id="{A8996CC8-B1FF-FD2F-189C-5FB06AE88DC2}"/>
              </a:ext>
            </a:extLst>
          </p:cNvPr>
          <p:cNvSpPr/>
          <p:nvPr/>
        </p:nvSpPr>
        <p:spPr>
          <a:xfrm>
            <a:off x="9387840" y="2103120"/>
            <a:ext cx="274320" cy="457200"/>
          </a:xfrm>
          <a:prstGeom prst="downArrow">
            <a:avLst/>
          </a:prstGeom>
          <a:solidFill>
            <a:srgbClr val="9696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Down Arrow 19">
            <a:extLst>
              <a:ext uri="{FF2B5EF4-FFF2-40B4-BE49-F238E27FC236}">
                <a16:creationId xmlns:a16="http://schemas.microsoft.com/office/drawing/2014/main" id="{655F1C36-F4E2-09CA-23EC-7AFAE68F6A5D}"/>
              </a:ext>
            </a:extLst>
          </p:cNvPr>
          <p:cNvSpPr/>
          <p:nvPr/>
        </p:nvSpPr>
        <p:spPr>
          <a:xfrm>
            <a:off x="9387840" y="3383280"/>
            <a:ext cx="274320" cy="457200"/>
          </a:xfrm>
          <a:prstGeom prst="downArrow">
            <a:avLst/>
          </a:prstGeom>
          <a:solidFill>
            <a:srgbClr val="9696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3C7495A-3DD3-F8B9-FC9B-9371AD7CE58A}"/>
              </a:ext>
            </a:extLst>
          </p:cNvPr>
          <p:cNvSpPr/>
          <p:nvPr/>
        </p:nvSpPr>
        <p:spPr>
          <a:xfrm>
            <a:off x="371324" y="1557888"/>
            <a:ext cx="1335556" cy="545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Technology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73E55A2-2D73-3298-0052-427ED519FDAB}"/>
              </a:ext>
            </a:extLst>
          </p:cNvPr>
          <p:cNvSpPr/>
          <p:nvPr/>
        </p:nvSpPr>
        <p:spPr>
          <a:xfrm>
            <a:off x="367063" y="2732717"/>
            <a:ext cx="1335556" cy="545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Healthcare 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C9FF24D3-DDC1-6122-47E5-F7F79C87CF49}"/>
              </a:ext>
            </a:extLst>
          </p:cNvPr>
          <p:cNvSpPr/>
          <p:nvPr/>
        </p:nvSpPr>
        <p:spPr>
          <a:xfrm>
            <a:off x="382490" y="4058280"/>
            <a:ext cx="1335556" cy="545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97023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F9913-EA7E-C520-DEEB-83C88CD1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E14A21-FEBB-961D-CE8D-FC530F69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298E13-2F5D-7B4E-129E-9540BB15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850A794-E365-553A-8C7E-374CA1BFBEA9}"/>
              </a:ext>
            </a:extLst>
          </p:cNvPr>
          <p:cNvSpPr/>
          <p:nvPr/>
        </p:nvSpPr>
        <p:spPr>
          <a:xfrm>
            <a:off x="2072640" y="1737360"/>
            <a:ext cx="3840480" cy="1463040"/>
          </a:xfrm>
          <a:prstGeom prst="roundRect">
            <a:avLst/>
          </a:prstGeom>
          <a:solidFill>
            <a:srgbClr val="F5F8FC"/>
          </a:solidFill>
          <a:ln w="19050">
            <a:solidFill>
              <a:srgbClr val="C8D2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/>
            </a:pPr>
            <a:endParaRPr lang="nl-NL" dirty="0">
              <a:solidFill>
                <a:schemeClr val="tx1"/>
              </a:solidFill>
            </a:endParaRPr>
          </a:p>
          <a:p>
            <a:pPr algn="ctr">
              <a:defRPr sz="1800" b="1"/>
            </a:pPr>
            <a:r>
              <a:rPr dirty="0">
                <a:solidFill>
                  <a:schemeClr val="tx1"/>
                </a:solidFill>
              </a:rPr>
              <a:t>From Reactive to Predictive Systems</a:t>
            </a:r>
          </a:p>
          <a:p>
            <a:pPr>
              <a:defRPr sz="1400"/>
            </a:pPr>
            <a:endParaRPr lang="nl-NL" sz="1400" dirty="0">
              <a:solidFill>
                <a:schemeClr val="tx1"/>
              </a:solidFill>
            </a:endParaRPr>
          </a:p>
          <a:p>
            <a:pPr>
              <a:defRPr sz="1400"/>
            </a:pPr>
            <a:r>
              <a:rPr lang="nl-NL" sz="1400" dirty="0">
                <a:solidFill>
                  <a:schemeClr val="tx1"/>
                </a:solidFill>
              </a:rPr>
              <a:t>ADR </a:t>
            </a:r>
            <a:r>
              <a:rPr lang="nl-NL" sz="1400" dirty="0" err="1">
                <a:solidFill>
                  <a:schemeClr val="tx1"/>
                </a:solidFill>
              </a:rPr>
              <a:t>enables</a:t>
            </a:r>
            <a:r>
              <a:rPr lang="nl-NL" sz="1400" dirty="0">
                <a:solidFill>
                  <a:schemeClr val="tx1"/>
                </a:solidFill>
              </a:rPr>
              <a:t> risk </a:t>
            </a:r>
            <a:r>
              <a:rPr lang="nl-NL" sz="1400" dirty="0" err="1">
                <a:solidFill>
                  <a:schemeClr val="tx1"/>
                </a:solidFill>
              </a:rPr>
              <a:t>stratification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and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early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intervention</a:t>
            </a:r>
            <a:r>
              <a:rPr lang="nl-NL" sz="1400" dirty="0">
                <a:solidFill>
                  <a:schemeClr val="tx1"/>
                </a:solidFill>
              </a:rPr>
              <a:t>. Shift </a:t>
            </a:r>
            <a:r>
              <a:rPr lang="nl-NL" sz="1400" dirty="0" err="1">
                <a:solidFill>
                  <a:schemeClr val="tx1"/>
                </a:solidFill>
              </a:rPr>
              <a:t>from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reactive</a:t>
            </a:r>
            <a:r>
              <a:rPr lang="nl-NL" sz="1400" dirty="0">
                <a:solidFill>
                  <a:schemeClr val="tx1"/>
                </a:solidFill>
              </a:rPr>
              <a:t> care </a:t>
            </a:r>
            <a:r>
              <a:rPr lang="nl-NL" sz="1400" dirty="0" err="1">
                <a:solidFill>
                  <a:schemeClr val="tx1"/>
                </a:solidFill>
              </a:rPr>
              <a:t>to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proactive</a:t>
            </a:r>
            <a:r>
              <a:rPr lang="nl-NL" sz="1400" dirty="0">
                <a:solidFill>
                  <a:schemeClr val="tx1"/>
                </a:solidFill>
              </a:rPr>
              <a:t> system management</a:t>
            </a:r>
          </a:p>
          <a:p>
            <a:pPr>
              <a:defRPr sz="1400"/>
            </a:pP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72145C-62B3-0079-E43D-EF783ED5D562}"/>
              </a:ext>
            </a:extLst>
          </p:cNvPr>
          <p:cNvSpPr/>
          <p:nvPr/>
        </p:nvSpPr>
        <p:spPr>
          <a:xfrm>
            <a:off x="6187440" y="1737360"/>
            <a:ext cx="3840480" cy="1463040"/>
          </a:xfrm>
          <a:prstGeom prst="roundRect">
            <a:avLst/>
          </a:prstGeom>
          <a:solidFill>
            <a:srgbClr val="F5F8FC"/>
          </a:solidFill>
          <a:ln w="19050">
            <a:solidFill>
              <a:srgbClr val="C8D2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/>
            </a:pPr>
            <a:r>
              <a:rPr dirty="0">
                <a:solidFill>
                  <a:schemeClr val="tx1"/>
                </a:solidFill>
              </a:rPr>
              <a:t>Prevention &amp; Workforce Support</a:t>
            </a:r>
          </a:p>
          <a:p>
            <a:pPr>
              <a:defRPr sz="1400"/>
            </a:pPr>
            <a:endParaRPr lang="nl-NL" sz="1400" dirty="0">
              <a:solidFill>
                <a:schemeClr val="tx1"/>
              </a:solidFill>
            </a:endParaRPr>
          </a:p>
          <a:p>
            <a:pPr>
              <a:defRPr sz="1400"/>
            </a:pPr>
            <a:r>
              <a:rPr sz="1400" dirty="0">
                <a:solidFill>
                  <a:schemeClr val="tx1"/>
                </a:solidFill>
              </a:rPr>
              <a:t>AI-driven triage improves </a:t>
            </a:r>
            <a:r>
              <a:rPr sz="1400" dirty="0" err="1">
                <a:solidFill>
                  <a:schemeClr val="tx1"/>
                </a:solidFill>
              </a:rPr>
              <a:t>prioritisation</a:t>
            </a:r>
            <a:r>
              <a:rPr lang="nl-NL" sz="1400" dirty="0">
                <a:solidFill>
                  <a:schemeClr val="tx1"/>
                </a:solidFill>
              </a:rPr>
              <a:t>. ADR r</a:t>
            </a:r>
            <a:r>
              <a:rPr sz="1400" dirty="0">
                <a:solidFill>
                  <a:schemeClr val="tx1"/>
                </a:solidFill>
              </a:rPr>
              <a:t>educes clinician burden and helps prevent burnout</a:t>
            </a:r>
            <a:r>
              <a:rPr lang="nl-NL" sz="1400" dirty="0">
                <a:solidFill>
                  <a:schemeClr val="tx1"/>
                </a:solidFill>
              </a:rPr>
              <a:t>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16A936-82B1-9370-6F67-22C7359402AC}"/>
              </a:ext>
            </a:extLst>
          </p:cNvPr>
          <p:cNvSpPr/>
          <p:nvPr/>
        </p:nvSpPr>
        <p:spPr>
          <a:xfrm>
            <a:off x="2072640" y="3383280"/>
            <a:ext cx="3840480" cy="1463040"/>
          </a:xfrm>
          <a:prstGeom prst="roundRect">
            <a:avLst/>
          </a:prstGeom>
          <a:solidFill>
            <a:srgbClr val="F5F8FC"/>
          </a:solidFill>
          <a:ln w="19050">
            <a:solidFill>
              <a:srgbClr val="C8D2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/>
            </a:pPr>
            <a:r>
              <a:rPr dirty="0">
                <a:solidFill>
                  <a:schemeClr val="tx1"/>
                </a:solidFill>
              </a:rPr>
              <a:t>Faster &amp; Smarter Response</a:t>
            </a:r>
          </a:p>
          <a:p>
            <a:pPr>
              <a:defRPr sz="1400"/>
            </a:pPr>
            <a:endParaRPr lang="nl-NL" sz="1400" dirty="0">
              <a:solidFill>
                <a:schemeClr val="tx1"/>
              </a:solidFill>
            </a:endParaRPr>
          </a:p>
          <a:p>
            <a:pPr>
              <a:defRPr sz="1400"/>
            </a:pPr>
            <a:r>
              <a:rPr sz="1400" dirty="0">
                <a:solidFill>
                  <a:schemeClr val="tx1"/>
                </a:solidFill>
              </a:rPr>
              <a:t>A</a:t>
            </a:r>
            <a:r>
              <a:rPr lang="nl-NL" sz="1400" dirty="0">
                <a:solidFill>
                  <a:schemeClr val="tx1"/>
                </a:solidFill>
              </a:rPr>
              <a:t>DR</a:t>
            </a:r>
            <a:r>
              <a:rPr sz="1400" dirty="0">
                <a:solidFill>
                  <a:schemeClr val="tx1"/>
                </a:solidFill>
              </a:rPr>
              <a:t> enhances real-time decision-making</a:t>
            </a:r>
            <a:r>
              <a:rPr lang="nl-NL" sz="1400" dirty="0">
                <a:solidFill>
                  <a:schemeClr val="tx1"/>
                </a:solidFill>
              </a:rPr>
              <a:t>. </a:t>
            </a:r>
            <a:r>
              <a:rPr sz="1400" dirty="0" err="1">
                <a:solidFill>
                  <a:schemeClr val="tx1"/>
                </a:solidFill>
              </a:rPr>
              <a:t>Optimises</a:t>
            </a:r>
            <a:r>
              <a:rPr sz="1400" dirty="0">
                <a:solidFill>
                  <a:schemeClr val="tx1"/>
                </a:solidFill>
              </a:rPr>
              <a:t> capacity and staff scheduling</a:t>
            </a:r>
            <a:r>
              <a:rPr lang="nl-NL" sz="1400" dirty="0">
                <a:solidFill>
                  <a:schemeClr val="tx1"/>
                </a:solidFill>
              </a:rPr>
              <a:t>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B70120-E46A-DC75-A7AA-B32040C00F36}"/>
              </a:ext>
            </a:extLst>
          </p:cNvPr>
          <p:cNvSpPr/>
          <p:nvPr/>
        </p:nvSpPr>
        <p:spPr>
          <a:xfrm>
            <a:off x="6187440" y="3383280"/>
            <a:ext cx="3840480" cy="1463040"/>
          </a:xfrm>
          <a:prstGeom prst="roundRect">
            <a:avLst/>
          </a:prstGeom>
          <a:solidFill>
            <a:srgbClr val="F5F8FC"/>
          </a:solidFill>
          <a:ln w="19050">
            <a:solidFill>
              <a:srgbClr val="C8D2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/>
            </a:pPr>
            <a:r>
              <a:rPr dirty="0">
                <a:solidFill>
                  <a:schemeClr val="tx1"/>
                </a:solidFill>
              </a:rPr>
              <a:t>Resilience &amp; System Recovery</a:t>
            </a:r>
          </a:p>
          <a:p>
            <a:pPr>
              <a:defRPr sz="1400"/>
            </a:pPr>
            <a:endParaRPr lang="nl-NL" sz="1400" dirty="0">
              <a:solidFill>
                <a:schemeClr val="tx1"/>
              </a:solidFill>
            </a:endParaRPr>
          </a:p>
          <a:p>
            <a:pPr>
              <a:defRPr sz="1400"/>
            </a:pPr>
            <a:r>
              <a:rPr lang="nl-NL" sz="1400" dirty="0">
                <a:solidFill>
                  <a:schemeClr val="tx1"/>
                </a:solidFill>
              </a:rPr>
              <a:t>ADR</a:t>
            </a:r>
            <a:r>
              <a:rPr sz="1400" dirty="0">
                <a:solidFill>
                  <a:schemeClr val="tx1"/>
                </a:solidFill>
              </a:rPr>
              <a:t> systems accelerate return to equilibrium</a:t>
            </a:r>
            <a:r>
              <a:rPr lang="nl-NL" sz="1400" dirty="0">
                <a:solidFill>
                  <a:schemeClr val="tx1"/>
                </a:solidFill>
              </a:rPr>
              <a:t>. </a:t>
            </a:r>
            <a:r>
              <a:rPr sz="1400" dirty="0">
                <a:solidFill>
                  <a:schemeClr val="tx1"/>
                </a:solidFill>
              </a:rPr>
              <a:t>Strengthens system resilience during crises</a:t>
            </a:r>
            <a:r>
              <a:rPr lang="nl-NL" sz="1400" dirty="0">
                <a:solidFill>
                  <a:schemeClr val="tx1"/>
                </a:solidFill>
              </a:rPr>
              <a:t>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BFB641-EA0F-1968-DDF1-D4479D06600B}"/>
              </a:ext>
            </a:extLst>
          </p:cNvPr>
          <p:cNvSpPr/>
          <p:nvPr/>
        </p:nvSpPr>
        <p:spPr>
          <a:xfrm>
            <a:off x="2987040" y="5120640"/>
            <a:ext cx="621792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AI, Data &amp; Robotics are reshaping healthcare systems to anticipate, respond, and recover more effectively.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99ECA82-FC96-D9B1-8783-4958FEFFD8C4}"/>
              </a:ext>
            </a:extLst>
          </p:cNvPr>
          <p:cNvSpPr txBox="1">
            <a:spLocks/>
          </p:cNvSpPr>
          <p:nvPr/>
        </p:nvSpPr>
        <p:spPr bwMode="auto">
          <a:xfrm>
            <a:off x="559768" y="170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 spc="-150">
                <a:solidFill>
                  <a:srgbClr val="0084C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TG insights: the role of ADR technology in healthcare </a:t>
            </a:r>
          </a:p>
        </p:txBody>
      </p:sp>
    </p:spTree>
    <p:extLst>
      <p:ext uri="{BB962C8B-B14F-4D97-AF65-F5344CB8AC3E}">
        <p14:creationId xmlns:p14="http://schemas.microsoft.com/office/powerpoint/2010/main" val="83415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EE32-ED50-5210-2479-03DC804D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31A367D-4001-00CC-1B09-35BC935F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61BDD4-91AD-215E-7F2D-58277F5F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role of ADR technology in healthcare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DACCF9-CB9C-0E9B-6569-E7CBE00A0B3E}"/>
              </a:ext>
            </a:extLst>
          </p:cNvPr>
          <p:cNvSpPr txBox="1"/>
          <p:nvPr/>
        </p:nvSpPr>
        <p:spPr>
          <a:xfrm>
            <a:off x="551384" y="1484784"/>
            <a:ext cx="1072919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 is </a:t>
            </a:r>
            <a:r>
              <a:rPr lang="nl-NL" alt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transforming</a:t>
            </a: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levels:</a:t>
            </a: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AI+Data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 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stratification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forecasting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-making</a:t>
            </a:r>
            <a:b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planning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nl-NL" altLang="nl-N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imaging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robotics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supports 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procedures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interventions</a:t>
            </a:r>
            <a:b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complex or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repetitive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nl-NL" altLang="nl-N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operations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efficiency: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streamlines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workflows</a:t>
            </a:r>
            <a:endParaRPr lang="nl-NL" altLang="nl-NL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Robotics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transport,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routine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b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workflow efficiency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9" descr="A blue object with black lines&#10;&#10;Description automatically generated">
            <a:extLst>
              <a:ext uri="{FF2B5EF4-FFF2-40B4-BE49-F238E27FC236}">
                <a16:creationId xmlns:a16="http://schemas.microsoft.com/office/drawing/2014/main" id="{14124ABD-5127-E343-11A2-CB4A1A3F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619" y="5157192"/>
            <a:ext cx="2088232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47203-483C-77EF-71C0-68021BA92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D35046-2D41-87D8-3FD5-1EFB672D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90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83F77D-E609-2349-4450-F45B352D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role of ADR technology in healthcare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57B5E2-A392-B1F8-3312-173C4B3FF4F2}"/>
              </a:ext>
            </a:extLst>
          </p:cNvPr>
          <p:cNvSpPr txBox="1"/>
          <p:nvPr/>
        </p:nvSpPr>
        <p:spPr>
          <a:xfrm>
            <a:off x="551384" y="1484784"/>
            <a:ext cx="107291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performance:</a:t>
            </a:r>
            <a:b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(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AI (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support) +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Robotics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flow, resource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nl-NL" altLang="nl-NL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traditional </a:t>
            </a:r>
            <a:r>
              <a:rPr lang="nl-NL" altLang="nl-N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nl-NL" alt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tools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assistive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home-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community care </a:t>
            </a:r>
            <a:r>
              <a:rPr lang="nl-NL" altLang="nl-NL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br>
              <a:rPr lang="nl-NL" altLang="nl-N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hospitals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nl-NL" altLang="nl-N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endParaRPr lang="nl-NL" altLang="nl-N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BE8E7CA-9F64-6C71-8015-3C60DEC7552E}"/>
              </a:ext>
            </a:extLst>
          </p:cNvPr>
          <p:cNvSpPr txBox="1"/>
          <p:nvPr/>
        </p:nvSpPr>
        <p:spPr>
          <a:xfrm>
            <a:off x="8256240" y="6057732"/>
            <a:ext cx="10441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WHO Europe – </a:t>
            </a:r>
            <a:r>
              <a:rPr lang="nl-NL" altLang="nl-NL" sz="1200" i="1" dirty="0">
                <a:solidFill>
                  <a:srgbClr val="000000"/>
                </a:solidFill>
                <a:latin typeface="Arial" panose="020B0604020202020204" pitchFamily="34" charset="0"/>
              </a:rPr>
              <a:t>Digital Health &amp; Health Systems</a:t>
            </a:r>
            <a:endParaRPr lang="nl-NL" altLang="nl-NL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European 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Commission</a:t>
            </a: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 – </a:t>
            </a:r>
            <a:r>
              <a:rPr lang="nl-NL" altLang="nl-NL" sz="1200" i="1" dirty="0">
                <a:solidFill>
                  <a:srgbClr val="000000"/>
                </a:solidFill>
                <a:latin typeface="Arial" panose="020B0604020202020204" pitchFamily="34" charset="0"/>
              </a:rPr>
              <a:t>European Health Data Space</a:t>
            </a:r>
            <a:endParaRPr lang="nl-NL" altLang="nl-NL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OECD – </a:t>
            </a:r>
            <a:r>
              <a:rPr lang="nl-NL" altLang="nl-NL" sz="1200" i="1" dirty="0">
                <a:solidFill>
                  <a:srgbClr val="000000"/>
                </a:solidFill>
                <a:latin typeface="Arial" panose="020B0604020202020204" pitchFamily="34" charset="0"/>
              </a:rPr>
              <a:t>Health System Performance &amp; </a:t>
            </a:r>
            <a:r>
              <a:rPr lang="nl-NL" altLang="nl-NL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Workforce</a:t>
            </a:r>
            <a:endParaRPr lang="nl-NL" altLang="nl-NL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Lancet Digital Health / Nature </a:t>
            </a:r>
            <a:r>
              <a:rPr lang="nl-NL" altLang="nl-NL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Medicine</a:t>
            </a:r>
            <a:endParaRPr lang="nl-NL" altLang="nl-NL" sz="12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" name="Picture 2" descr="A picture containing cable, connector&#10;&#10;Description automatically generated">
            <a:extLst>
              <a:ext uri="{FF2B5EF4-FFF2-40B4-BE49-F238E27FC236}">
                <a16:creationId xmlns:a16="http://schemas.microsoft.com/office/drawing/2014/main" id="{6B8AF4F7-C2C1-F620-9FEC-7EC0E171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4734293"/>
            <a:ext cx="2376264" cy="16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74623"/>
      </p:ext>
    </p:extLst>
  </p:cSld>
  <p:clrMapOvr>
    <a:masterClrMapping/>
  </p:clrMapOvr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gray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prstGeom prst="rect">
          <a:avLst/>
        </a:prstGeom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13266</TotalTime>
  <Words>1071</Words>
  <Application>Microsoft Macintosh PowerPoint</Application>
  <DocSecurity>0</DocSecurity>
  <PresentationFormat>Breedbeeld</PresentationFormat>
  <Paragraphs>175</Paragraphs>
  <Slides>16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ABBvoice</vt:lpstr>
      <vt:lpstr>ABBvoiceOffice</vt:lpstr>
      <vt:lpstr>Arial</vt:lpstr>
      <vt:lpstr>Calibri</vt:lpstr>
      <vt:lpstr>Calibri Light</vt:lpstr>
      <vt:lpstr>Helvetica</vt:lpstr>
      <vt:lpstr>Symbol</vt:lpstr>
      <vt:lpstr>Wingdings</vt:lpstr>
      <vt:lpstr>ABB Master</vt:lpstr>
      <vt:lpstr>Office Theme</vt:lpstr>
      <vt:lpstr>PowerPoint-presentatie</vt:lpstr>
      <vt:lpstr>PowerPoint-presentatie</vt:lpstr>
      <vt:lpstr>Building a European Healthcare Innovation Ecosystem</vt:lpstr>
      <vt:lpstr>From research to uptake of ADR technologies</vt:lpstr>
      <vt:lpstr>Focus areas</vt:lpstr>
      <vt:lpstr> ADRA Healthcare Roadmapping Framework - data collection </vt:lpstr>
      <vt:lpstr> </vt:lpstr>
      <vt:lpstr>The role of ADR technology in healthcare</vt:lpstr>
      <vt:lpstr>The role of ADR technology in healthcare</vt:lpstr>
      <vt:lpstr>Understanding societal needs in healthcare</vt:lpstr>
      <vt:lpstr>Understanding societal needs in healthcare</vt:lpstr>
      <vt:lpstr>Resilience</vt:lpstr>
      <vt:lpstr>Healthcare Topic Group Progress</vt:lpstr>
      <vt:lpstr>Outlook</vt:lpstr>
      <vt:lpstr>Get in touch - healthcare  </vt:lpstr>
      <vt:lpstr>A Joint Initiative by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AI, Data and Robotics  Association</dc:title>
  <dc:subject/>
  <dc:creator>Jozef Geurts</dc:creator>
  <cp:keywords/>
  <dc:description/>
  <cp:lastModifiedBy>Siepel, Françoise (UT-EEMCS)</cp:lastModifiedBy>
  <cp:revision>246</cp:revision>
  <dcterms:created xsi:type="dcterms:W3CDTF">2022-03-01T13:03:20Z</dcterms:created>
  <dcterms:modified xsi:type="dcterms:W3CDTF">2026-04-14T12:32:23Z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0x0101006E5D6C7BCD04A944BDEBCB3B61BEC5CF</vt:lpwstr>
  </property>
</Properties>
</file>