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embeddedFontLst>
    <p:embeddedFont>
      <p:font typeface="Barlow" panose="00000500000000000000" pitchFamily="2" charset="-18"/>
      <p:regular r:id="rId9"/>
      <p:bold r:id="rId10"/>
      <p:italic r:id="rId11"/>
      <p:boldItalic r:id="rId12"/>
    </p:embeddedFont>
    <p:embeddedFont>
      <p:font typeface="Barlow SemiBold" panose="00000700000000000000" pitchFamily="2" charset="-18"/>
      <p:bold r:id="rId13"/>
      <p:boldItalic r:id="rId1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3807549" name="Google Shape;192;p1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37069643" name="Google Shape;193;p1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" name="Google Shape;399;p2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400" name="Google Shape;400;p27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en objec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e titel en tekst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ekop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houd van twe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gelijking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Alleen tite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g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houd met bijschrift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Afbeelding met bijschrift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en verticale tekst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E325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 bwMode="auto">
          <a:xfrm>
            <a:off x="-21530" y="49533"/>
            <a:ext cx="12192000" cy="6858001"/>
          </a:xfrm>
          <a:prstGeom prst="rect">
            <a:avLst/>
          </a:prstGeom>
          <a:solidFill>
            <a:srgbClr val="0E3257">
              <a:alpha val="297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7" name="Google Shape;117;p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1530" y="4426225"/>
            <a:ext cx="12236730" cy="2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 bwMode="auto">
          <a:xfrm>
            <a:off x="825741" y="1547910"/>
            <a:ext cx="9708299" cy="180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marL="0" marR="0" lvl="0" indent="0" algn="l">
              <a:lnSpc>
                <a:spcPct val="10606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6600" b="1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Defence Topic Group</a:t>
            </a:r>
            <a:endParaRPr b="1" dirty="0"/>
          </a:p>
          <a:p>
            <a:pPr lvl="0">
              <a:lnSpc>
                <a:spcPct val="106060"/>
              </a:lnSpc>
              <a:defRPr/>
            </a:pPr>
            <a:r>
              <a:rPr lang="pl-PL" sz="4000" dirty="0">
                <a:solidFill>
                  <a:schemeClr val="lt1"/>
                </a:solidFill>
                <a:latin typeface="Barlow"/>
              </a:rPr>
              <a:t>Krzysztof Lipiec – Łukasiewicz PIAP</a:t>
            </a:r>
            <a:endParaRPr lang="en-GB" sz="900" dirty="0"/>
          </a:p>
        </p:txBody>
      </p:sp>
      <p:sp>
        <p:nvSpPr>
          <p:cNvPr id="119" name="Google Shape;119;p4"/>
          <p:cNvSpPr txBox="1"/>
          <p:nvPr/>
        </p:nvSpPr>
        <p:spPr bwMode="auto">
          <a:xfrm>
            <a:off x="834885" y="5600380"/>
            <a:ext cx="4267919" cy="91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2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0" i="0" u="none" strike="noStrike" cap="none" dirty="0" err="1">
                <a:solidFill>
                  <a:schemeClr val="lt1"/>
                </a:solidFill>
                <a:latin typeface="Barlow"/>
                <a:ea typeface="Barlow"/>
                <a:cs typeface="Barlow"/>
              </a:rPr>
              <a:t>Brussels</a:t>
            </a:r>
            <a:r>
              <a:rPr lang="pl-PL" sz="2000" b="0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 16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/0</a:t>
            </a:r>
            <a:r>
              <a:rPr lang="pl-PL" sz="2000" b="0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4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/2026</a:t>
            </a:r>
            <a:endParaRPr lang="en-GB" dirty="0"/>
          </a:p>
        </p:txBody>
      </p:sp>
      <p:pic>
        <p:nvPicPr>
          <p:cNvPr id="120" name="Google Shape;120;p4" descr="Afbeelding met Graphics, Lettertype, grafische vormgeving, ontwerp&#10;&#10;Automatisch gegenereerde beschrijvi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572500" y="5204391"/>
            <a:ext cx="2959378" cy="99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443223" name="Picture 18084432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463951" y="242268"/>
            <a:ext cx="2442047" cy="544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 bwMode="auto">
          <a:xfrm>
            <a:off x="834885" y="696887"/>
            <a:ext cx="9290561" cy="105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75000"/>
              </a:lnSpc>
              <a:defRPr/>
            </a:pPr>
            <a:r>
              <a:rPr lang="en-U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Why this Topic Group matters?</a:t>
            </a:r>
            <a:endParaRPr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8" name="Google Shape;198;p13"/>
          <p:cNvSpPr txBox="1"/>
          <p:nvPr/>
        </p:nvSpPr>
        <p:spPr bwMode="auto">
          <a:xfrm>
            <a:off x="834885" y="1913839"/>
            <a:ext cx="9196801" cy="397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lvl="0">
              <a:defRPr/>
            </a:pPr>
            <a:r>
              <a:rPr lang="en-GB" sz="1800" b="1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Context</a:t>
            </a:r>
            <a:r>
              <a:rPr lang="en-GB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: Europe faces a lasting security shift.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Technological capability, industrial capacity and strategic autonomy are now inseparable from defence and resilience priorities (incl. hybrid/cognitive threats and critical infrastructure). </a:t>
            </a:r>
            <a:endParaRPr dirty="0"/>
          </a:p>
          <a:p>
            <a:pPr lvl="0">
              <a:defRPr/>
            </a:pPr>
            <a:endParaRPr lang="en-GB" sz="1800" dirty="0">
              <a:solidFill>
                <a:schemeClr val="tx1"/>
              </a:solidFill>
              <a:latin typeface="Barlow"/>
              <a:ea typeface="Barlow"/>
              <a:cs typeface="Barlow"/>
            </a:endParaRPr>
          </a:p>
          <a:p>
            <a:pPr lvl="0">
              <a:defRPr/>
            </a:pPr>
            <a:r>
              <a:rPr lang="en-US" sz="1800" b="1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Goals:</a:t>
            </a:r>
          </a:p>
          <a:p>
            <a:pPr lvl="0">
              <a:defRPr/>
            </a:pPr>
            <a:r>
              <a:rPr lang="en-US" sz="1800" dirty="0">
                <a:solidFill>
                  <a:schemeClr val="tx1"/>
                </a:solidFill>
                <a:latin typeface="Barlow"/>
              </a:rPr>
              <a:t>Strengthen the role of Europe’s AI, data and robotics community in </a:t>
            </a:r>
            <a:r>
              <a:rPr lang="en-US" sz="1800" dirty="0" err="1">
                <a:solidFill>
                  <a:schemeClr val="tx1"/>
                </a:solidFill>
                <a:latin typeface="Barlow"/>
              </a:rPr>
              <a:t>defence</a:t>
            </a:r>
            <a:r>
              <a:rPr lang="en-US" sz="1800" dirty="0">
                <a:solidFill>
                  <a:schemeClr val="tx1"/>
                </a:solidFill>
                <a:latin typeface="Barlow"/>
              </a:rPr>
              <a:t>, security and resilience.</a:t>
            </a:r>
          </a:p>
          <a:p>
            <a:pPr lvl="0">
              <a:defRPr/>
            </a:pPr>
            <a:r>
              <a:rPr lang="en-US" sz="1800" dirty="0">
                <a:solidFill>
                  <a:schemeClr val="tx1"/>
                </a:solidFill>
                <a:latin typeface="Barlow"/>
              </a:rPr>
              <a:t>Provide a structured platform linking research, industry, public authorities and end-users.</a:t>
            </a:r>
          </a:p>
          <a:p>
            <a:pPr lvl="0">
              <a:defRPr/>
            </a:pPr>
            <a:r>
              <a:rPr lang="en-US" sz="1800" dirty="0">
                <a:solidFill>
                  <a:schemeClr val="tx1"/>
                </a:solidFill>
                <a:latin typeface="Barlow"/>
              </a:rPr>
              <a:t>Translate technological and operational insights into research, innovation and policy input.</a:t>
            </a:r>
          </a:p>
          <a:p>
            <a:pPr lvl="0">
              <a:defRPr/>
            </a:pPr>
            <a:r>
              <a:rPr lang="en-US" sz="1800" dirty="0">
                <a:solidFill>
                  <a:schemeClr val="tx1"/>
                </a:solidFill>
                <a:latin typeface="Barlow"/>
              </a:rPr>
              <a:t>Bridge the gap between industrial demand, research capability and EU policy processes.</a:t>
            </a:r>
          </a:p>
          <a:p>
            <a:pPr lvl="0">
              <a:defRPr/>
            </a:pPr>
            <a:r>
              <a:rPr lang="en-US" sz="1800" dirty="0">
                <a:solidFill>
                  <a:schemeClr val="tx1"/>
                </a:solidFill>
                <a:latin typeface="Barlow"/>
              </a:rPr>
              <a:t>Hels members prepare for future European funding opportunities, including FP10.</a:t>
            </a:r>
            <a:endParaRPr lang="pl-PL" sz="1800" dirty="0">
              <a:solidFill>
                <a:schemeClr val="tx1"/>
              </a:solidFill>
              <a:latin typeface="Barlow"/>
            </a:endParaRPr>
          </a:p>
          <a:p>
            <a:pPr lvl="0">
              <a:defRPr/>
            </a:pPr>
            <a:endParaRPr lang="pl-PL" sz="1800" dirty="0">
              <a:solidFill>
                <a:schemeClr val="tx1"/>
              </a:solidFill>
              <a:latin typeface="Barlow"/>
            </a:endParaRPr>
          </a:p>
          <a:p>
            <a:pPr lvl="0">
              <a:defRPr/>
            </a:pPr>
            <a:endParaRPr lang="pl-PL" sz="1800" dirty="0">
              <a:solidFill>
                <a:schemeClr val="tx1"/>
              </a:solidFill>
              <a:highlight>
                <a:srgbClr val="FFFF00"/>
              </a:highlight>
              <a:latin typeface="Barlow"/>
            </a:endParaRPr>
          </a:p>
          <a:p>
            <a:pPr lvl="0">
              <a:defRPr/>
            </a:pPr>
            <a:r>
              <a:rPr lang="en-US" sz="1800" i="1" u="sng" dirty="0">
                <a:solidFill>
                  <a:schemeClr val="tx1"/>
                </a:solidFill>
                <a:latin typeface="Barlow"/>
              </a:rPr>
              <a:t>We translate Europe’s civil tech strength into </a:t>
            </a:r>
            <a:r>
              <a:rPr lang="en-US" sz="1800" i="1" u="sng" dirty="0" err="1">
                <a:solidFill>
                  <a:schemeClr val="tx1"/>
                </a:solidFill>
                <a:latin typeface="Barlow"/>
              </a:rPr>
              <a:t>defence</a:t>
            </a:r>
            <a:r>
              <a:rPr lang="en-US" sz="1800" i="1" u="sng" dirty="0">
                <a:solidFill>
                  <a:schemeClr val="tx1"/>
                </a:solidFill>
                <a:latin typeface="Barlow"/>
              </a:rPr>
              <a:t>-relevant capability</a:t>
            </a:r>
            <a:endParaRPr lang="pl-PL" sz="1800" i="1" u="sng" dirty="0">
              <a:solidFill>
                <a:schemeClr val="tx1"/>
              </a:solidFill>
              <a:latin typeface="Barlow"/>
            </a:endParaRPr>
          </a:p>
        </p:txBody>
      </p:sp>
      <p:sp>
        <p:nvSpPr>
          <p:cNvPr id="206" name="Google Shape;206;p13"/>
          <p:cNvSpPr txBox="1"/>
          <p:nvPr/>
        </p:nvSpPr>
        <p:spPr bwMode="auto">
          <a:xfrm>
            <a:off x="10848303" y="5951583"/>
            <a:ext cx="661569" cy="91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2</a:t>
            </a:fld>
            <a:r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  |</a:t>
            </a:r>
            <a:endParaRPr lang="en-GB"/>
          </a:p>
        </p:txBody>
      </p:sp>
      <p:pic>
        <p:nvPicPr>
          <p:cNvPr id="1353059923" name="Picture 1353059922"/>
          <p:cNvPicPr>
            <a:picLocks noChangeAspect="1"/>
          </p:cNvPicPr>
          <p:nvPr/>
        </p:nvPicPr>
        <p:blipFill>
          <a:blip r:embed="rId3"/>
          <a:srcRect l="28602" r="26896"/>
          <a:stretch/>
        </p:blipFill>
        <p:spPr bwMode="auto">
          <a:xfrm flipH="1">
            <a:off x="10057070" y="0"/>
            <a:ext cx="21363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 bwMode="auto">
          <a:xfrm>
            <a:off x="834885" y="678780"/>
            <a:ext cx="9290561" cy="105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75000"/>
              </a:lnSpc>
              <a:defRPr/>
            </a:pPr>
            <a:r>
              <a:rPr lang="en-GB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What it deliver</a:t>
            </a:r>
            <a:r>
              <a:rPr lang="pl-PL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</a:t>
            </a:r>
            <a:r>
              <a:rPr lang="en-GB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?</a:t>
            </a:r>
            <a:endParaRPr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8" name="Google Shape;198;p13"/>
          <p:cNvSpPr txBox="1"/>
          <p:nvPr/>
        </p:nvSpPr>
        <p:spPr bwMode="auto">
          <a:xfrm>
            <a:off x="834885" y="1611143"/>
            <a:ext cx="9197521" cy="452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lvl="0">
              <a:defRPr/>
            </a:pPr>
            <a:r>
              <a:rPr lang="en-GB" sz="1800" b="1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What we do?</a:t>
            </a:r>
            <a:endParaRPr dirty="0"/>
          </a:p>
          <a:p>
            <a:pPr marL="285750" lvl="0" indent="-2857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Feed defence/dual-use perspectives into ADRA SRIA and roadmaps.</a:t>
            </a:r>
            <a:endParaRPr dirty="0"/>
          </a:p>
          <a:p>
            <a:pPr marL="285750" lvl="0" indent="-2857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Run thematic workshops/webinars/matchmaking to support members’ readiness for upcoming funding opportunities (FP10 and complementary instruments).</a:t>
            </a:r>
            <a:endParaRPr dirty="0"/>
          </a:p>
          <a:p>
            <a:pPr lvl="0">
              <a:defRPr/>
            </a:pPr>
            <a:endParaRPr lang="en-GB" sz="1800" dirty="0">
              <a:solidFill>
                <a:schemeClr val="tx1"/>
              </a:solidFill>
              <a:latin typeface="Barlow"/>
              <a:ea typeface="Barlow"/>
              <a:cs typeface="Barlow"/>
            </a:endParaRPr>
          </a:p>
          <a:p>
            <a:pPr lvl="0">
              <a:defRPr/>
            </a:pPr>
            <a:r>
              <a:rPr lang="en-GB" sz="1800" b="1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Value for members: </a:t>
            </a:r>
            <a:endParaRPr dirty="0"/>
          </a:p>
          <a:p>
            <a:pPr marL="285750" lvl="0" indent="-2857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A structured mechanism to articulate a shared, credible voice grounded in real industrial and end-user needs.</a:t>
            </a:r>
            <a:endParaRPr dirty="0"/>
          </a:p>
          <a:p>
            <a:pPr marL="285750" lvl="0" indent="-2857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Translate ADR expertise into coherent research, innovation and policy inputs. </a:t>
            </a:r>
            <a:endParaRPr dirty="0"/>
          </a:p>
          <a:p>
            <a:pPr lvl="0">
              <a:defRPr/>
            </a:pPr>
            <a:endParaRPr lang="pl-PL" sz="1800" dirty="0">
              <a:solidFill>
                <a:schemeClr val="tx1"/>
              </a:solidFill>
              <a:latin typeface="Barlow"/>
              <a:ea typeface="Barlow"/>
              <a:cs typeface="Barlow"/>
            </a:endParaRPr>
          </a:p>
          <a:p>
            <a:pPr lvl="0">
              <a:defRPr/>
            </a:pPr>
            <a:r>
              <a:rPr lang="pl-PL" sz="1800" b="1" dirty="0" err="1">
                <a:solidFill>
                  <a:schemeClr val="tx1"/>
                </a:solidFill>
                <a:latin typeface="Barlow"/>
              </a:rPr>
              <a:t>Recent</a:t>
            </a:r>
            <a:r>
              <a:rPr lang="pl-PL" sz="1800" b="1" dirty="0">
                <a:solidFill>
                  <a:schemeClr val="tx1"/>
                </a:solidFill>
                <a:latin typeface="Barlow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Barlow"/>
              </a:rPr>
              <a:t>Activities</a:t>
            </a:r>
            <a:r>
              <a:rPr lang="pl-PL" sz="1800" b="1" dirty="0">
                <a:solidFill>
                  <a:schemeClr val="tx1"/>
                </a:solidFill>
                <a:latin typeface="Barlow"/>
              </a:rPr>
              <a:t>:</a:t>
            </a:r>
          </a:p>
          <a:p>
            <a:pPr lvl="0">
              <a:defRPr/>
            </a:pPr>
            <a:r>
              <a:rPr lang="en-US" sz="1800" dirty="0">
                <a:solidFill>
                  <a:schemeClr val="tx1"/>
                </a:solidFill>
                <a:latin typeface="Barlow"/>
              </a:rPr>
              <a:t>Online Panel: AI, Data and Robotics against Hybrid Warfare (10 February 2026)</a:t>
            </a:r>
            <a:endParaRPr lang="pl-PL" sz="1800" dirty="0">
              <a:solidFill>
                <a:schemeClr val="tx1"/>
              </a:solidFill>
              <a:latin typeface="Barlow"/>
            </a:endParaRPr>
          </a:p>
          <a:p>
            <a:pPr lvl="0">
              <a:defRPr/>
            </a:pPr>
            <a:r>
              <a:rPr lang="pl-PL" sz="1800" dirty="0" err="1">
                <a:solidFill>
                  <a:schemeClr val="tx1"/>
                </a:solidFill>
                <a:latin typeface="Barlow"/>
              </a:rPr>
              <a:t>Keynotes</a:t>
            </a:r>
            <a:r>
              <a:rPr lang="pl-PL" sz="1800" dirty="0">
                <a:solidFill>
                  <a:schemeClr val="tx1"/>
                </a:solidFill>
                <a:latin typeface="Barlow"/>
              </a:rPr>
              <a:t>: 	</a:t>
            </a:r>
            <a:r>
              <a:rPr lang="pl-PL" sz="1800" dirty="0" err="1">
                <a:solidFill>
                  <a:schemeClr val="tx1"/>
                </a:solidFill>
                <a:latin typeface="Barlow"/>
              </a:rPr>
              <a:t>Europe’s</a:t>
            </a:r>
            <a:r>
              <a:rPr lang="pl-PL" sz="1800" dirty="0">
                <a:solidFill>
                  <a:schemeClr val="tx1"/>
                </a:solidFill>
                <a:latin typeface="Barlow"/>
              </a:rPr>
              <a:t> Defence </a:t>
            </a:r>
            <a:r>
              <a:rPr lang="pl-PL" sz="1800" dirty="0" err="1">
                <a:solidFill>
                  <a:schemeClr val="tx1"/>
                </a:solidFill>
                <a:latin typeface="Barlow"/>
              </a:rPr>
              <a:t>today</a:t>
            </a:r>
            <a:r>
              <a:rPr lang="pl-PL" sz="1800" dirty="0">
                <a:solidFill>
                  <a:schemeClr val="tx1"/>
                </a:solidFill>
                <a:latin typeface="Barlow"/>
              </a:rPr>
              <a:t> (Morten Irgens)</a:t>
            </a:r>
            <a:br>
              <a:rPr lang="pl-PL" sz="1800" dirty="0">
                <a:solidFill>
                  <a:schemeClr val="tx1"/>
                </a:solidFill>
                <a:latin typeface="Barlow"/>
              </a:rPr>
            </a:br>
            <a:r>
              <a:rPr lang="pl-PL" sz="1800" dirty="0">
                <a:solidFill>
                  <a:schemeClr val="tx1"/>
                </a:solidFill>
                <a:latin typeface="Barlow"/>
              </a:rPr>
              <a:t>		</a:t>
            </a:r>
            <a:r>
              <a:rPr lang="en-US" sz="1800" dirty="0">
                <a:solidFill>
                  <a:schemeClr val="tx1"/>
                </a:solidFill>
                <a:latin typeface="Barlow"/>
              </a:rPr>
              <a:t>Why interoperability is a dangerous myth (Benoit Wintrebert)</a:t>
            </a:r>
            <a:endParaRPr lang="pl-PL" sz="1800" dirty="0">
              <a:solidFill>
                <a:schemeClr val="tx1"/>
              </a:solidFill>
              <a:latin typeface="Barlow"/>
            </a:endParaRPr>
          </a:p>
          <a:p>
            <a:pPr lvl="0">
              <a:defRPr/>
            </a:pPr>
            <a:r>
              <a:rPr lang="pl-PL" sz="1800" dirty="0">
                <a:solidFill>
                  <a:schemeClr val="tx1"/>
                </a:solidFill>
                <a:latin typeface="Barlow"/>
              </a:rPr>
              <a:t>Workshop: </a:t>
            </a:r>
            <a:r>
              <a:rPr lang="en-US" sz="1800" dirty="0">
                <a:solidFill>
                  <a:schemeClr val="tx1"/>
                </a:solidFill>
                <a:latin typeface="Barlow"/>
              </a:rPr>
              <a:t>AI, Data, and Robotics for the Future of European Defence</a:t>
            </a:r>
            <a:r>
              <a:rPr lang="pl-PL" sz="1800" dirty="0">
                <a:solidFill>
                  <a:schemeClr val="tx1"/>
                </a:solidFill>
                <a:latin typeface="Barlow"/>
              </a:rPr>
              <a:t> (23 </a:t>
            </a:r>
            <a:r>
              <a:rPr lang="pl-PL" sz="1800" dirty="0" err="1">
                <a:solidFill>
                  <a:schemeClr val="tx1"/>
                </a:solidFill>
                <a:latin typeface="Barlow"/>
              </a:rPr>
              <a:t>September</a:t>
            </a:r>
            <a:r>
              <a:rPr lang="pl-PL" sz="1800" dirty="0">
                <a:solidFill>
                  <a:schemeClr val="tx1"/>
                </a:solidFill>
                <a:latin typeface="Barlow"/>
              </a:rPr>
              <a:t> 2025)</a:t>
            </a:r>
          </a:p>
          <a:p>
            <a:pPr lvl="0">
              <a:defRPr/>
            </a:pPr>
            <a:endParaRPr lang="en-GB" sz="1800" dirty="0">
              <a:solidFill>
                <a:schemeClr val="tx1"/>
              </a:solidFill>
              <a:latin typeface="Barlow"/>
            </a:endParaRPr>
          </a:p>
        </p:txBody>
      </p:sp>
      <p:sp>
        <p:nvSpPr>
          <p:cNvPr id="206" name="Google Shape;206;p13"/>
          <p:cNvSpPr txBox="1"/>
          <p:nvPr/>
        </p:nvSpPr>
        <p:spPr bwMode="auto">
          <a:xfrm>
            <a:off x="10848304" y="5951583"/>
            <a:ext cx="661210" cy="66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3</a:t>
            </a:fld>
            <a:r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  |</a:t>
            </a:r>
            <a:endParaRPr lang="en-GB"/>
          </a:p>
        </p:txBody>
      </p:sp>
      <p:pic>
        <p:nvPicPr>
          <p:cNvPr id="1045575367" name="Picture 1045575366"/>
          <p:cNvPicPr>
            <a:picLocks noChangeAspect="1"/>
          </p:cNvPicPr>
          <p:nvPr/>
        </p:nvPicPr>
        <p:blipFill>
          <a:blip r:embed="rId3"/>
          <a:srcRect l="28602" r="26896"/>
          <a:stretch/>
        </p:blipFill>
        <p:spPr bwMode="auto">
          <a:xfrm flipH="1">
            <a:off x="10057070" y="0"/>
            <a:ext cx="21363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2063305" name="Google Shape;196;p13"/>
          <p:cNvSpPr txBox="1"/>
          <p:nvPr/>
        </p:nvSpPr>
        <p:spPr bwMode="auto">
          <a:xfrm>
            <a:off x="834885" y="678780"/>
            <a:ext cx="9293080" cy="105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lvl="0">
              <a:lnSpc>
                <a:spcPct val="175000"/>
              </a:lnSpc>
              <a:defRPr/>
            </a:pPr>
            <a:r>
              <a:rPr lang="en-GB" sz="3600" b="1" i="0" u="none" strike="noStrike" cap="none" spc="0" dirty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TG focus topics</a:t>
            </a:r>
            <a:endParaRPr sz="36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3900770" name="Google Shape;198;p13"/>
          <p:cNvSpPr txBox="1"/>
          <p:nvPr/>
        </p:nvSpPr>
        <p:spPr bwMode="auto">
          <a:xfrm>
            <a:off x="834885" y="2042967"/>
            <a:ext cx="9210841" cy="39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marL="239821" indent="-239821" algn="l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AI, data and decision superiority: </a:t>
            </a:r>
            <a:r>
              <a:rPr sz="1800">
                <a:latin typeface="Barlow"/>
                <a:ea typeface="Barlow"/>
                <a:cs typeface="Barlow"/>
              </a:rPr>
              <a:t>AI/data for defence, command-and-control and situational awareness.</a:t>
            </a:r>
            <a:endParaRPr sz="1800">
              <a:latin typeface="Barlow"/>
              <a:cs typeface="Barlow"/>
            </a:endParaRPr>
          </a:p>
          <a:p>
            <a:pPr marL="239821" indent="-239821" algn="l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Operational concepts: multi-domain operations: </a:t>
            </a:r>
            <a:r>
              <a:rPr sz="1800">
                <a:latin typeface="Barlow"/>
                <a:ea typeface="Barlow"/>
                <a:cs typeface="Barlow"/>
              </a:rPr>
              <a:t>MDO implications for capability development, interoperability, and procurement.</a:t>
            </a:r>
            <a:endParaRPr sz="1800">
              <a:latin typeface="Barlow"/>
              <a:cs typeface="Barlow"/>
            </a:endParaRPr>
          </a:p>
          <a:p>
            <a:pPr marL="239821" indent="-239821" algn="l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Cyber, cognitive and trustworthy security: </a:t>
            </a:r>
            <a:r>
              <a:rPr sz="1800">
                <a:latin typeface="Barlow"/>
                <a:ea typeface="Barlow"/>
                <a:cs typeface="Barlow"/>
              </a:rPr>
              <a:t>Cybersecurity, cognitive security, and trustworthy AI (robustness, assurance, governance).</a:t>
            </a:r>
            <a:endParaRPr sz="1800">
              <a:latin typeface="Barlow"/>
              <a:cs typeface="Barlow"/>
            </a:endParaRPr>
          </a:p>
          <a:p>
            <a:pPr marL="239821" indent="-239821" algn="l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Defence industrial base: production, materials, sustainment: </a:t>
            </a:r>
            <a:r>
              <a:rPr sz="1800">
                <a:latin typeface="Barlow"/>
                <a:ea typeface="Barlow"/>
                <a:cs typeface="Barlow"/>
              </a:rPr>
              <a:t>Manufacturing, advanced materials, logistics/supply chains/maintenance.</a:t>
            </a:r>
            <a:endParaRPr sz="1800">
              <a:latin typeface="Barlow"/>
              <a:cs typeface="Barlow"/>
            </a:endParaRPr>
          </a:p>
          <a:p>
            <a:pPr marL="239821" indent="-239821" algn="l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Resilience of critical infrastructure: </a:t>
            </a:r>
            <a:r>
              <a:rPr sz="1800">
                <a:latin typeface="Barlow"/>
                <a:ea typeface="Barlow"/>
                <a:cs typeface="Barlow"/>
              </a:rPr>
              <a:t>Protection and continuity of essential assets (physical + digital).</a:t>
            </a:r>
            <a:endParaRPr sz="1800">
              <a:latin typeface="Barlow"/>
              <a:cs typeface="Barlow"/>
            </a:endParaRPr>
          </a:p>
          <a:p>
            <a:pPr marL="239821" indent="-239821" algn="l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Autonomous and unmanned systems for defence: </a:t>
            </a:r>
            <a:r>
              <a:rPr sz="1800">
                <a:latin typeface="Barlow"/>
                <a:ea typeface="Barlow"/>
                <a:cs typeface="Barlow"/>
              </a:rPr>
              <a:t>Robotics, UxV, and automation adoption (barriers/opportunities), plus what’s actually deployed on the front line.</a:t>
            </a:r>
            <a:endParaRPr sz="1800">
              <a:latin typeface="Barlow"/>
              <a:cs typeface="Barlow"/>
            </a:endParaRPr>
          </a:p>
          <a:p>
            <a:pPr marL="239821" indent="-239821">
              <a:buFont typeface="Arial"/>
              <a:buChar char="•"/>
              <a:defRPr/>
            </a:pPr>
            <a:r>
              <a:rPr sz="1800" b="1">
                <a:latin typeface="Barlow"/>
                <a:ea typeface="Barlow"/>
                <a:cs typeface="Barlow"/>
              </a:rPr>
              <a:t>EU influence and funding pipeline: </a:t>
            </a:r>
            <a:r>
              <a:rPr sz="1800">
                <a:latin typeface="Barlow"/>
                <a:ea typeface="Barlow"/>
                <a:cs typeface="Barlow"/>
              </a:rPr>
              <a:t>European defence strategy: Adra levers of influence + EDF 2026 work programme webinar.</a:t>
            </a:r>
            <a:endParaRPr>
              <a:latin typeface="Barlow"/>
              <a:cs typeface="Barlow"/>
            </a:endParaRPr>
          </a:p>
        </p:txBody>
      </p:sp>
      <p:sp>
        <p:nvSpPr>
          <p:cNvPr id="1576294784" name="Google Shape;206;p13"/>
          <p:cNvSpPr txBox="1"/>
          <p:nvPr/>
        </p:nvSpPr>
        <p:spPr bwMode="auto">
          <a:xfrm>
            <a:off x="10848303" y="5951583"/>
            <a:ext cx="661209" cy="66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marL="0" marR="0" lvl="0" indent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9CD89F23-59C5-BE65-58FA-841C638DB91A}" type="slidenum"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4</a:t>
            </a:fld>
            <a:r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  |</a:t>
            </a:r>
            <a:endParaRPr lang="en-GB"/>
          </a:p>
        </p:txBody>
      </p:sp>
      <p:pic>
        <p:nvPicPr>
          <p:cNvPr id="1007117641" name="Picture 1007117640"/>
          <p:cNvPicPr>
            <a:picLocks noChangeAspect="1"/>
          </p:cNvPicPr>
          <p:nvPr/>
        </p:nvPicPr>
        <p:blipFill>
          <a:blip r:embed="rId3"/>
          <a:srcRect l="28602" r="26896"/>
          <a:stretch/>
        </p:blipFill>
        <p:spPr bwMode="auto">
          <a:xfrm flipH="1">
            <a:off x="10057070" y="0"/>
            <a:ext cx="21363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 bwMode="auto">
          <a:xfrm>
            <a:off x="834885" y="678780"/>
            <a:ext cx="9289121" cy="105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75000"/>
              </a:lnSpc>
              <a:defRPr/>
            </a:pPr>
            <a:r>
              <a:rPr lang="pl-PL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Members</a:t>
            </a:r>
            <a:endParaRPr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8" name="Google Shape;198;p13"/>
          <p:cNvSpPr txBox="1"/>
          <p:nvPr/>
        </p:nvSpPr>
        <p:spPr bwMode="auto">
          <a:xfrm>
            <a:off x="834885" y="2042967"/>
            <a:ext cx="920616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pl-PL" sz="2000" b="1" dirty="0">
                <a:solidFill>
                  <a:schemeClr val="tx1"/>
                </a:solidFill>
                <a:latin typeface="Barlow"/>
                <a:ea typeface="Barlow"/>
                <a:cs typeface="Barlow"/>
              </a:rPr>
              <a:t>RTO: 37</a:t>
            </a:r>
          </a:p>
          <a:p>
            <a:pPr lvl="0">
              <a:defRPr/>
            </a:pPr>
            <a:r>
              <a:rPr lang="pl-PL" sz="2000" b="1" dirty="0" err="1">
                <a:solidFill>
                  <a:schemeClr val="tx1"/>
                </a:solidFill>
                <a:latin typeface="Barlow"/>
              </a:rPr>
              <a:t>Academia</a:t>
            </a:r>
            <a:r>
              <a:rPr lang="pl-PL" sz="2000" b="1" dirty="0">
                <a:solidFill>
                  <a:schemeClr val="tx1"/>
                </a:solidFill>
                <a:latin typeface="Barlow"/>
              </a:rPr>
              <a:t>: 17</a:t>
            </a:r>
          </a:p>
          <a:p>
            <a:pPr lvl="0">
              <a:defRPr/>
            </a:pPr>
            <a:r>
              <a:rPr lang="pl-PL" sz="2000" b="1" dirty="0" err="1">
                <a:solidFill>
                  <a:schemeClr val="tx1"/>
                </a:solidFill>
                <a:latin typeface="Barlow"/>
              </a:rPr>
              <a:t>Industry</a:t>
            </a:r>
            <a:r>
              <a:rPr lang="pl-PL" sz="2000" b="1" dirty="0">
                <a:solidFill>
                  <a:schemeClr val="tx1"/>
                </a:solidFill>
                <a:latin typeface="Barlow"/>
              </a:rPr>
              <a:t>: 16</a:t>
            </a:r>
          </a:p>
          <a:p>
            <a:pPr lvl="0">
              <a:defRPr/>
            </a:pPr>
            <a:r>
              <a:rPr lang="pl-PL" sz="2000" b="1" dirty="0" err="1">
                <a:solidFill>
                  <a:schemeClr val="tx1"/>
                </a:solidFill>
                <a:latin typeface="Barlow"/>
              </a:rPr>
              <a:t>Gov</a:t>
            </a:r>
            <a:r>
              <a:rPr lang="pl-PL" sz="2000" b="1" dirty="0">
                <a:solidFill>
                  <a:schemeClr val="tx1"/>
                </a:solidFill>
                <a:latin typeface="Barlow"/>
              </a:rPr>
              <a:t> &amp; NGO: 11</a:t>
            </a:r>
          </a:p>
          <a:p>
            <a:pPr lvl="0">
              <a:defRPr/>
            </a:pPr>
            <a:endParaRPr lang="pl-PL" sz="2000" b="1" dirty="0">
              <a:solidFill>
                <a:schemeClr val="tx1"/>
              </a:solidFill>
              <a:latin typeface="Barlow"/>
            </a:endParaRPr>
          </a:p>
          <a:p>
            <a:pPr>
              <a:defRPr/>
            </a:pPr>
            <a:r>
              <a:rPr lang="pl-PL" sz="2000" b="1" dirty="0">
                <a:solidFill>
                  <a:schemeClr val="tx1"/>
                </a:solidFill>
                <a:latin typeface="Barlow"/>
              </a:rPr>
              <a:t>Steering Committee</a:t>
            </a:r>
          </a:p>
          <a:p>
            <a:pPr lvl="0">
              <a:defRPr/>
            </a:pPr>
            <a:r>
              <a:rPr lang="pl-PL" sz="2000" dirty="0">
                <a:solidFill>
                  <a:schemeClr val="tx1"/>
                </a:solidFill>
                <a:latin typeface="Barlow"/>
              </a:rPr>
              <a:t>TG Chair: Krzysztof Lipiec (Łukasiewicz-PIAP, Poland), </a:t>
            </a:r>
          </a:p>
          <a:p>
            <a:r>
              <a:rPr lang="pl-PL" sz="2000" dirty="0">
                <a:solidFill>
                  <a:schemeClr val="tx1"/>
                </a:solidFill>
                <a:latin typeface="Barlow"/>
              </a:rPr>
              <a:t>Emanuela Girardi (ADRA </a:t>
            </a:r>
            <a:r>
              <a:rPr lang="pl-PL" sz="2000" dirty="0" err="1">
                <a:solidFill>
                  <a:schemeClr val="tx1"/>
                </a:solidFill>
                <a:latin typeface="Barlow"/>
              </a:rPr>
              <a:t>President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, POP AI, </a:t>
            </a:r>
            <a:r>
              <a:rPr lang="pl-PL" sz="2000" dirty="0" err="1">
                <a:solidFill>
                  <a:schemeClr val="tx1"/>
                </a:solidFill>
                <a:latin typeface="Barlow"/>
              </a:rPr>
              <a:t>Italy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),</a:t>
            </a:r>
          </a:p>
          <a:p>
            <a:r>
              <a:rPr lang="pl-PL" sz="2000" dirty="0">
                <a:solidFill>
                  <a:schemeClr val="tx1"/>
                </a:solidFill>
                <a:latin typeface="Barlow"/>
              </a:rPr>
              <a:t>Morten Irgens (Oslo Metropolitan University, </a:t>
            </a:r>
            <a:r>
              <a:rPr lang="pl-PL" sz="2000" dirty="0" err="1">
                <a:solidFill>
                  <a:schemeClr val="tx1"/>
                </a:solidFill>
                <a:latin typeface="Barlow"/>
              </a:rPr>
              <a:t>Norway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),</a:t>
            </a:r>
          </a:p>
          <a:p>
            <a:r>
              <a:rPr lang="en-US" sz="2000" dirty="0">
                <a:solidFill>
                  <a:schemeClr val="tx1"/>
                </a:solidFill>
                <a:latin typeface="Barlow"/>
              </a:rPr>
              <a:t>Pascal Bisson (Thales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, France),</a:t>
            </a:r>
            <a:endParaRPr lang="en-US" sz="2000" dirty="0">
              <a:solidFill>
                <a:schemeClr val="tx1"/>
              </a:solidFill>
              <a:latin typeface="Barlow"/>
            </a:endParaRPr>
          </a:p>
          <a:p>
            <a:r>
              <a:rPr lang="en-US" sz="2000" dirty="0">
                <a:solidFill>
                  <a:schemeClr val="tx1"/>
                </a:solidFill>
                <a:latin typeface="Barlow"/>
              </a:rPr>
              <a:t>Benoit Wintrebert (Inria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, France</a:t>
            </a:r>
            <a:r>
              <a:rPr lang="en-US" sz="2000" dirty="0">
                <a:solidFill>
                  <a:schemeClr val="tx1"/>
                </a:solidFill>
                <a:latin typeface="Barlow"/>
              </a:rPr>
              <a:t>) 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,</a:t>
            </a:r>
          </a:p>
          <a:p>
            <a:r>
              <a:rPr lang="en-US" sz="2000" dirty="0">
                <a:solidFill>
                  <a:schemeClr val="tx1"/>
                </a:solidFill>
                <a:latin typeface="Barlow"/>
              </a:rPr>
              <a:t>Jesper Rindom Jesen (Aalborg University</a:t>
            </a:r>
            <a:r>
              <a:rPr lang="pl-PL" sz="2000" dirty="0">
                <a:solidFill>
                  <a:schemeClr val="tx1"/>
                </a:solidFill>
                <a:latin typeface="Barlow"/>
              </a:rPr>
              <a:t>, </a:t>
            </a:r>
            <a:r>
              <a:rPr lang="pl-PL" sz="2000" dirty="0" err="1">
                <a:solidFill>
                  <a:schemeClr val="tx1"/>
                </a:solidFill>
                <a:latin typeface="Barlow"/>
              </a:rPr>
              <a:t>Denmark</a:t>
            </a:r>
            <a:r>
              <a:rPr lang="en-US" sz="2000" dirty="0">
                <a:solidFill>
                  <a:schemeClr val="tx1"/>
                </a:solidFill>
                <a:latin typeface="Barlow"/>
              </a:rPr>
              <a:t>)</a:t>
            </a:r>
            <a:endParaRPr sz="2000" dirty="0">
              <a:solidFill>
                <a:schemeClr val="tx1"/>
              </a:solidFill>
              <a:latin typeface="Barlow"/>
            </a:endParaRPr>
          </a:p>
        </p:txBody>
      </p:sp>
      <p:sp>
        <p:nvSpPr>
          <p:cNvPr id="206" name="Google Shape;206;p13"/>
          <p:cNvSpPr txBox="1"/>
          <p:nvPr/>
        </p:nvSpPr>
        <p:spPr bwMode="auto">
          <a:xfrm>
            <a:off x="10848304" y="5951583"/>
            <a:ext cx="661210" cy="66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5</a:t>
            </a:fld>
            <a:r>
              <a:rPr lang="en-GB" sz="1200">
                <a:solidFill>
                  <a:schemeClr val="lt1"/>
                </a:solidFill>
                <a:latin typeface="Barlow"/>
                <a:ea typeface="Barlow"/>
                <a:cs typeface="Barlow"/>
              </a:rPr>
              <a:t>  |</a:t>
            </a:r>
            <a:endParaRPr lang="en-GB"/>
          </a:p>
        </p:txBody>
      </p:sp>
      <p:pic>
        <p:nvPicPr>
          <p:cNvPr id="62693504" name="Picture 62693503"/>
          <p:cNvPicPr>
            <a:picLocks noChangeAspect="1"/>
          </p:cNvPicPr>
          <p:nvPr/>
        </p:nvPicPr>
        <p:blipFill>
          <a:blip r:embed="rId3"/>
          <a:srcRect l="28602" r="26896"/>
          <a:stretch/>
        </p:blipFill>
        <p:spPr bwMode="auto">
          <a:xfrm flipH="1">
            <a:off x="10057070" y="0"/>
            <a:ext cx="21363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2" name="Google Shape;402;p27"/>
          <p:cNvPicPr/>
          <p:nvPr/>
        </p:nvPicPr>
        <p:blipFill>
          <a:blip r:embed="rId3">
            <a:alphaModFix/>
          </a:blip>
          <a:srcRect t="385" r="36887" b="385"/>
          <a:stretch/>
        </p:blipFill>
        <p:spPr bwMode="auto">
          <a:xfrm>
            <a:off x="3468097" y="0"/>
            <a:ext cx="8723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7"/>
          <p:cNvSpPr/>
          <p:nvPr/>
        </p:nvSpPr>
        <p:spPr bwMode="auto">
          <a:xfrm>
            <a:off x="0" y="0"/>
            <a:ext cx="12759070" cy="6858000"/>
          </a:xfrm>
          <a:prstGeom prst="rect">
            <a:avLst/>
          </a:prstGeom>
          <a:gradFill>
            <a:gsLst>
              <a:gs pos="0">
                <a:srgbClr val="0E3257"/>
              </a:gs>
              <a:gs pos="39000">
                <a:srgbClr val="0E3257"/>
              </a:gs>
              <a:gs pos="100000">
                <a:srgbClr val="0E325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04" name="Google Shape;404;p27" descr="Afbeelding met tekst, Lettertype, Graphics, grafische vormgeving&#10;&#10;Automatisch gegenereerde beschrijvi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69896" y="2058585"/>
            <a:ext cx="3935082" cy="59955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7"/>
          <p:cNvSpPr txBox="1"/>
          <p:nvPr/>
        </p:nvSpPr>
        <p:spPr bwMode="auto">
          <a:xfrm>
            <a:off x="1331808" y="4296757"/>
            <a:ext cx="5332133" cy="179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" b="1" dirty="0">
                <a:solidFill>
                  <a:srgbClr val="14B1E7"/>
                </a:solidFill>
                <a:latin typeface="Barlow SemiBold"/>
                <a:ea typeface="Barlow SemiBold"/>
                <a:cs typeface="Barlow SemiBold"/>
              </a:rPr>
              <a:t>Adra </a:t>
            </a:r>
            <a:endParaRPr lang="en-GB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Rue Belliard 40, Brussels 1040</a:t>
            </a:r>
            <a:endParaRPr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Belgium</a:t>
            </a:r>
            <a:endParaRPr lang="en-GB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>
              <a:solidFill>
                <a:schemeClr val="lt1"/>
              </a:solidFill>
              <a:latin typeface="Barlow"/>
              <a:ea typeface="Barlow"/>
              <a:cs typeface="Barlow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+48 667 707 262</a:t>
            </a:r>
            <a:endParaRPr lang="en-GB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krzysztof.lipiec@piap.lukasiewicz.gov.pl</a:t>
            </a:r>
            <a:endParaRPr lang="en-GB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06" name="Google Shape;406;p27" descr="Afbeelding met Graphics, Lettertype, grafische vormgeving, ontwerp&#10;&#10;Automatisch gegenereerde beschrijving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1211737" y="6335129"/>
            <a:ext cx="595553" cy="20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7"/>
          <p:cNvSpPr/>
          <p:nvPr/>
        </p:nvSpPr>
        <p:spPr bwMode="auto">
          <a:xfrm rot="3599997">
            <a:off x="10600573" y="671213"/>
            <a:ext cx="1922826" cy="1922826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14B1E7"/>
              </a:gs>
              <a:gs pos="29000">
                <a:srgbClr val="14B1E7"/>
              </a:gs>
              <a:gs pos="100000">
                <a:srgbClr val="8DC6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9" name="Google Shape;409;p27"/>
          <p:cNvSpPr/>
          <p:nvPr/>
        </p:nvSpPr>
        <p:spPr bwMode="auto">
          <a:xfrm>
            <a:off x="7778153" y="4696808"/>
            <a:ext cx="205397" cy="205397"/>
          </a:xfrm>
          <a:prstGeom prst="ellipse">
            <a:avLst/>
          </a:prstGeom>
          <a:solidFill>
            <a:srgbClr val="0E32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0" name="Google Shape;410;p27"/>
          <p:cNvSpPr/>
          <p:nvPr/>
        </p:nvSpPr>
        <p:spPr bwMode="auto">
          <a:xfrm>
            <a:off x="10510274" y="2459925"/>
            <a:ext cx="229700" cy="229700"/>
          </a:xfrm>
          <a:prstGeom prst="ellipse">
            <a:avLst/>
          </a:prstGeom>
          <a:solidFill>
            <a:srgbClr val="14B1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1" name="Google Shape;411;p27"/>
          <p:cNvSpPr/>
          <p:nvPr/>
        </p:nvSpPr>
        <p:spPr bwMode="auto">
          <a:xfrm>
            <a:off x="10833815" y="2689626"/>
            <a:ext cx="455676" cy="455676"/>
          </a:xfrm>
          <a:prstGeom prst="ellipse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2" name="Google Shape;412;p27"/>
          <p:cNvSpPr/>
          <p:nvPr/>
        </p:nvSpPr>
        <p:spPr bwMode="auto">
          <a:xfrm>
            <a:off x="11561986" y="2762295"/>
            <a:ext cx="114407" cy="1144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13" name="Google Shape;413;p27"/>
          <p:cNvPicPr/>
          <p:nvPr/>
        </p:nvPicPr>
        <p:blipFill>
          <a:blip r:embed="rId6">
            <a:alphaModFix/>
          </a:blip>
          <a:stretch/>
        </p:blipFill>
        <p:spPr bwMode="auto">
          <a:xfrm rot="-8099999">
            <a:off x="918166" y="4510591"/>
            <a:ext cx="340994" cy="34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/>
          <p:nvPr/>
        </p:nvPicPr>
        <p:blipFill>
          <a:blip r:embed="rId7">
            <a:alphaModFix/>
          </a:blip>
          <a:stretch/>
        </p:blipFill>
        <p:spPr bwMode="auto">
          <a:xfrm rot="10800000">
            <a:off x="9036717" y="1366783"/>
            <a:ext cx="1035238" cy="105263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7"/>
          <p:cNvSpPr/>
          <p:nvPr/>
        </p:nvSpPr>
        <p:spPr bwMode="auto">
          <a:xfrm flipH="1">
            <a:off x="917575" y="5369331"/>
            <a:ext cx="346074" cy="3460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5309bac4360c7c03c06f853a6064cbdc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dcec4ac45cfae9435f5ed4604001912a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38FC16-9D3C-428B-ADA8-DFF8733BC15B}"/>
</file>

<file path=customXml/itemProps2.xml><?xml version="1.0" encoding="utf-8"?>
<ds:datastoreItem xmlns:ds="http://schemas.openxmlformats.org/officeDocument/2006/customXml" ds:itemID="{A2BE961B-CA53-46E6-96C4-892D068BD2FA}"/>
</file>

<file path=customXml/itemProps3.xml><?xml version="1.0" encoding="utf-8"?>
<ds:datastoreItem xmlns:ds="http://schemas.openxmlformats.org/officeDocument/2006/customXml" ds:itemID="{97535459-5464-42ED-A75E-C51536FBE6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524</Words>
  <Application>Microsoft Office PowerPoint</Application>
  <DocSecurity>0</DocSecurity>
  <PresentationFormat>Panoramiczny</PresentationFormat>
  <Paragraphs>59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Barlow SemiBold</vt:lpstr>
      <vt:lpstr>Play</vt:lpstr>
      <vt:lpstr>Arial</vt:lpstr>
      <vt:lpstr>Barlow</vt:lpstr>
      <vt:lpstr>Kantoorthema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lotte pothé</dc:creator>
  <cp:keywords/>
  <dc:description/>
  <cp:lastModifiedBy>Krzysztof Lipiec | Łukasiewicz – PIAP</cp:lastModifiedBy>
  <cp:revision>8</cp:revision>
  <dcterms:created xsi:type="dcterms:W3CDTF">2025-07-25T09:31:12Z</dcterms:created>
  <dcterms:modified xsi:type="dcterms:W3CDTF">2026-04-17T07:38:19Z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0x0101004132636BCF711C4D811D1CB34DCFA272</vt:lpwstr>
  </property>
</Properties>
</file>