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9" r:id="rId6"/>
    <p:sldMasterId id="2147483661" r:id="rId7"/>
    <p:sldMasterId id="21474836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12192000"/>
  <p:notesSz cx="7104050" cy="10234600"/>
  <p:embeddedFontLs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BtaUa7kPVlnmpyl6/+6oVHiAl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PTSans-regular.fntdata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8" Type="http://customschemas.google.com/relationships/presentationmetadata" Target="metadata"/><Relationship Id="rId27" Type="http://schemas.openxmlformats.org/officeDocument/2006/relationships/font" Target="fonts/PTSans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SR is the enabler (scalability)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SR is the enabler (scalability)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Large machine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Machines making machines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Remove material to shape final part</a:t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SR is the enabler (scalability)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Need data --&gt; plant life over 15 years (25-30)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Operatore esperto azzecca correzioni, anche algoritmo AI lo fa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SR is the enabler (scalability)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5929746" y="2599976"/>
            <a:ext cx="6096000" cy="429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2" type="body"/>
          </p:nvPr>
        </p:nvSpPr>
        <p:spPr>
          <a:xfrm>
            <a:off x="5929746" y="3544949"/>
            <a:ext cx="6096000" cy="29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3" type="body"/>
          </p:nvPr>
        </p:nvSpPr>
        <p:spPr>
          <a:xfrm>
            <a:off x="5929746" y="3138343"/>
            <a:ext cx="6096000" cy="29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C7E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4C7E7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" name="Google Shape;16;p16"/>
          <p:cNvCxnSpPr/>
          <p:nvPr/>
        </p:nvCxnSpPr>
        <p:spPr>
          <a:xfrm>
            <a:off x="5750767" y="1181798"/>
            <a:ext cx="0" cy="453301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" name="Google Shape;17;p16"/>
          <p:cNvSpPr txBox="1"/>
          <p:nvPr/>
        </p:nvSpPr>
        <p:spPr>
          <a:xfrm>
            <a:off x="1076111" y="69928"/>
            <a:ext cx="970726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AI Driven Industrial Equipment Product Life Cycle Boosting Agility, Sustainability and Resilience</a:t>
            </a:r>
            <a:endParaRPr b="1" i="0" sz="3200" u="none" cap="none" strike="noStrike">
              <a:solidFill>
                <a:srgbClr val="4472C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5195888" y="3740149"/>
            <a:ext cx="3560762" cy="319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5195888" y="4059382"/>
            <a:ext cx="3560762" cy="319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1">
  <p:cSld name="Table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3074988" y="2203450"/>
            <a:ext cx="5529262" cy="155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type="ctrTitle"/>
          </p:nvPr>
        </p:nvSpPr>
        <p:spPr>
          <a:xfrm>
            <a:off x="504444" y="424106"/>
            <a:ext cx="91440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0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9"/>
          <p:cNvSpPr txBox="1"/>
          <p:nvPr>
            <p:ph idx="2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/>
          <p:nvPr>
            <p:ph idx="1" type="body"/>
          </p:nvPr>
        </p:nvSpPr>
        <p:spPr>
          <a:xfrm>
            <a:off x="5463477" y="1865237"/>
            <a:ext cx="471482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ext slide">
  <p:cSld name="1_Main text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ctrTitle"/>
          </p:nvPr>
        </p:nvSpPr>
        <p:spPr>
          <a:xfrm>
            <a:off x="504444" y="152400"/>
            <a:ext cx="9144000" cy="7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1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2" type="body"/>
          </p:nvPr>
        </p:nvSpPr>
        <p:spPr>
          <a:xfrm>
            <a:off x="504443" y="1544708"/>
            <a:ext cx="11244211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ain text slide">
  <p:cSld name="3_Main text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ctrTitle"/>
          </p:nvPr>
        </p:nvSpPr>
        <p:spPr>
          <a:xfrm>
            <a:off x="504444" y="186268"/>
            <a:ext cx="9144000" cy="715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1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ext slide">
  <p:cSld name="Main text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ctrTitle"/>
          </p:nvPr>
        </p:nvSpPr>
        <p:spPr>
          <a:xfrm>
            <a:off x="504444" y="424106"/>
            <a:ext cx="914400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0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22"/>
          <p:cNvSpPr txBox="1"/>
          <p:nvPr>
            <p:ph idx="1" type="subTitle"/>
          </p:nvPr>
        </p:nvSpPr>
        <p:spPr>
          <a:xfrm>
            <a:off x="504444" y="1544708"/>
            <a:ext cx="11188792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2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ain text slide">
  <p:cSld name="2_Main text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ctrTitle"/>
          </p:nvPr>
        </p:nvSpPr>
        <p:spPr>
          <a:xfrm>
            <a:off x="504444" y="169334"/>
            <a:ext cx="9144000" cy="732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1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504442" y="1659632"/>
            <a:ext cx="5191025" cy="489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" name="Google Shape;38;p23"/>
          <p:cNvSpPr txBox="1"/>
          <p:nvPr>
            <p:ph idx="3" type="body"/>
          </p:nvPr>
        </p:nvSpPr>
        <p:spPr>
          <a:xfrm>
            <a:off x="6496534" y="1659632"/>
            <a:ext cx="5191024" cy="485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ain text slide">
  <p:cSld name="4_Main text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ctrTitle"/>
          </p:nvPr>
        </p:nvSpPr>
        <p:spPr>
          <a:xfrm>
            <a:off x="504444" y="172438"/>
            <a:ext cx="9144000" cy="729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1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" name="Google Shape;43;p25"/>
          <p:cNvSpPr txBox="1"/>
          <p:nvPr/>
        </p:nvSpPr>
        <p:spPr>
          <a:xfrm>
            <a:off x="504444" y="1743289"/>
            <a:ext cx="4272961" cy="645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T Sans"/>
              <a:buNone/>
            </a:pPr>
            <a:r>
              <a:rPr b="0" i="0" lang="en-US" sz="18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Click to edit Master Subtitle style</a:t>
            </a:r>
            <a:endParaRPr/>
          </a:p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504444" y="2389138"/>
            <a:ext cx="4272961" cy="4178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3" type="body"/>
          </p:nvPr>
        </p:nvSpPr>
        <p:spPr>
          <a:xfrm>
            <a:off x="5122220" y="1743288"/>
            <a:ext cx="6565336" cy="4798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ain text slide">
  <p:cSld name="5_Main text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ctrTitle"/>
          </p:nvPr>
        </p:nvSpPr>
        <p:spPr>
          <a:xfrm>
            <a:off x="504444" y="177800"/>
            <a:ext cx="9144000" cy="724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  <a:defRPr b="1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504444" y="1076455"/>
            <a:ext cx="9144000" cy="408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" name="Google Shape;49;p26"/>
          <p:cNvSpPr/>
          <p:nvPr>
            <p:ph idx="2" type="pic"/>
          </p:nvPr>
        </p:nvSpPr>
        <p:spPr>
          <a:xfrm>
            <a:off x="5933053" y="1659634"/>
            <a:ext cx="5540230" cy="4855466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6"/>
          <p:cNvSpPr txBox="1"/>
          <p:nvPr/>
        </p:nvSpPr>
        <p:spPr>
          <a:xfrm>
            <a:off x="504444" y="1659633"/>
            <a:ext cx="5120500" cy="645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T Sans"/>
              <a:buNone/>
            </a:pPr>
            <a:r>
              <a:rPr b="0" i="0" lang="en-US" sz="1800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rPr>
              <a:t>Click to edit Master Subtitle style</a:t>
            </a:r>
            <a:endParaRPr/>
          </a:p>
        </p:txBody>
      </p:sp>
      <p:sp>
        <p:nvSpPr>
          <p:cNvPr id="51" name="Google Shape;51;p26"/>
          <p:cNvSpPr txBox="1"/>
          <p:nvPr>
            <p:ph idx="3" type="body"/>
          </p:nvPr>
        </p:nvSpPr>
        <p:spPr>
          <a:xfrm>
            <a:off x="504443" y="2305482"/>
            <a:ext cx="5120501" cy="4218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  <a:defRPr b="0" i="0" sz="6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209" y="2863323"/>
            <a:ext cx="5486904" cy="1131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 co funded" id="11" name="Google Shape;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2067" y="5860472"/>
            <a:ext cx="3867866" cy="8099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 flipH="1">
            <a:off x="11692800" y="6354000"/>
            <a:ext cx="499200" cy="504000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" name="Google Shape;20;p17"/>
          <p:cNvSpPr/>
          <p:nvPr/>
        </p:nvSpPr>
        <p:spPr>
          <a:xfrm rot="5400000">
            <a:off x="5625873" y="-5625873"/>
            <a:ext cx="940254" cy="12192000"/>
          </a:xfrm>
          <a:prstGeom prst="rect">
            <a:avLst/>
          </a:prstGeom>
          <a:solidFill>
            <a:srgbClr val="4472C4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" name="Google Shape;21;p17"/>
          <p:cNvSpPr txBox="1"/>
          <p:nvPr/>
        </p:nvSpPr>
        <p:spPr>
          <a:xfrm>
            <a:off x="11825302" y="6581001"/>
            <a:ext cx="442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31635" y="592248"/>
            <a:ext cx="1784175" cy="3670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  <a:ln cap="flat" cmpd="sng" w="12700">
            <a:solidFill>
              <a:srgbClr val="9882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0" y="514350"/>
            <a:ext cx="12192000" cy="20954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61" name="Google Shape;61;p20"/>
          <p:cNvCxnSpPr/>
          <p:nvPr/>
        </p:nvCxnSpPr>
        <p:spPr>
          <a:xfrm>
            <a:off x="5148262" y="3552729"/>
            <a:ext cx="189547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20"/>
          <p:cNvSpPr txBox="1"/>
          <p:nvPr/>
        </p:nvSpPr>
        <p:spPr>
          <a:xfrm>
            <a:off x="3977950" y="2971800"/>
            <a:ext cx="42360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Thank You!</a:t>
            </a:r>
            <a:endParaRPr/>
          </a:p>
        </p:txBody>
      </p:sp>
      <p:pic>
        <p:nvPicPr>
          <p:cNvPr id="63" name="Google Shape;63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1719" y="941983"/>
            <a:ext cx="5486904" cy="11313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 co funded" id="64" name="Google Shape;6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55855" y="1097808"/>
            <a:ext cx="3914339" cy="8197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/>
          <p:nvPr/>
        </p:nvSpPr>
        <p:spPr>
          <a:xfrm rot="5400000">
            <a:off x="5625873" y="-5625873"/>
            <a:ext cx="940254" cy="12192000"/>
          </a:xfrm>
          <a:prstGeom prst="rect">
            <a:avLst/>
          </a:prstGeom>
          <a:solidFill>
            <a:srgbClr val="4472C4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" name="Google Shape;70;p28"/>
          <p:cNvSpPr/>
          <p:nvPr/>
        </p:nvSpPr>
        <p:spPr>
          <a:xfrm rot="5400000">
            <a:off x="11779103" y="6445104"/>
            <a:ext cx="265812" cy="559982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" name="Google Shape;71;p28"/>
          <p:cNvSpPr txBox="1"/>
          <p:nvPr/>
        </p:nvSpPr>
        <p:spPr>
          <a:xfrm>
            <a:off x="11702902" y="6581001"/>
            <a:ext cx="4427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b="1" sz="12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2" name="Google Shape;72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31635" y="592248"/>
            <a:ext cx="1784175" cy="3670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T Sans"/>
              <a:buNone/>
              <a:defRPr b="0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30"/>
          <p:cNvSpPr/>
          <p:nvPr/>
        </p:nvSpPr>
        <p:spPr>
          <a:xfrm rot="5400000">
            <a:off x="-710437" y="1426251"/>
            <a:ext cx="5708075" cy="28555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85" name="Google Shape;85;p30"/>
          <p:cNvCxnSpPr/>
          <p:nvPr/>
        </p:nvCxnSpPr>
        <p:spPr>
          <a:xfrm>
            <a:off x="6885671" y="1547389"/>
            <a:ext cx="1895475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30"/>
          <p:cNvSpPr txBox="1"/>
          <p:nvPr/>
        </p:nvSpPr>
        <p:spPr>
          <a:xfrm>
            <a:off x="5715358" y="1065659"/>
            <a:ext cx="42360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OUTLINE</a:t>
            </a:r>
            <a:endParaRPr/>
          </a:p>
        </p:txBody>
      </p:sp>
      <p:pic>
        <p:nvPicPr>
          <p:cNvPr id="87" name="Google Shape;87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9746" y="4239103"/>
            <a:ext cx="2567708" cy="5294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33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ideas-project.eu/" TargetMode="External"/><Relationship Id="rId4" Type="http://schemas.openxmlformats.org/officeDocument/2006/relationships/hyperlink" Target="https://www.facebook.com/AIDEASProject" TargetMode="External"/><Relationship Id="rId11" Type="http://schemas.openxmlformats.org/officeDocument/2006/relationships/image" Target="../media/image25.jpg"/><Relationship Id="rId10" Type="http://schemas.openxmlformats.org/officeDocument/2006/relationships/image" Target="../media/image24.jpg"/><Relationship Id="rId12" Type="http://schemas.openxmlformats.org/officeDocument/2006/relationships/image" Target="../media/image29.png"/><Relationship Id="rId9" Type="http://schemas.openxmlformats.org/officeDocument/2006/relationships/image" Target="../media/image30.png"/><Relationship Id="rId5" Type="http://schemas.openxmlformats.org/officeDocument/2006/relationships/hyperlink" Target="https://twitter.com/AIDEASProject" TargetMode="External"/><Relationship Id="rId6" Type="http://schemas.openxmlformats.org/officeDocument/2006/relationships/hyperlink" Target="https://www.linkedin.com/company/aideas-project/" TargetMode="External"/><Relationship Id="rId7" Type="http://schemas.openxmlformats.org/officeDocument/2006/relationships/hyperlink" Target="https://www.youtube.com/@AIDEASProject" TargetMode="External"/><Relationship Id="rId8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gapostolou@iti.gr" TargetMode="External"/><Relationship Id="rId4" Type="http://schemas.openxmlformats.org/officeDocument/2006/relationships/hyperlink" Target="mailto:Fabrizio.defant@pama.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hyperlink" Target="http://www.pamamachinetools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33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idx="2" type="body"/>
          </p:nvPr>
        </p:nvSpPr>
        <p:spPr>
          <a:xfrm>
            <a:off x="5929746" y="3507127"/>
            <a:ext cx="6096000" cy="979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600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Georgia Apostolou (CERTH), AIDEAS project coordinator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1600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Fabrizio Defant (PAMA pilot)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1600"/>
              <a:buNone/>
            </a:pPr>
            <a:r>
              <a:t/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5" name="Google Shape;95;p1"/>
          <p:cNvSpPr txBox="1"/>
          <p:nvPr>
            <p:ph idx="3" type="body"/>
          </p:nvPr>
        </p:nvSpPr>
        <p:spPr>
          <a:xfrm>
            <a:off x="5929746" y="2253090"/>
            <a:ext cx="6096000" cy="804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b="1" i="1" lang="en-US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Future Ready 2026 </a:t>
            </a:r>
            <a:r>
              <a:rPr i="1" lang="en-US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Harnessing AI, Data and Robotics for Next-Generation Innovation, April 16th, Brussels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b="1" i="1" lang="en-US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Success Stories Showcase – AIDEAS project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C7E7"/>
              </a:buClr>
              <a:buSzPts val="1800"/>
              <a:buNone/>
            </a:pPr>
            <a:r>
              <a:t/>
            </a:r>
            <a:endParaRPr i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4C7E7"/>
              </a:buClr>
              <a:buSzPts val="1800"/>
              <a:buNone/>
            </a:pPr>
            <a:r>
              <a:t/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A close-up of a sign&#10;&#10;AI-generated content may be incorrect."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2399" y="4145526"/>
            <a:ext cx="1932951" cy="67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2457" y="4957378"/>
            <a:ext cx="1145007" cy="77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5367342" y="1507389"/>
            <a:ext cx="1393711" cy="410966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FO</a:t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Fabrication Oprtimiser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4096603" y="2227749"/>
            <a:ext cx="3944470" cy="2645525"/>
          </a:xfrm>
          <a:prstGeom prst="donut">
            <a:avLst>
              <a:gd fmla="val 131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972975" y="2279467"/>
            <a:ext cx="2290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Data Infrastructure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4756792" y="448619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SR Hw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1" name="Google Shape;221;p10"/>
          <p:cNvSpPr txBox="1"/>
          <p:nvPr>
            <p:ph type="ctrTitle"/>
          </p:nvPr>
        </p:nvSpPr>
        <p:spPr>
          <a:xfrm>
            <a:off x="1276350" y="186268"/>
            <a:ext cx="5888407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User Story – Repair / Reuse / Recycle</a:t>
            </a:r>
            <a:endParaRPr b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5100578" y="1079432"/>
            <a:ext cx="2068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MANUFACTURING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4685818" y="623981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REPAIR/REUSE/RECYCLE</a:t>
            </a: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8468733" y="5144801"/>
            <a:ext cx="3369235" cy="1182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IMPACT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Avoid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conservative scheduling or unexpected failures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Estimate warehouse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cost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reduction around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10%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7859508" y="1006502"/>
            <a:ext cx="4199558" cy="14157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BEFORE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endParaRPr b="1" sz="1600">
              <a:solidFill>
                <a:srgbClr val="4472C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Maintenance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was completely reactive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Need of a 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spare parts warehouse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to quickly face unexpected failures (in-house or from suppliers)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Expensive purchase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of spare parts due to the need of quick supply </a:t>
            </a:r>
            <a:endParaRPr/>
          </a:p>
        </p:txBody>
      </p:sp>
      <p:pic>
        <p:nvPicPr>
          <p:cNvPr descr="cid:image006.jpg@01D9664C.BEF05770" id="226" name="Google Shape;2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3865" y="2891878"/>
            <a:ext cx="2278775" cy="170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 txBox="1"/>
          <p:nvPr/>
        </p:nvSpPr>
        <p:spPr>
          <a:xfrm>
            <a:off x="8557258" y="2595505"/>
            <a:ext cx="736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USE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4431777" y="5144310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Prescriptive Maintenance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8226143" y="3062694"/>
            <a:ext cx="1393711" cy="410966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Condition Evaluator</a:t>
            </a: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4431295" y="5681709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Smart Retrofitter</a:t>
            </a:r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187069" y="5246718"/>
            <a:ext cx="39370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187069" y="5246718"/>
            <a:ext cx="39370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187069" y="5303002"/>
            <a:ext cx="39370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-Prescriptive Maintenance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Remaining Useful Life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is predicted, once the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-CE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 detects a degradation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training of the model needs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failure data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 achieve a good accuracy</a:t>
            </a:r>
            <a:endParaRPr/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 b="24365" l="5714" r="22857" t="18567"/>
          <a:stretch/>
        </p:blipFill>
        <p:spPr>
          <a:xfrm>
            <a:off x="1725576" y="1054341"/>
            <a:ext cx="1555432" cy="155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/>
          <p:cNvPicPr preferRelativeResize="0"/>
          <p:nvPr/>
        </p:nvPicPr>
        <p:blipFill rotWithShape="1">
          <a:blip r:embed="rId5">
            <a:alphaModFix/>
          </a:blip>
          <a:srcRect b="8364" l="9957" r="23275" t="2792"/>
          <a:stretch/>
        </p:blipFill>
        <p:spPr>
          <a:xfrm rot="5400000">
            <a:off x="90446" y="1052261"/>
            <a:ext cx="1551069" cy="155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418214" y="2645189"/>
            <a:ext cx="18305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Accelerometers</a:t>
            </a:r>
            <a:endParaRPr sz="1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-53150" y="2608452"/>
            <a:ext cx="1841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Pressure, flow &amp; temperature</a:t>
            </a:r>
            <a:endParaRPr/>
          </a:p>
        </p:txBody>
      </p:sp>
      <p:pic>
        <p:nvPicPr>
          <p:cNvPr id="238" name="Google Shape;238;p10"/>
          <p:cNvPicPr preferRelativeResize="0"/>
          <p:nvPr/>
        </p:nvPicPr>
        <p:blipFill rotWithShape="1">
          <a:blip r:embed="rId6">
            <a:alphaModFix/>
          </a:blip>
          <a:srcRect b="17163" l="22727" r="30606" t="20614"/>
          <a:stretch/>
        </p:blipFill>
        <p:spPr>
          <a:xfrm rot="5400000">
            <a:off x="3381201" y="1047056"/>
            <a:ext cx="1554483" cy="1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/>
          <p:cNvPicPr preferRelativeResize="0"/>
          <p:nvPr/>
        </p:nvPicPr>
        <p:blipFill rotWithShape="1">
          <a:blip r:embed="rId7">
            <a:alphaModFix/>
          </a:blip>
          <a:srcRect b="0" l="1515" r="1667" t="19554"/>
          <a:stretch/>
        </p:blipFill>
        <p:spPr>
          <a:xfrm>
            <a:off x="74356" y="3053527"/>
            <a:ext cx="4337685" cy="2177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/>
          <p:nvPr/>
        </p:nvSpPr>
        <p:spPr>
          <a:xfrm>
            <a:off x="5367342" y="1507389"/>
            <a:ext cx="1393711" cy="410966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FO</a:t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Fabrication Oprtimiser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6" name="Google Shape;246;p11"/>
          <p:cNvSpPr/>
          <p:nvPr/>
        </p:nvSpPr>
        <p:spPr>
          <a:xfrm>
            <a:off x="4096603" y="2227749"/>
            <a:ext cx="3944470" cy="2645525"/>
          </a:xfrm>
          <a:prstGeom prst="donut">
            <a:avLst>
              <a:gd fmla="val 131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4972975" y="2279467"/>
            <a:ext cx="2290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Data Infrastructure</a:t>
            </a: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132058" y="5188609"/>
            <a:ext cx="3561507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-Machine Design Optimizer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Permit the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optimal selection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of PMS modules, according to real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customers need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Customer sector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Similar machines</a:t>
            </a:r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4756792" y="448619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SR Hw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0" name="Google Shape;250;p11"/>
          <p:cNvSpPr txBox="1"/>
          <p:nvPr>
            <p:ph type="ctrTitle"/>
          </p:nvPr>
        </p:nvSpPr>
        <p:spPr>
          <a:xfrm>
            <a:off x="1276350" y="186268"/>
            <a:ext cx="7193201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User Story – Design &amp; Machine Passport</a:t>
            </a:r>
            <a:endParaRPr b="0" sz="1600"/>
          </a:p>
        </p:txBody>
      </p:sp>
      <p:sp>
        <p:nvSpPr>
          <p:cNvPr id="251" name="Google Shape;251;p11"/>
          <p:cNvSpPr txBox="1"/>
          <p:nvPr/>
        </p:nvSpPr>
        <p:spPr>
          <a:xfrm>
            <a:off x="5100578" y="1079432"/>
            <a:ext cx="2068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MANUFACTURING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4685818" y="623981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REPAIR/REUSE/RECYCLE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7647460" y="4601319"/>
            <a:ext cx="4338494" cy="2054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IMPACT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Reduction of the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time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needed to design the optimal solution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combination with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Design Automation 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has led to a 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design time of 1 day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Modules selection closer to real customers need, which leads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mass reduction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around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3500 kg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7504044" y="971361"/>
            <a:ext cx="4754761" cy="16312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BEFORE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endParaRPr b="1" sz="1600">
              <a:solidFill>
                <a:srgbClr val="4472C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Machines 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structures 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were 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re-designed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according to the strokes and 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performances required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by the customers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Modular design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of machines (Pama Modular System – PMS) was under development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selection of existing 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modules</a:t>
            </a:r>
            <a:r>
              <a:rPr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was based on </a:t>
            </a:r>
            <a:r>
              <a:rPr b="1" lang="en-US"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experience</a:t>
            </a:r>
            <a:endParaRPr/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b="178" l="8519" r="0" t="702"/>
          <a:stretch/>
        </p:blipFill>
        <p:spPr>
          <a:xfrm>
            <a:off x="-3014" y="963462"/>
            <a:ext cx="3253021" cy="274175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 txBox="1"/>
          <p:nvPr/>
        </p:nvSpPr>
        <p:spPr>
          <a:xfrm>
            <a:off x="8557258" y="2595505"/>
            <a:ext cx="736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USE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7" name="Google Shape;257;p11"/>
          <p:cNvSpPr/>
          <p:nvPr/>
        </p:nvSpPr>
        <p:spPr>
          <a:xfrm>
            <a:off x="4431777" y="5144310"/>
            <a:ext cx="1393711" cy="410966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Prescriptive Maintenance</a:t>
            </a:r>
            <a:endParaRPr/>
          </a:p>
        </p:txBody>
      </p:sp>
      <p:pic>
        <p:nvPicPr>
          <p:cNvPr descr="cid:image006.jpg@01D9664C.BEF05770" id="258" name="Google Shape;2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3734" y="2882366"/>
            <a:ext cx="2285038" cy="171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4960974" y="2846564"/>
            <a:ext cx="2186102" cy="1421141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Machine Passport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Knowledge</a:t>
            </a:r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3378689" y="2041354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Machine Design Optimiser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3571159" y="1634649"/>
            <a:ext cx="9973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DESIGN</a:t>
            </a: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32057" y="3777278"/>
            <a:ext cx="356150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Machine Passport</a:t>
            </a: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(AI-enabler)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Up-to-date </a:t>
            </a: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global picture</a:t>
            </a: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of AI-Solutions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1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Data sharing</a:t>
            </a:r>
            <a:r>
              <a:rPr b="0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across solutions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Facilitates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decision making</a:t>
            </a: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6870974" y="2843590"/>
            <a:ext cx="569529" cy="1456889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4" name="Google Shape;264;p11"/>
          <p:cNvSpPr/>
          <p:nvPr/>
        </p:nvSpPr>
        <p:spPr>
          <a:xfrm rot="10800000">
            <a:off x="4678920" y="2822712"/>
            <a:ext cx="569529" cy="1456889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8226143" y="3062694"/>
            <a:ext cx="1393711" cy="410966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Condition Evaluator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4431295" y="5681709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Smart Retrofitter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/>
          <p:nvPr>
            <p:ph type="ctrTitle"/>
          </p:nvPr>
        </p:nvSpPr>
        <p:spPr>
          <a:xfrm>
            <a:off x="504444" y="152400"/>
            <a:ext cx="9144000" cy="7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b="0" lang="en-US"/>
              <a:t>AIDEAS webpage and social media channels</a:t>
            </a:r>
            <a:endParaRPr/>
          </a:p>
        </p:txBody>
      </p:sp>
      <p:sp>
        <p:nvSpPr>
          <p:cNvPr id="272" name="Google Shape;272;p12"/>
          <p:cNvSpPr txBox="1"/>
          <p:nvPr>
            <p:ph idx="2" type="body"/>
          </p:nvPr>
        </p:nvSpPr>
        <p:spPr>
          <a:xfrm>
            <a:off x="504443" y="1230944"/>
            <a:ext cx="11244211" cy="5353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1400" u="sng">
                <a:solidFill>
                  <a:srgbClr val="4D76F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https://aideas-project.eu/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lang="en-US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https://www.facebook.com/AIDEASProject</a:t>
            </a:r>
            <a:endParaRPr sz="1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lang="en-US" sz="1400" u="sng">
                <a:solidFill>
                  <a:srgbClr val="4D76F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https://twitter.com/AIDEASProject</a:t>
            </a:r>
            <a:endParaRPr b="0" sz="1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lang="en-US" sz="1400" u="sng">
                <a:solidFill>
                  <a:srgbClr val="4D76F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https://www.linkedin.com/company/aideas-project/</a:t>
            </a:r>
            <a:endParaRPr b="0" sz="1400">
              <a:solidFill>
                <a:srgbClr val="4D76F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1400" u="sng">
                <a:solidFill>
                  <a:srgbClr val="4D76FD"/>
                </a:solidFill>
                <a:latin typeface="PT Sans"/>
                <a:ea typeface="PT Sans"/>
                <a:cs typeface="PT Sans"/>
                <a:sym typeface="PT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https://www.youtube.com/@AIDEASProject</a:t>
            </a:r>
            <a:r>
              <a:rPr lang="en-US" sz="1400">
                <a:solidFill>
                  <a:srgbClr val="4D76FD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400">
              <a:solidFill>
                <a:srgbClr val="4D76F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8989" y="1114962"/>
            <a:ext cx="5873376" cy="296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274" name="Google Shape;274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1280" y="3039923"/>
            <a:ext cx="3183965" cy="2314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275" name="Google Shape;27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93380" y="4192892"/>
            <a:ext cx="3675529" cy="2234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monitor, screenshot, screen&#10;&#10;Description automatically generated" id="276" name="Google Shape;276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78692" y="4323706"/>
            <a:ext cx="390581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video&#10;&#10;AI-generated content may be incorrect." id="277" name="Google Shape;277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78061" y="3799762"/>
            <a:ext cx="4199726" cy="217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 txBox="1"/>
          <p:nvPr/>
        </p:nvSpPr>
        <p:spPr>
          <a:xfrm>
            <a:off x="1121434" y="3860321"/>
            <a:ext cx="2976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Dr.ir. </a:t>
            </a:r>
            <a:r>
              <a:rPr b="1" i="0" lang="en-US" sz="1600" u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Georgia Apostolou</a:t>
            </a:r>
            <a:r>
              <a:rPr b="0" i="0" lang="en-US" sz="1600" u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(CERTH</a:t>
            </a:r>
            <a:r>
              <a:rPr lang="en-US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AIDEAS </a:t>
            </a:r>
            <a:r>
              <a:rPr lang="en-US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Project</a:t>
            </a:r>
            <a:r>
              <a:rPr b="0" i="0" lang="en-US" sz="1600" u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Coordinator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gapostolou@iti.gr</a:t>
            </a:r>
            <a:r>
              <a:rPr lang="en-US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 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8396377" y="3860320"/>
            <a:ext cx="2976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Fabrizio Defant </a:t>
            </a:r>
            <a:r>
              <a:rPr i="0" lang="en-US" sz="1600" u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(PAMA)</a:t>
            </a:r>
            <a:endParaRPr i="0" sz="180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Fabrizio.defant@pama.it</a:t>
            </a:r>
            <a:r>
              <a:rPr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3315" y="1215341"/>
            <a:ext cx="3904229" cy="521825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>
            <p:ph type="ctrTitle"/>
          </p:nvPr>
        </p:nvSpPr>
        <p:spPr>
          <a:xfrm>
            <a:off x="1276350" y="186268"/>
            <a:ext cx="8372094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PAMA - AI for Machining Centres</a:t>
            </a:r>
            <a:endParaRPr b="0" sz="1600"/>
          </a:p>
        </p:txBody>
      </p:sp>
      <p:sp>
        <p:nvSpPr>
          <p:cNvPr id="290" name="Google Shape;290;p14"/>
          <p:cNvSpPr txBox="1"/>
          <p:nvPr/>
        </p:nvSpPr>
        <p:spPr>
          <a:xfrm>
            <a:off x="458335" y="1321755"/>
            <a:ext cx="6965931" cy="5201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Pama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is an Italian company part of the Japanese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NIDEC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group</a:t>
            </a:r>
            <a:endParaRPr sz="18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Headquarter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 Rovereto (TN - Italy)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Production plants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in Castel Mella (BS – Italy) and Shanghai (China)</a:t>
            </a:r>
            <a:endParaRPr sz="18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Revenues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150M€ in 2024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Over the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75%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of the production is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exported overseas</a:t>
            </a:r>
            <a:endParaRPr b="1"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Pama covers a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strategic role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in the industry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Supplier of the major players in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Energy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Aerospace &amp;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Defence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Earthmoving,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Naval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Railway, General Mechanics and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Machinery</a:t>
            </a:r>
            <a:endParaRPr b="1"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74320" lvl="0" marL="274320" marR="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Strength points</a:t>
            </a:r>
            <a:endParaRPr/>
          </a:p>
          <a:p>
            <a:pPr indent="-274320" lvl="1" marL="73152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urier New"/>
              <a:buChar char="o"/>
            </a:pPr>
            <a:r>
              <a:rPr b="1" i="0" lang="en-US" sz="16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Modular design</a:t>
            </a:r>
            <a:r>
              <a:rPr b="0" i="0" lang="en-US" sz="16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enabling a high level of customization while ensuring quality and reliability</a:t>
            </a:r>
            <a:endParaRPr b="0" i="0" sz="1600" u="none" cap="none" strike="noStrik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7429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urier New"/>
              <a:buChar char="o"/>
            </a:pPr>
            <a:r>
              <a:rPr b="1"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In-house machining</a:t>
            </a:r>
            <a:r>
              <a:rPr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of all large structures </a:t>
            </a:r>
            <a:r>
              <a:rPr b="1"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using Pama machines</a:t>
            </a:r>
            <a:endParaRPr/>
          </a:p>
          <a:p>
            <a:pPr indent="-285750" lvl="0" marL="7429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b="1"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mechanical machining department</a:t>
            </a:r>
            <a:r>
              <a:rPr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is used as an </a:t>
            </a:r>
            <a:r>
              <a:rPr b="1" lang="en-US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R&amp;D testing ground</a:t>
            </a:r>
            <a:endParaRPr b="1"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ctrTitle"/>
          </p:nvPr>
        </p:nvSpPr>
        <p:spPr>
          <a:xfrm>
            <a:off x="504444" y="152400"/>
            <a:ext cx="9144000" cy="7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/>
              <a:t>Project Summary</a:t>
            </a:r>
            <a:endParaRPr/>
          </a:p>
        </p:txBody>
      </p:sp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504443" y="1231294"/>
            <a:ext cx="7682439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lang="en-US" sz="1600">
                <a:latin typeface="PT Sans"/>
                <a:ea typeface="PT Sans"/>
                <a:cs typeface="PT Sans"/>
                <a:sym typeface="PT Sans"/>
              </a:rPr>
              <a:t>developed 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AI technologies</a:t>
            </a:r>
            <a:r>
              <a:rPr b="0" lang="en-US" sz="1600">
                <a:latin typeface="PT Sans"/>
                <a:ea typeface="PT Sans"/>
                <a:cs typeface="PT Sans"/>
                <a:sym typeface="PT Sans"/>
              </a:rPr>
              <a:t> for supporting the 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entire lifecycle </a:t>
            </a:r>
            <a:r>
              <a:rPr b="0" lang="en-US" sz="1600">
                <a:latin typeface="PT Sans"/>
                <a:ea typeface="PT Sans"/>
                <a:cs typeface="PT Sans"/>
                <a:sym typeface="PT Sans"/>
              </a:rPr>
              <a:t>(design, manufacturing, use, and repair/reuse/recycle) 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of industrial equipment </a:t>
            </a:r>
            <a:r>
              <a:rPr b="0" lang="en-US" sz="1600">
                <a:latin typeface="PT Sans"/>
                <a:ea typeface="PT Sans"/>
                <a:cs typeface="PT Sans"/>
                <a:sym typeface="PT Sans"/>
              </a:rPr>
              <a:t>as a strategic instrument to improve 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sustainability, agility and resilience </a:t>
            </a:r>
            <a:r>
              <a:rPr b="0" lang="en-US" sz="1600">
                <a:latin typeface="PT Sans"/>
                <a:ea typeface="PT Sans"/>
                <a:cs typeface="PT Sans"/>
                <a:sym typeface="PT Sans"/>
              </a:rPr>
              <a:t>of the </a:t>
            </a:r>
            <a:r>
              <a:rPr lang="en-US" sz="1600">
                <a:latin typeface="PT Sans"/>
                <a:ea typeface="PT Sans"/>
                <a:cs typeface="PT Sans"/>
                <a:sym typeface="PT Sans"/>
              </a:rPr>
              <a:t>European machinery manufacturing companies</a:t>
            </a:r>
            <a:r>
              <a:rPr b="0" lang="en-US" sz="1600">
                <a:latin typeface="PT Sans"/>
                <a:ea typeface="PT Sans"/>
                <a:cs typeface="PT Sans"/>
                <a:sym typeface="PT Sans"/>
              </a:rPr>
              <a:t>. </a:t>
            </a:r>
            <a:endParaRPr sz="1600"/>
          </a:p>
          <a:p>
            <a:pPr indent="-1270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0" lang="en-US" sz="1600">
                <a:solidFill>
                  <a:srgbClr val="4F81BD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b="0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Project 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deployed 4 integrated </a:t>
            </a: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0" lang="en-US" sz="1600">
                <a:solidFill>
                  <a:srgbClr val="4F81BD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Suites and 1 </a:t>
            </a: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0" lang="en-US" sz="1600">
                <a:solidFill>
                  <a:srgbClr val="4F81BD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Machine Passport as </a:t>
            </a: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Key Exploitable Results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The 4 </a:t>
            </a: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 Suites composed by </a:t>
            </a: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15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Solutions 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for the improvement of a set of Key Performance Indicators (KPIs), linked with the </a:t>
            </a:r>
            <a:r>
              <a:rPr lang="en-US" sz="1600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0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 specific objectives. </a:t>
            </a:r>
            <a:endParaRPr/>
          </a:p>
          <a:p>
            <a:pPr indent="-1270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Screen Shot 2022-09-01 at 16.06.55.png" id="104" name="Google Shape;104;p2"/>
          <p:cNvPicPr preferRelativeResize="0"/>
          <p:nvPr/>
        </p:nvPicPr>
        <p:blipFill rotWithShape="1">
          <a:blip r:embed="rId3">
            <a:alphaModFix/>
          </a:blip>
          <a:srcRect b="331" l="1311" r="1803" t="1324"/>
          <a:stretch/>
        </p:blipFill>
        <p:spPr>
          <a:xfrm>
            <a:off x="8278091" y="1229431"/>
            <a:ext cx="3781285" cy="188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9-01 at 16.17.07.png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068" y="3873069"/>
            <a:ext cx="8660137" cy="239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504444" y="152400"/>
            <a:ext cx="9144000" cy="7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OUTCOMES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3"/>
          <p:cNvSpPr txBox="1"/>
          <p:nvPr>
            <p:ph idx="2" type="body"/>
          </p:nvPr>
        </p:nvSpPr>
        <p:spPr>
          <a:xfrm>
            <a:off x="504443" y="1544708"/>
            <a:ext cx="11244211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506015" y="1166872"/>
            <a:ext cx="931664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i="0" lang="en-US" sz="1600" u="none" cap="none" strike="noStrike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1" i="0" lang="en-US" sz="16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 </a:t>
            </a: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Solutions are applied to the entire industrial equipment life cycle: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DESIGN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to optimise the industrial equipment design with AI-assisted tools that generate product design suggestions for the optimal construction of machines, allowing companies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reduce waste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and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increase the ability to respond to the changing needs of customers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(resilience).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MANUFACTURING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to increase agility by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operating in a predictable manner,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even in the face of extreme complexity, with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product delivery schedules predicted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 much more accurately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get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much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faster to market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USE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guarantee the proper industrial equipment installation and initial calibration,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the fast machinery condition evaluation and anomaly detection combined with the adaptive control of industrial equipment, and to 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support the product quality guarantee and zero defects.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REPAIR-REUSE-RECYCLE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to support a circular production by AI-based solutions for repairing, reusing and recycling industrial equipment, achieving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optimal productivity, recycling vs. downcycling, and optimising residual value of materials.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895A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A green check mark in a square&#10;&#10;AI-generated content may be incorrect." id="113" name="Google Shape;113;p3"/>
          <p:cNvPicPr preferRelativeResize="0"/>
          <p:nvPr/>
        </p:nvPicPr>
        <p:blipFill rotWithShape="1">
          <a:blip r:embed="rId3">
            <a:alphaModFix/>
          </a:blip>
          <a:srcRect b="6763" l="7404" r="1447" t="10495"/>
          <a:stretch/>
        </p:blipFill>
        <p:spPr>
          <a:xfrm>
            <a:off x="11136890" y="1275539"/>
            <a:ext cx="865404" cy="73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ctrTitle"/>
          </p:nvPr>
        </p:nvSpPr>
        <p:spPr>
          <a:xfrm>
            <a:off x="504444" y="152400"/>
            <a:ext cx="9144000" cy="7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/>
              <a:t>Pilots</a:t>
            </a:r>
            <a:endParaRPr/>
          </a:p>
        </p:txBody>
      </p:sp>
      <p:sp>
        <p:nvSpPr>
          <p:cNvPr id="119" name="Google Shape;119;p4"/>
          <p:cNvSpPr txBox="1"/>
          <p:nvPr>
            <p:ph idx="2" type="body"/>
          </p:nvPr>
        </p:nvSpPr>
        <p:spPr>
          <a:xfrm>
            <a:off x="487951" y="1231293"/>
            <a:ext cx="11244211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lang="en-US">
                <a:solidFill>
                  <a:srgbClr val="E36C09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lang="en-US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 </a:t>
            </a:r>
            <a:r>
              <a:rPr lang="en-US">
                <a:latin typeface="PT Sans"/>
                <a:ea typeface="PT Sans"/>
                <a:cs typeface="PT Sans"/>
                <a:sym typeface="PT Sans"/>
              </a:rPr>
              <a:t>Solutions w</a:t>
            </a:r>
            <a:r>
              <a:rPr lang="en-US"/>
              <a:t>ere</a:t>
            </a:r>
            <a:r>
              <a:rPr lang="en-US">
                <a:latin typeface="PT Sans"/>
                <a:ea typeface="PT Sans"/>
                <a:cs typeface="PT Sans"/>
                <a:sym typeface="PT Sans"/>
              </a:rPr>
              <a:t> demonstrated in 4 Pilots of machinery manufacturers that provide industrial equipment to different industrial sectors: metal, stone, plastic and food.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ts val="1800"/>
              <a:buNone/>
            </a:pPr>
            <a:r>
              <a:t/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PAMA SpA </a:t>
            </a:r>
            <a:r>
              <a:rPr b="0" lang="en-US">
                <a:latin typeface="PT Sans"/>
                <a:ea typeface="PT Sans"/>
                <a:cs typeface="PT Sans"/>
                <a:sym typeface="PT Sans"/>
              </a:rPr>
              <a:t>- AI for Machining Centres (metal sector)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D2 Technology</a:t>
            </a:r>
            <a:r>
              <a:rPr lang="en-US">
                <a:latin typeface="PT Sans"/>
                <a:ea typeface="PT Sans"/>
                <a:cs typeface="PT Sans"/>
                <a:sym typeface="PT Sans"/>
              </a:rPr>
              <a:t> - AI for Cutting Machines (stone sector)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BBM Maschinenbau </a:t>
            </a:r>
            <a:r>
              <a:rPr lang="en-US">
                <a:latin typeface="PT Sans"/>
                <a:ea typeface="PT Sans"/>
                <a:cs typeface="PT Sans"/>
                <a:sym typeface="PT Sans"/>
              </a:rPr>
              <a:t>- AI for Blow Moulding Machines (plastic sector)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b="1" lang="en-US">
                <a:latin typeface="PT Sans"/>
                <a:ea typeface="PT Sans"/>
                <a:cs typeface="PT Sans"/>
                <a:sym typeface="PT Sans"/>
              </a:rPr>
              <a:t>Multiscan Technologies </a:t>
            </a:r>
            <a:r>
              <a:rPr lang="en-US">
                <a:latin typeface="PT Sans"/>
                <a:ea typeface="PT Sans"/>
                <a:cs typeface="PT Sans"/>
                <a:sym typeface="PT Sans"/>
              </a:rPr>
              <a:t>- AI for Inspection Machines (food sector)</a:t>
            </a:r>
            <a:endParaRPr/>
          </a:p>
          <a:p>
            <a:pPr indent="-114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Screen Shot 2022-09-01 at 16.35.43.png"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5687" y="4512904"/>
            <a:ext cx="3735573" cy="1990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9-01 at 16.35.52.png"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8281" y="1501962"/>
            <a:ext cx="2150435" cy="30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22-09-01 at 16.36.01.png"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478" y="4096500"/>
            <a:ext cx="3665630" cy="21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8061" t="4469"/>
          <a:stretch/>
        </p:blipFill>
        <p:spPr>
          <a:xfrm>
            <a:off x="3615069" y="3566025"/>
            <a:ext cx="4029883" cy="315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1276350" y="186268"/>
            <a:ext cx="8372094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PAMA - AI for Machining Centres</a:t>
            </a:r>
            <a:endParaRPr b="0" sz="1600"/>
          </a:p>
        </p:txBody>
      </p:sp>
      <p:sp>
        <p:nvSpPr>
          <p:cNvPr id="130" name="Google Shape;130;p5"/>
          <p:cNvSpPr txBox="1"/>
          <p:nvPr/>
        </p:nvSpPr>
        <p:spPr>
          <a:xfrm>
            <a:off x="3718364" y="1051504"/>
            <a:ext cx="6442564" cy="9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Producer of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large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size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milling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boring machine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machining centers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providing user-oriented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services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solutions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PAMA S.p.A." id="131" name="Google Shape;131;p5"/>
          <p:cNvPicPr preferRelativeResize="0"/>
          <p:nvPr/>
        </p:nvPicPr>
        <p:blipFill rotWithShape="1">
          <a:blip r:embed="rId3">
            <a:alphaModFix/>
          </a:blip>
          <a:srcRect b="16000" l="0" r="0" t="16465"/>
          <a:stretch/>
        </p:blipFill>
        <p:spPr>
          <a:xfrm>
            <a:off x="2324904" y="1136158"/>
            <a:ext cx="1096327" cy="75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880" y="2067560"/>
            <a:ext cx="7762240" cy="4338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8957095" y="6454748"/>
            <a:ext cx="2853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www.pamamachinetools.com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ctrTitle"/>
          </p:nvPr>
        </p:nvSpPr>
        <p:spPr>
          <a:xfrm>
            <a:off x="1276350" y="186268"/>
            <a:ext cx="8372094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Challenges</a:t>
            </a:r>
            <a:endParaRPr b="0" sz="1600"/>
          </a:p>
        </p:txBody>
      </p:sp>
      <p:sp>
        <p:nvSpPr>
          <p:cNvPr id="139" name="Google Shape;139;p6"/>
          <p:cNvSpPr txBox="1"/>
          <p:nvPr/>
        </p:nvSpPr>
        <p:spPr>
          <a:xfrm>
            <a:off x="354283" y="1031785"/>
            <a:ext cx="11316081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Before </a:t>
            </a:r>
            <a:r>
              <a:rPr b="1" i="0" lang="en-US" sz="2200" u="none" strike="noStrike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i="0" lang="en-US" sz="2200" u="none" strike="noStrike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r>
              <a:rPr b="1" lang="en-US" sz="22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lang="en-US" sz="22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(2022),</a:t>
            </a:r>
            <a:r>
              <a:rPr b="1" i="0" lang="en-US" sz="2200" u="none" strike="noStrike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4472C4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PAMA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collects 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relevant </a:t>
            </a:r>
            <a:r>
              <a:rPr b="1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process data 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b="1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sensor 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signals from its machines (located at company shopfloors and at customers sites) and stores them in a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centralized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data lake</a:t>
            </a:r>
            <a:endParaRPr b="0" i="0" sz="1800" u="none" strike="noStrik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54283" y="3334848"/>
            <a:ext cx="3663746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Challenges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1936156" y="3893665"/>
            <a:ext cx="9736913" cy="2693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Increase the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understanding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knowledge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about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AI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adoption and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potential in industry,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across the life-cycle phases: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design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manufacturing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use</a:t>
            </a:r>
            <a:r>
              <a:rPr b="0" i="1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repair-reuse-recycle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of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PAMA equipment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Test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solutions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that provide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1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added-value</a:t>
            </a:r>
            <a:r>
              <a:rPr b="0" i="0" lang="en-US" sz="1800" u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comparing competitors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b="0" i="0" sz="1800" u="none" strike="noStrik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7429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Reduction of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delivery time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Strong reduction of </a:t>
            </a:r>
            <a:r>
              <a:rPr b="1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manufacturing time</a:t>
            </a:r>
            <a:endParaRPr b="1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b="1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Smart maintenance</a:t>
            </a:r>
            <a:r>
              <a:rPr b="0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planning</a:t>
            </a:r>
            <a:endParaRPr/>
          </a:p>
          <a:p>
            <a:pPr indent="-285750" lvl="1" marL="742950" marR="0" rtl="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Positioning as a </a:t>
            </a:r>
            <a:r>
              <a:rPr b="1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circular-enabled manufacturer</a:t>
            </a:r>
            <a:r>
              <a:rPr b="0" i="0" lang="en-US" sz="1800" u="none" cap="none" strike="noStrik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, offering sustainable and cost-effective end of life strategies</a:t>
            </a:r>
            <a:endParaRPr b="0" i="0" sz="1800" u="none" cap="none" strike="noStrike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descr="Lluvia de ideas con relleno sólido" id="142" name="Google Shape;142;p6"/>
          <p:cNvSpPr/>
          <p:nvPr/>
        </p:nvSpPr>
        <p:spPr>
          <a:xfrm>
            <a:off x="824936" y="3891332"/>
            <a:ext cx="914400" cy="9144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magine che contiene testo, schermata&#10;&#10;Descrizione generata automaticamente"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422" y="2257396"/>
            <a:ext cx="74009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354279" y="2193567"/>
            <a:ext cx="4267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 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Only relevant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data for production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were extracted</a:t>
            </a: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/>
          </a:p>
          <a:p>
            <a:pPr indent="-285750" lvl="0" marL="28575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 Arial"/>
              <a:buChar char="•"/>
            </a:pP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b="1"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knowledge </a:t>
            </a:r>
            <a:r>
              <a:rPr lang="en-US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about AI adoption in the industry was poor</a:t>
            </a: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5111" y="4078526"/>
            <a:ext cx="4570042" cy="2291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4096603" y="2227749"/>
            <a:ext cx="3944470" cy="2645525"/>
          </a:xfrm>
          <a:prstGeom prst="donut">
            <a:avLst>
              <a:gd fmla="val 13167" name="adj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4972975" y="2279467"/>
            <a:ext cx="2290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Data Infrastructure</a:t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206797" y="4338582"/>
            <a:ext cx="3458116" cy="1876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-Smart Retrofitter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(AI-enabler)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Data acquisition infrastructure (Hw and time series DB)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AI Solution with focus on energy consumption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Metrics</a:t>
            </a:r>
            <a:endParaRPr b="0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Consumption forecast</a:t>
            </a:r>
            <a:endParaRPr/>
          </a:p>
        </p:txBody>
      </p:sp>
      <p:sp>
        <p:nvSpPr>
          <p:cNvPr id="154" name="Google Shape;154;p7"/>
          <p:cNvSpPr txBox="1"/>
          <p:nvPr>
            <p:ph type="ctrTitle"/>
          </p:nvPr>
        </p:nvSpPr>
        <p:spPr>
          <a:xfrm>
            <a:off x="1276350" y="186268"/>
            <a:ext cx="5178598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User Story – </a:t>
            </a:r>
            <a:r>
              <a:rPr lang="en-US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Rapair / Reuse / Recycle</a:t>
            </a:r>
            <a:endParaRPr b="0">
              <a:solidFill>
                <a:srgbClr val="FFFFFF"/>
              </a:solidFill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2750279" y="2737528"/>
            <a:ext cx="14234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Old generation machines</a:t>
            </a:r>
            <a:endParaRPr sz="1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8418908" y="1374752"/>
            <a:ext cx="3540810" cy="2054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IMPACT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technological update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of legacy machinary avoid obsolescence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It leads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&gt;90% reduction of CO2 emission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* with respect to a new installation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AI-SR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data infrastructure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enables the implementation of other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solutions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4685818" y="623981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REPAIR/REUSE/RECYCLE</a:t>
            </a: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cid:image006.jpg@01D9664C.BEF05770"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0276" y="752016"/>
            <a:ext cx="2646621" cy="197854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9724" y="1527639"/>
            <a:ext cx="1817317" cy="513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 internet access​ or performant edge devices</a:t>
            </a:r>
            <a:endParaRPr sz="1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4759281" y="1018392"/>
            <a:ext cx="32061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BEFORE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endParaRPr b="1" sz="1600">
              <a:solidFill>
                <a:srgbClr val="4472C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Machines have not AI services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Cloud services for data acquisition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4756792" y="448619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SR Hw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431295" y="5681709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Smart Retrofitter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-3367" y="6566508"/>
            <a:ext cx="3278686" cy="2943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*~260 t of cast iron structures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Immagine che contiene testo, edificio&#10;&#10;Descrizione generata automaticamente" id="164" name="Google Shape;16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709" y="2044663"/>
            <a:ext cx="2749881" cy="183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6">
            <a:alphaModFix/>
          </a:blip>
          <a:srcRect b="9027" l="2769" r="14131" t="5205"/>
          <a:stretch/>
        </p:blipFill>
        <p:spPr>
          <a:xfrm>
            <a:off x="3567892" y="3046248"/>
            <a:ext cx="1828250" cy="247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5367342" y="1507389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FO</a:t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Fabrication Oprtimiser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4096603" y="2227749"/>
            <a:ext cx="3944470" cy="2645525"/>
          </a:xfrm>
          <a:prstGeom prst="donut">
            <a:avLst>
              <a:gd fmla="val 131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4972975" y="2279467"/>
            <a:ext cx="2290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Data Infrastructure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477151" y="3551426"/>
            <a:ext cx="344668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-Fabrication Optimizer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Estimates the compensation path given the quality check report on relevant geometrical features</a:t>
            </a:r>
            <a:endParaRPr/>
          </a:p>
        </p:txBody>
      </p:sp>
      <p:sp>
        <p:nvSpPr>
          <p:cNvPr id="175" name="Google Shape;175;p8"/>
          <p:cNvSpPr txBox="1"/>
          <p:nvPr>
            <p:ph type="ctrTitle"/>
          </p:nvPr>
        </p:nvSpPr>
        <p:spPr>
          <a:xfrm>
            <a:off x="1276350" y="186268"/>
            <a:ext cx="5115968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User Story – Manufacturing</a:t>
            </a:r>
            <a:endParaRPr b="0" sz="1600"/>
          </a:p>
        </p:txBody>
      </p:sp>
      <p:sp>
        <p:nvSpPr>
          <p:cNvPr id="176" name="Google Shape;176;p8"/>
          <p:cNvSpPr txBox="1"/>
          <p:nvPr/>
        </p:nvSpPr>
        <p:spPr>
          <a:xfrm>
            <a:off x="5100578" y="1079432"/>
            <a:ext cx="2068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MANUFACTURING </a:t>
            </a: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4685818" y="623981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REPAIR/REUSE/RECYCLE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8134706" y="5468390"/>
            <a:ext cx="3734578" cy="1182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IMPACT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 an average, the number of re-machining has decreased from 3 to 1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current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standard time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has been reduced by 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80 h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8665870" y="1057245"/>
            <a:ext cx="325467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BEFORE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endParaRPr b="1" sz="1600">
              <a:solidFill>
                <a:srgbClr val="4472C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Tolerances are smaller than the precision of the machine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Many quality checks and re-machining were needed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481811" y="3221328"/>
            <a:ext cx="31875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Column manufacturing process</a:t>
            </a:r>
            <a:endParaRPr sz="1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4756792" y="448619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SR Hw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Immagine che contiene testo, edificio&#10;&#10;Descrizione generata automaticamente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455" y="1094772"/>
            <a:ext cx="3200400" cy="2131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4431295" y="5681709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Smart Retrofitter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19" y="4666598"/>
            <a:ext cx="3940871" cy="200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6713" y="2552765"/>
            <a:ext cx="3331010" cy="256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8226143" y="3062694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Condition Evaluator</a:t>
            </a: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5367342" y="1507389"/>
            <a:ext cx="1393711" cy="410966"/>
          </a:xfrm>
          <a:prstGeom prst="roundRect">
            <a:avLst>
              <a:gd fmla="val 16667" name="adj"/>
            </a:avLst>
          </a:prstGeom>
          <a:solidFill>
            <a:srgbClr val="4F81BD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FO</a:t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Fabrication Oprtimiser</a:t>
            </a:r>
            <a:endParaRPr sz="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4096603" y="2227749"/>
            <a:ext cx="3944470" cy="2645525"/>
          </a:xfrm>
          <a:prstGeom prst="donut">
            <a:avLst>
              <a:gd fmla="val 131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4972975" y="2279467"/>
            <a:ext cx="2290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Data Infrastructure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187069" y="5246718"/>
            <a:ext cx="3937079" cy="1338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-Condition Evaluator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-SR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enables the acquisition from many other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sources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and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sensors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condition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 critical components is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evaluated over time</a:t>
            </a:r>
            <a:endParaRPr/>
          </a:p>
        </p:txBody>
      </p:sp>
      <p:sp>
        <p:nvSpPr>
          <p:cNvPr id="196" name="Google Shape;196;p9"/>
          <p:cNvSpPr txBox="1"/>
          <p:nvPr>
            <p:ph type="ctrTitle"/>
          </p:nvPr>
        </p:nvSpPr>
        <p:spPr>
          <a:xfrm>
            <a:off x="1276350" y="186268"/>
            <a:ext cx="5752708" cy="561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T Sans"/>
              <a:buNone/>
            </a:pPr>
            <a:r>
              <a:rPr lang="en-US">
                <a:latin typeface="PT Sans"/>
                <a:ea typeface="PT Sans"/>
                <a:cs typeface="PT Sans"/>
                <a:sym typeface="PT Sans"/>
              </a:rPr>
              <a:t>User Story – Use </a:t>
            </a:r>
            <a:endParaRPr b="0" sz="1600"/>
          </a:p>
        </p:txBody>
      </p:sp>
      <p:sp>
        <p:nvSpPr>
          <p:cNvPr id="197" name="Google Shape;197;p9"/>
          <p:cNvSpPr txBox="1"/>
          <p:nvPr/>
        </p:nvSpPr>
        <p:spPr>
          <a:xfrm>
            <a:off x="5100578" y="1079432"/>
            <a:ext cx="2068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MANUFACTURING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4685818" y="623981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472C4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REPAIR/REUSE/RECYCLE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8228025" y="4990098"/>
            <a:ext cx="3731550" cy="1618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IMPACT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​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Condition based maintenance has been enabled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Energy saving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up to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1.9 MWh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/Detected failure (-69%)</a:t>
            </a:r>
            <a:endParaRPr/>
          </a:p>
          <a:p>
            <a:pPr indent="-285750" lvl="0" marL="285750" marR="0" rtl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 Arial"/>
              <a:buChar char="•"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Estimate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downtime </a:t>
            </a: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reduction around </a:t>
            </a: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20%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8034768" y="929531"/>
            <a:ext cx="4153838" cy="173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BEFORE </a:t>
            </a:r>
            <a:r>
              <a:rPr b="1" lang="en-US" sz="1600">
                <a:solidFill>
                  <a:srgbClr val="C55A11"/>
                </a:solidFill>
                <a:latin typeface="PT Sans"/>
                <a:ea typeface="PT Sans"/>
                <a:cs typeface="PT Sans"/>
                <a:sym typeface="PT Sans"/>
              </a:rPr>
              <a:t>AI</a:t>
            </a:r>
            <a:r>
              <a:rPr b="1" lang="en-US" sz="1600">
                <a:solidFill>
                  <a:srgbClr val="4472C4"/>
                </a:solidFill>
                <a:latin typeface="PT Sans"/>
                <a:ea typeface="PT Sans"/>
                <a:cs typeface="PT Sans"/>
                <a:sym typeface="PT Sans"/>
              </a:rPr>
              <a:t>DEAS</a:t>
            </a:r>
            <a:endParaRPr b="1" sz="1600">
              <a:solidFill>
                <a:srgbClr val="4472C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Maintenance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was completely reactive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Large workpieces could be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damaged 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by critical failures;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repair 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re-machining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were necessary and are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energy demanding</a:t>
            </a:r>
            <a:endParaRPr sz="13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Downtime 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could be long; even if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spare parts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and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technicians </a:t>
            </a:r>
            <a:r>
              <a:rPr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are available, the intervention organization is </a:t>
            </a:r>
            <a:r>
              <a:rPr b="1" lang="en-US" sz="13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time consuming</a:t>
            </a:r>
            <a:endParaRPr/>
          </a:p>
        </p:txBody>
      </p:sp>
      <p:pic>
        <p:nvPicPr>
          <p:cNvPr descr="cid:image006.jpg@01D9664C.BEF05770"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3865" y="2891878"/>
            <a:ext cx="2278775" cy="170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4">
            <a:alphaModFix/>
          </a:blip>
          <a:srcRect b="24365" l="5714" r="22857" t="18567"/>
          <a:stretch/>
        </p:blipFill>
        <p:spPr>
          <a:xfrm>
            <a:off x="1725576" y="1054341"/>
            <a:ext cx="1555432" cy="155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5">
            <a:alphaModFix/>
          </a:blip>
          <a:srcRect b="8364" l="9957" r="23275" t="2792"/>
          <a:stretch/>
        </p:blipFill>
        <p:spPr>
          <a:xfrm rot="5400000">
            <a:off x="90446" y="1052261"/>
            <a:ext cx="1551069" cy="155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/>
        </p:nvSpPr>
        <p:spPr>
          <a:xfrm>
            <a:off x="2418214" y="2645189"/>
            <a:ext cx="18305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Accelerometers</a:t>
            </a:r>
            <a:endParaRPr sz="14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-53150" y="2608452"/>
            <a:ext cx="1841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Pressure, flow &amp; temperature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8557258" y="2595505"/>
            <a:ext cx="736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USE </a:t>
            </a:r>
            <a:endParaRPr sz="18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4756792" y="448619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SR Hw 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9785585" y="4597169"/>
            <a:ext cx="22657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Bed line manufacturing process</a:t>
            </a:r>
            <a:endParaRPr sz="1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4431295" y="5681709"/>
            <a:ext cx="1393711" cy="41096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213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Smart Retrofitter</a:t>
            </a:r>
            <a:endParaRPr/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6">
            <a:alphaModFix/>
          </a:blip>
          <a:srcRect b="17163" l="22727" r="30606" t="20614"/>
          <a:stretch/>
        </p:blipFill>
        <p:spPr>
          <a:xfrm rot="5400000">
            <a:off x="3381201" y="1047056"/>
            <a:ext cx="1554483" cy="1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769" y="3070900"/>
            <a:ext cx="5000106" cy="207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IDEAS Tables 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IDEAS Closing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IDEAS 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IDEAS Main Slides">
  <a:themeElements>
    <a:clrScheme name="Personalizados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D76F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IDEAS Contents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2019-10-22T11:00:37Z</dcterms:created>
  <dc:creator>AIDEAS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0x01010018D264AC0DFBE54F881E862C5C152950</vt:lpwstr>
  </property>
  <property fmtid="{D5CDD505-2E9C-101B-9397-08002B2CF9AE}" pid="3" name="MediaServiceImageTags">
    <vt:lpwstr/>
  </property>
</Properties>
</file>