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  <p:sldMasterId id="2147483709" r:id="rId5"/>
  </p:sldMasterIdLst>
  <p:notesMasterIdLst>
    <p:notesMasterId r:id="rId16"/>
  </p:notesMasterIdLst>
  <p:sldIdLst>
    <p:sldId id="263" r:id="rId6"/>
    <p:sldId id="261" r:id="rId7"/>
    <p:sldId id="1259" r:id="rId8"/>
    <p:sldId id="1260" r:id="rId9"/>
    <p:sldId id="267" r:id="rId10"/>
    <p:sldId id="1261" r:id="rId11"/>
    <p:sldId id="1263" r:id="rId12"/>
    <p:sldId id="1245026689" r:id="rId13"/>
    <p:sldId id="1264" r:id="rId14"/>
    <p:sldId id="446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0D4"/>
    <a:srgbClr val="B889DB"/>
    <a:srgbClr val="CCCCFF"/>
    <a:srgbClr val="F1EFE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6357" autoAdjust="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ijndel - de Nooij, Margriet van" userId="b3554529-ba0c-460d-8e09-3c84e927e417" providerId="ADAL" clId="{FD59A352-1121-4F98-812B-C1A2A0AEBE99}"/>
    <pc:docChg chg="undo custSel modSld">
      <pc:chgData name="Schijndel - de Nooij, Margriet van" userId="b3554529-ba0c-460d-8e09-3c84e927e417" providerId="ADAL" clId="{FD59A352-1121-4F98-812B-C1A2A0AEBE99}" dt="2026-04-14T06:22:44.389" v="63" actId="20577"/>
      <pc:docMkLst>
        <pc:docMk/>
      </pc:docMkLst>
      <pc:sldChg chg="modSp mod">
        <pc:chgData name="Schijndel - de Nooij, Margriet van" userId="b3554529-ba0c-460d-8e09-3c84e927e417" providerId="ADAL" clId="{FD59A352-1121-4F98-812B-C1A2A0AEBE99}" dt="2026-04-14T06:17:29.788" v="1" actId="20577"/>
        <pc:sldMkLst>
          <pc:docMk/>
          <pc:sldMk cId="1551382848" sldId="261"/>
        </pc:sldMkLst>
        <pc:spChg chg="mod">
          <ac:chgData name="Schijndel - de Nooij, Margriet van" userId="b3554529-ba0c-460d-8e09-3c84e927e417" providerId="ADAL" clId="{FD59A352-1121-4F98-812B-C1A2A0AEBE99}" dt="2026-04-14T06:17:29.788" v="1" actId="20577"/>
          <ac:spMkLst>
            <pc:docMk/>
            <pc:sldMk cId="1551382848" sldId="261"/>
            <ac:spMk id="3" creationId="{4D2038AE-C16C-B57B-41DC-564281232285}"/>
          </ac:spMkLst>
        </pc:spChg>
      </pc:sldChg>
      <pc:sldChg chg="modSp mod">
        <pc:chgData name="Schijndel - de Nooij, Margriet van" userId="b3554529-ba0c-460d-8e09-3c84e927e417" providerId="ADAL" clId="{FD59A352-1121-4F98-812B-C1A2A0AEBE99}" dt="2026-04-14T06:20:16.937" v="14" actId="14100"/>
        <pc:sldMkLst>
          <pc:docMk/>
          <pc:sldMk cId="788393599" sldId="1261"/>
        </pc:sldMkLst>
        <pc:spChg chg="mod">
          <ac:chgData name="Schijndel - de Nooij, Margriet van" userId="b3554529-ba0c-460d-8e09-3c84e927e417" providerId="ADAL" clId="{FD59A352-1121-4F98-812B-C1A2A0AEBE99}" dt="2026-04-14T06:20:13.349" v="13" actId="20577"/>
          <ac:spMkLst>
            <pc:docMk/>
            <pc:sldMk cId="788393599" sldId="1261"/>
            <ac:spMk id="3" creationId="{930CB878-FEAC-F12E-D784-14A36D72956C}"/>
          </ac:spMkLst>
        </pc:spChg>
        <pc:picChg chg="mod">
          <ac:chgData name="Schijndel - de Nooij, Margriet van" userId="b3554529-ba0c-460d-8e09-3c84e927e417" providerId="ADAL" clId="{FD59A352-1121-4F98-812B-C1A2A0AEBE99}" dt="2026-04-14T06:20:16.937" v="14" actId="14100"/>
          <ac:picMkLst>
            <pc:docMk/>
            <pc:sldMk cId="788393599" sldId="1261"/>
            <ac:picMk id="5" creationId="{F3D5DECA-EA69-CEDC-20FA-F60CD4E208EE}"/>
          </ac:picMkLst>
        </pc:picChg>
      </pc:sldChg>
      <pc:sldChg chg="modSp mod">
        <pc:chgData name="Schijndel - de Nooij, Margriet van" userId="b3554529-ba0c-460d-8e09-3c84e927e417" providerId="ADAL" clId="{FD59A352-1121-4F98-812B-C1A2A0AEBE99}" dt="2026-04-14T06:22:07.053" v="62" actId="6549"/>
        <pc:sldMkLst>
          <pc:docMk/>
          <pc:sldMk cId="2013111078" sldId="1263"/>
        </pc:sldMkLst>
        <pc:spChg chg="mod">
          <ac:chgData name="Schijndel - de Nooij, Margriet van" userId="b3554529-ba0c-460d-8e09-3c84e927e417" providerId="ADAL" clId="{FD59A352-1121-4F98-812B-C1A2A0AEBE99}" dt="2026-04-14T06:20:51.906" v="36" actId="20577"/>
          <ac:spMkLst>
            <pc:docMk/>
            <pc:sldMk cId="2013111078" sldId="1263"/>
            <ac:spMk id="2" creationId="{C693208D-874D-F881-972B-BE23DA6DC5F3}"/>
          </ac:spMkLst>
        </pc:spChg>
        <pc:spChg chg="mod">
          <ac:chgData name="Schijndel - de Nooij, Margriet van" userId="b3554529-ba0c-460d-8e09-3c84e927e417" providerId="ADAL" clId="{FD59A352-1121-4F98-812B-C1A2A0AEBE99}" dt="2026-04-14T06:22:07.053" v="62" actId="6549"/>
          <ac:spMkLst>
            <pc:docMk/>
            <pc:sldMk cId="2013111078" sldId="1263"/>
            <ac:spMk id="3" creationId="{8B5374E9-C1E5-99C3-545F-997E5DBD75A9}"/>
          </ac:spMkLst>
        </pc:spChg>
      </pc:sldChg>
      <pc:sldChg chg="modSp mod">
        <pc:chgData name="Schijndel - de Nooij, Margriet van" userId="b3554529-ba0c-460d-8e09-3c84e927e417" providerId="ADAL" clId="{FD59A352-1121-4F98-812B-C1A2A0AEBE99}" dt="2026-04-14T06:22:44.389" v="63" actId="20577"/>
        <pc:sldMkLst>
          <pc:docMk/>
          <pc:sldMk cId="1491832803" sldId="1245026689"/>
        </pc:sldMkLst>
        <pc:spChg chg="mod">
          <ac:chgData name="Schijndel - de Nooij, Margriet van" userId="b3554529-ba0c-460d-8e09-3c84e927e417" providerId="ADAL" clId="{FD59A352-1121-4F98-812B-C1A2A0AEBE99}" dt="2026-04-14T06:22:44.389" v="63" actId="20577"/>
          <ac:spMkLst>
            <pc:docMk/>
            <pc:sldMk cId="1491832803" sldId="1245026689"/>
            <ac:spMk id="7" creationId="{D57529BC-79A3-4761-A0F7-7C9696F33A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935A3-7A09-4BAB-9E8A-32F1DB82159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DBF0-C312-4514-97E2-A1073B9E9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7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2" b="14532"/>
          <a:stretch>
            <a:fillRect/>
          </a:stretch>
        </p:blipFill>
        <p:spPr>
          <a:xfrm>
            <a:off x="-1" y="1079864"/>
            <a:ext cx="12192001" cy="5183648"/>
          </a:xfrm>
          <a:prstGeom prst="rect">
            <a:avLst/>
          </a:prstGeom>
        </p:spPr>
      </p:pic>
      <p:sp>
        <p:nvSpPr>
          <p:cNvPr id="5" name="Titel 9"/>
          <p:cNvSpPr txBox="1">
            <a:spLocks/>
          </p:cNvSpPr>
          <p:nvPr userDrawn="1"/>
        </p:nvSpPr>
        <p:spPr>
          <a:xfrm>
            <a:off x="41" y="3790211"/>
            <a:ext cx="12191958" cy="1263052"/>
          </a:xfrm>
          <a:prstGeom prst="rect">
            <a:avLst/>
          </a:prstGeom>
          <a:solidFill>
            <a:srgbClr val="8980D4">
              <a:alpha val="50196"/>
            </a:srgbClr>
          </a:solidFill>
        </p:spPr>
        <p:txBody>
          <a:bodyPr lIns="432000" tIns="216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8F352A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tabLst>
                <a:tab pos="357188" algn="l"/>
              </a:tabLst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4046883"/>
            <a:ext cx="9144000" cy="763699"/>
          </a:xfr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5141495"/>
            <a:ext cx="9144000" cy="763698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AF1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44" y="183554"/>
            <a:ext cx="3596056" cy="733008"/>
          </a:xfrm>
          <a:prstGeom prst="rect">
            <a:avLst/>
          </a:prstGeom>
        </p:spPr>
      </p:pic>
      <p:sp>
        <p:nvSpPr>
          <p:cNvPr id="11" name="Titel 9"/>
          <p:cNvSpPr txBox="1">
            <a:spLocks/>
          </p:cNvSpPr>
          <p:nvPr userDrawn="1"/>
        </p:nvSpPr>
        <p:spPr>
          <a:xfrm>
            <a:off x="-1588" y="5053262"/>
            <a:ext cx="12191958" cy="1211273"/>
          </a:xfrm>
          <a:prstGeom prst="rect">
            <a:avLst/>
          </a:prstGeom>
          <a:solidFill>
            <a:srgbClr val="8980D4"/>
          </a:solidFill>
        </p:spPr>
        <p:txBody>
          <a:bodyPr lIns="432000" tIns="216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8F352A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tabLst>
                <a:tab pos="357188" algn="l"/>
              </a:tabLst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E66428C-80DD-4904-ABA2-3D7AFCE46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171" y="6395983"/>
            <a:ext cx="1778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fld id="{DD1E0E9D-9DAE-4A76-965D-D842BE4339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2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F43-7665-440F-88B0-310AB1D87FDA}" type="slidenum">
              <a:rPr lang="nl-BE" altLang="en-US" smtClean="0"/>
              <a:pPr/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42665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rgbClr val="342C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120F2B"/>
                </a:solidFill>
              </a:defRPr>
            </a:lvl1pPr>
            <a:lvl2pPr>
              <a:defRPr>
                <a:solidFill>
                  <a:srgbClr val="342C8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766" y="6341562"/>
            <a:ext cx="2325234" cy="47396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915E4-D8C3-4498-B4F7-E702DDD32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171" y="6395983"/>
            <a:ext cx="1778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7030A0"/>
                </a:solidFill>
              </a:defRPr>
            </a:lvl1pPr>
          </a:lstStyle>
          <a:p>
            <a:fld id="{DD1E0E9D-9DAE-4A76-965D-D842BE4339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8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766" y="6341562"/>
            <a:ext cx="2325234" cy="473968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83A859B-B34B-4801-A6BC-CD32F03BC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171" y="6395983"/>
            <a:ext cx="1778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7030A0"/>
                </a:solidFill>
              </a:defRPr>
            </a:lvl1pPr>
          </a:lstStyle>
          <a:p>
            <a:fld id="{DD1E0E9D-9DAE-4A76-965D-D842BE4339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6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465" y="1311443"/>
            <a:ext cx="5181600" cy="4881563"/>
          </a:xfrm>
        </p:spPr>
        <p:txBody>
          <a:bodyPr/>
          <a:lstStyle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311443"/>
            <a:ext cx="5181600" cy="4881563"/>
          </a:xfrm>
        </p:spPr>
        <p:txBody>
          <a:bodyPr/>
          <a:lstStyle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766" y="6341562"/>
            <a:ext cx="2325234" cy="473968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52CA370-41AB-487F-ACFB-C9B9B4006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171" y="6395983"/>
            <a:ext cx="1778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7030A0"/>
                </a:solidFill>
              </a:defRPr>
            </a:lvl1pPr>
          </a:lstStyle>
          <a:p>
            <a:fld id="{DD1E0E9D-9DAE-4A76-965D-D842BE4339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4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766" y="6341562"/>
            <a:ext cx="2325234" cy="473968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2D4DB31-B2AB-4248-B0B9-2C94FCC29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171" y="6395983"/>
            <a:ext cx="1778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fld id="{DD1E0E9D-9DAE-4A76-965D-D842BE4339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3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21">
            <a:extLst>
              <a:ext uri="{FF2B5EF4-FFF2-40B4-BE49-F238E27FC236}">
                <a16:creationId xmlns:a16="http://schemas.microsoft.com/office/drawing/2014/main" id="{2A5B666B-E79E-41DC-8FEF-8781DFE28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>
            <a:fillRect/>
          </a:stretch>
        </p:blipFill>
        <p:spPr>
          <a:xfrm>
            <a:off x="-2" y="1090124"/>
            <a:ext cx="12177832" cy="51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0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red title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38"/>
          <a:stretch/>
        </p:blipFill>
        <p:spPr bwMode="auto">
          <a:xfrm>
            <a:off x="0" y="5392"/>
            <a:ext cx="6384032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red title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52" y="5392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387" y="1594090"/>
            <a:ext cx="7776303" cy="51360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nl-NL" noProof="0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383" y="2145496"/>
            <a:ext cx="7105649" cy="5508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nl-NL" noProof="0" dirty="0"/>
          </a:p>
        </p:txBody>
      </p:sp>
      <p:pic>
        <p:nvPicPr>
          <p:cNvPr id="7" name="Picture 12" descr="red title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6"/>
          <a:stretch/>
        </p:blipFill>
        <p:spPr bwMode="auto">
          <a:xfrm>
            <a:off x="10997952" y="5391"/>
            <a:ext cx="119404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95672" y="6237352"/>
            <a:ext cx="6192688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Tx/>
              <a:buNone/>
              <a:defRPr sz="1800" b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49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Arial" panose="020B0604020202020204" pitchFamily="34" charset="0"/>
              <a:buChar char="−"/>
              <a:defRPr sz="2400" b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14388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Arial" panose="020B0604020202020204" pitchFamily="34" charset="0"/>
              <a:buChar char="−"/>
              <a:defRPr sz="2400" b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0699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Arial" panose="020B0604020202020204" pitchFamily="34" charset="0"/>
              <a:buChar char="−"/>
              <a:defRPr sz="2400" b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34937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Arial" panose="020B0604020202020204" pitchFamily="34" charset="0"/>
              <a:buChar char="−"/>
              <a:defRPr sz="2400" b="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8065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nl-NL" sz="1000" kern="0" dirty="0">
              <a:solidFill>
                <a:schemeClr val="tx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320676" y="90721"/>
            <a:ext cx="7917309" cy="504800"/>
          </a:xfr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Logo of event here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8904315" y="3228809"/>
            <a:ext cx="2592388" cy="407988"/>
          </a:xfrm>
        </p:spPr>
        <p:txBody>
          <a:bodyPr/>
          <a:lstStyle>
            <a:lvl1pPr marL="0" indent="0">
              <a:buNone/>
              <a:defRPr sz="2000" baseline="0"/>
            </a:lvl1pPr>
            <a:lvl5pPr>
              <a:defRPr/>
            </a:lvl5pPr>
          </a:lstStyle>
          <a:p>
            <a:pPr lvl="0"/>
            <a:r>
              <a:rPr lang="en-US" dirty="0"/>
              <a:t>Photo of prototype here</a:t>
            </a:r>
          </a:p>
        </p:txBody>
      </p:sp>
      <p:sp>
        <p:nvSpPr>
          <p:cNvPr id="20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95672" y="5644113"/>
            <a:ext cx="5399933" cy="407988"/>
          </a:xfrm>
        </p:spPr>
        <p:txBody>
          <a:bodyPr/>
          <a:lstStyle>
            <a:lvl1pPr marL="0" indent="0">
              <a:buNone/>
              <a:defRPr sz="2000" baseline="0"/>
            </a:lvl1pPr>
            <a:lvl5pPr>
              <a:defRPr/>
            </a:lvl5pPr>
          </a:lstStyle>
          <a:p>
            <a:pPr lvl="0"/>
            <a:r>
              <a:rPr lang="en-US" dirty="0"/>
              <a:t>Logos of funding and partners here</a:t>
            </a:r>
          </a:p>
        </p:txBody>
      </p:sp>
      <p:sp>
        <p:nvSpPr>
          <p:cNvPr id="24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95672" y="6165338"/>
            <a:ext cx="5399933" cy="407988"/>
          </a:xfrm>
        </p:spPr>
        <p:txBody>
          <a:bodyPr/>
          <a:lstStyle>
            <a:lvl1pPr marL="0" indent="0">
              <a:buNone/>
              <a:defRPr sz="1000" baseline="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Acknowledgments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27384" y="4267929"/>
            <a:ext cx="6891576" cy="288032"/>
          </a:xfrm>
        </p:spPr>
        <p:txBody>
          <a:bodyPr/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27383" y="4597190"/>
            <a:ext cx="6891576" cy="288032"/>
          </a:xfrm>
        </p:spPr>
        <p:txBody>
          <a:bodyPr/>
          <a:lstStyle>
            <a:lvl1pPr marL="0" indent="0">
              <a:buNone/>
              <a:defRPr lang="en-US" sz="1600" i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26454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F43-7665-440F-88B0-310AB1D87FDA}" type="slidenum">
              <a:rPr lang="nl-BE" altLang="en-US" smtClean="0"/>
              <a:pPr/>
              <a:t>‹#›</a:t>
            </a:fld>
            <a:endParaRPr lang="nl-BE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814920" y="980729"/>
            <a:ext cx="10699219" cy="4824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4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F43-7665-440F-88B0-310AB1D87FDA}" type="slidenum">
              <a:rPr lang="nl-BE" altLang="en-US" smtClean="0"/>
              <a:pPr/>
              <a:t>‹#›</a:t>
            </a:fld>
            <a:endParaRPr lang="nl-BE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4920" y="980734"/>
            <a:ext cx="5209072" cy="4824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6305596" y="983760"/>
            <a:ext cx="5209072" cy="4824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3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2" y="6283424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449263" algn="l"/>
              </a:tabLst>
            </a:pPr>
            <a:r>
              <a:rPr lang="en-US" sz="1769" dirty="0">
                <a:solidFill>
                  <a:srgbClr val="8F352A"/>
                </a:solidFill>
              </a:rPr>
              <a:t>	</a:t>
            </a:r>
            <a:endParaRPr lang="en-US" sz="1769" b="1" dirty="0">
              <a:solidFill>
                <a:srgbClr val="8F352A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12192000" cy="1082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9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171" y="236686"/>
            <a:ext cx="10798630" cy="717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171" y="1317172"/>
            <a:ext cx="10798630" cy="4702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5DC769F-D6BE-42D6-906A-FDA92A25E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171" y="6395983"/>
            <a:ext cx="1778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7030A0"/>
                </a:solidFill>
              </a:defRPr>
            </a:lvl1pPr>
          </a:lstStyle>
          <a:p>
            <a:fld id="{DD1E0E9D-9DAE-4A76-965D-D842BE4339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2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6" r:id="rId4"/>
    <p:sldLayoutId id="2147483678" r:id="rId5"/>
    <p:sldLayoutId id="214748368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342C80"/>
          </a:solidFill>
          <a:latin typeface="+mn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Wingdings" panose="05000000000000000000" pitchFamily="2" charset="2"/>
        <a:buChar char="§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tabLst>
          <a:tab pos="625475" algn="l"/>
        </a:tabLst>
        <a:defRPr sz="2200" kern="1200">
          <a:solidFill>
            <a:srgbClr val="342C80"/>
          </a:solidFill>
          <a:latin typeface="+mn-lt"/>
          <a:ea typeface="+mn-ea"/>
          <a:cs typeface="+mn-cs"/>
        </a:defRPr>
      </a:lvl2pPr>
      <a:lvl3pPr marL="898525" indent="-182563" algn="l" defTabSz="898525" rtl="0" eaLnBrk="1" latinLnBrk="0" hangingPunct="1">
        <a:lnSpc>
          <a:spcPct val="90000"/>
        </a:lnSpc>
        <a:spcBef>
          <a:spcPts val="400"/>
        </a:spcBef>
        <a:buSzPct val="80000"/>
        <a:buFont typeface="Courier New" panose="02070309020205020404" pitchFamily="49" charset="0"/>
        <a:buChar char="o"/>
        <a:defRPr sz="1800" kern="1200">
          <a:solidFill>
            <a:srgbClr val="84352E"/>
          </a:solidFill>
          <a:latin typeface="+mn-lt"/>
          <a:ea typeface="+mn-ea"/>
          <a:cs typeface="+mn-cs"/>
        </a:defRPr>
      </a:lvl3pPr>
      <a:lvl4pPr marL="1254125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24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d ba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19761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14920" y="7938"/>
            <a:ext cx="10699749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/>
              <a:t>Klik om het opmaakprofiel te bewerken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20" y="980734"/>
            <a:ext cx="10699749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/>
              <a:t>Klik om de opmaakprofielen van de </a:t>
            </a:r>
            <a:r>
              <a:rPr lang="nl-NL" altLang="en-US" dirty="0" err="1"/>
              <a:t>modeltekst</a:t>
            </a:r>
            <a:r>
              <a:rPr lang="nl-NL" altLang="en-US" dirty="0"/>
              <a:t> te bewerken</a:t>
            </a:r>
          </a:p>
          <a:p>
            <a:pPr lvl="1"/>
            <a:r>
              <a:rPr lang="nl-NL" altLang="en-US" dirty="0"/>
              <a:t>Tweede niveau</a:t>
            </a:r>
          </a:p>
          <a:p>
            <a:pPr lvl="2"/>
            <a:r>
              <a:rPr lang="nl-NL" altLang="en-US" dirty="0"/>
              <a:t>Derde niveau</a:t>
            </a:r>
          </a:p>
          <a:p>
            <a:pPr lvl="3"/>
            <a:r>
              <a:rPr lang="nl-NL" altLang="en-US" dirty="0"/>
              <a:t>Vierde niveau</a:t>
            </a:r>
          </a:p>
          <a:p>
            <a:pPr lvl="4"/>
            <a:r>
              <a:rPr lang="nl-NL" altLang="en-US" dirty="0"/>
              <a:t>Vijfde niveau</a:t>
            </a:r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3333" y="52070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D6004A"/>
                </a:solidFill>
              </a:defRPr>
            </a:lvl1pPr>
          </a:lstStyle>
          <a:p>
            <a:fld id="{56EC7F43-7665-440F-88B0-310AB1D87FDA}" type="slidenum">
              <a:rPr lang="nl-BE" altLang="en-US"/>
              <a:pPr/>
              <a:t>‹#›</a:t>
            </a:fld>
            <a:endParaRPr lang="nl-BE" alt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79192" y="6074413"/>
            <a:ext cx="2235477" cy="78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1" indent="-2682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800" b="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534975" indent="-265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−"/>
        <a:defRPr sz="2400" b="0">
          <a:solidFill>
            <a:schemeClr val="tx1"/>
          </a:solidFill>
          <a:latin typeface="Corbel" panose="020B0503020204020204" pitchFamily="34" charset="0"/>
        </a:defRPr>
      </a:lvl2pPr>
      <a:lvl3pPr marL="814368" indent="-2778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−"/>
        <a:defRPr sz="2000" b="0">
          <a:solidFill>
            <a:schemeClr val="tx1"/>
          </a:solidFill>
          <a:latin typeface="Corbel" panose="020B0503020204020204" pitchFamily="34" charset="0"/>
        </a:defRPr>
      </a:lvl3pPr>
      <a:lvl4pPr marL="1069948" indent="-2539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−"/>
        <a:defRPr sz="2000" b="0" i="1">
          <a:solidFill>
            <a:schemeClr val="tx1"/>
          </a:solidFill>
          <a:latin typeface="Corbel" panose="020B0503020204020204" pitchFamily="34" charset="0"/>
        </a:defRPr>
      </a:lvl4pPr>
      <a:lvl5pPr marL="1349341" indent="-2778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−"/>
        <a:defRPr sz="2000" b="0" i="1">
          <a:solidFill>
            <a:schemeClr val="tx1"/>
          </a:solidFill>
          <a:latin typeface="Corbel" panose="020B0503020204020204" pitchFamily="34" charset="0"/>
        </a:defRPr>
      </a:lvl5pPr>
      <a:lvl6pPr marL="1806530" indent="-27780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18" indent="-27780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07" indent="-27780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095" indent="-27780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9">
            <a:extLst>
              <a:ext uri="{FF2B5EF4-FFF2-40B4-BE49-F238E27FC236}">
                <a16:creationId xmlns:a16="http://schemas.microsoft.com/office/drawing/2014/main" id="{D843CAA1-116E-41F9-A6DA-B75DC7F2D353}"/>
              </a:ext>
            </a:extLst>
          </p:cNvPr>
          <p:cNvSpPr txBox="1">
            <a:spLocks/>
          </p:cNvSpPr>
          <p:nvPr/>
        </p:nvSpPr>
        <p:spPr>
          <a:xfrm>
            <a:off x="0" y="4020789"/>
            <a:ext cx="12192000" cy="1155701"/>
          </a:xfrm>
          <a:prstGeom prst="rect">
            <a:avLst/>
          </a:prstGeom>
          <a:solidFill>
            <a:srgbClr val="9B9FD7">
              <a:alpha val="69804"/>
            </a:srgbClr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01073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536575"/>
            <a:r>
              <a:rPr lang="en-US" dirty="0">
                <a:solidFill>
                  <a:schemeClr val="bg1"/>
                </a:solidFill>
              </a:rPr>
              <a:t>	TG Mobility &amp; Smart Urban Places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Ondertitel 10">
            <a:extLst>
              <a:ext uri="{FF2B5EF4-FFF2-40B4-BE49-F238E27FC236}">
                <a16:creationId xmlns:a16="http://schemas.microsoft.com/office/drawing/2014/main" id="{07B91315-A6FF-4119-AFCB-99F8CB750FE4}"/>
              </a:ext>
            </a:extLst>
          </p:cNvPr>
          <p:cNvSpPr txBox="1">
            <a:spLocks/>
          </p:cNvSpPr>
          <p:nvPr/>
        </p:nvSpPr>
        <p:spPr>
          <a:xfrm>
            <a:off x="1" y="3699001"/>
            <a:ext cx="9144001" cy="244349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1073"/>
                </a:solidFill>
                <a:latin typeface="+mn-lt"/>
                <a:ea typeface="+mn-ea"/>
                <a:cs typeface="+mn-cs"/>
              </a:defRPr>
            </a:lvl2pPr>
            <a:lvl3pPr marL="98425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1600" kern="1200">
                <a:solidFill>
                  <a:srgbClr val="84352E"/>
                </a:solidFill>
                <a:latin typeface="+mn-lt"/>
                <a:ea typeface="+mn-ea"/>
                <a:cs typeface="+mn-cs"/>
              </a:defRPr>
            </a:lvl3pPr>
            <a:lvl4pPr marL="12541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0F447D1-4BB3-4637-B1D8-496FECF43073}"/>
              </a:ext>
            </a:extLst>
          </p:cNvPr>
          <p:cNvSpPr txBox="1">
            <a:spLocks/>
          </p:cNvSpPr>
          <p:nvPr/>
        </p:nvSpPr>
        <p:spPr>
          <a:xfrm>
            <a:off x="0" y="5176491"/>
            <a:ext cx="12192000" cy="401349"/>
          </a:xfrm>
          <a:prstGeom prst="rect">
            <a:avLst/>
          </a:prstGeom>
          <a:solidFill>
            <a:srgbClr val="9B9FD7">
              <a:alpha val="69804"/>
            </a:srgb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01073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536575"/>
            <a:r>
              <a:rPr lang="en-US" sz="1600" i="1" dirty="0">
                <a:solidFill>
                  <a:schemeClr val="bg1"/>
                </a:solidFill>
              </a:rPr>
              <a:t>	Margriet van Schijndel-de Nooij</a:t>
            </a:r>
          </a:p>
        </p:txBody>
      </p:sp>
      <p:sp>
        <p:nvSpPr>
          <p:cNvPr id="11" name="Titel 9">
            <a:extLst>
              <a:ext uri="{FF2B5EF4-FFF2-40B4-BE49-F238E27FC236}">
                <a16:creationId xmlns:a16="http://schemas.microsoft.com/office/drawing/2014/main" id="{E9D52101-7AD5-400B-B73F-ADFE3B3A51F5}"/>
              </a:ext>
            </a:extLst>
          </p:cNvPr>
          <p:cNvSpPr txBox="1">
            <a:spLocks/>
          </p:cNvSpPr>
          <p:nvPr/>
        </p:nvSpPr>
        <p:spPr>
          <a:xfrm>
            <a:off x="0" y="5577841"/>
            <a:ext cx="12192000" cy="710184"/>
          </a:xfrm>
          <a:prstGeom prst="rect">
            <a:avLst/>
          </a:prstGeom>
          <a:solidFill>
            <a:srgbClr val="9B9FD7">
              <a:alpha val="69804"/>
            </a:srgb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01073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536575"/>
            <a:r>
              <a:rPr lang="en-US" sz="1600" b="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60279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53E66-6003-4EC4-977D-00A43D76C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101" y="5313622"/>
            <a:ext cx="6249798" cy="76369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AI made EAISI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F8392DE-2207-3468-80B7-1DC04DD0738C}"/>
              </a:ext>
            </a:extLst>
          </p:cNvPr>
          <p:cNvSpPr txBox="1">
            <a:spLocks/>
          </p:cNvSpPr>
          <p:nvPr/>
        </p:nvSpPr>
        <p:spPr>
          <a:xfrm>
            <a:off x="8485377" y="1665547"/>
            <a:ext cx="4135248" cy="7636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9675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68ED-661B-AE82-0B32-7787B02BD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 Team	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038AE-C16C-B57B-41DC-564281232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Coordinator: Margriet van Schijndel, TU/e</a:t>
            </a:r>
          </a:p>
          <a:p>
            <a:r>
              <a:rPr lang="en-US" dirty="0"/>
              <a:t>Co-coordinator: Oihana Otaegui, </a:t>
            </a:r>
            <a:r>
              <a:rPr lang="en-US" dirty="0" err="1"/>
              <a:t>Vicomtech</a:t>
            </a:r>
            <a:endParaRPr lang="en-US" dirty="0"/>
          </a:p>
          <a:p>
            <a:r>
              <a:rPr lang="en-US" dirty="0"/>
              <a:t>ADRA Board member: Stefan van Baelen, imec</a:t>
            </a:r>
          </a:p>
          <a:p>
            <a:r>
              <a:rPr lang="en-US" dirty="0"/>
              <a:t>Expert panel: </a:t>
            </a:r>
          </a:p>
          <a:p>
            <a:pPr lvl="1"/>
            <a:r>
              <a:rPr lang="en-US" dirty="0"/>
              <a:t>Daniel de Klein, Helmond</a:t>
            </a:r>
          </a:p>
          <a:p>
            <a:pPr lvl="1"/>
            <a:r>
              <a:rPr lang="nl-NL" dirty="0"/>
              <a:t>Evelien </a:t>
            </a:r>
            <a:r>
              <a:rPr lang="nl-NL" dirty="0" err="1"/>
              <a:t>Marlier</a:t>
            </a:r>
            <a:r>
              <a:rPr lang="nl-NL" dirty="0"/>
              <a:t> </a:t>
            </a:r>
            <a:r>
              <a:rPr lang="en-US" dirty="0"/>
              <a:t>, imec</a:t>
            </a:r>
          </a:p>
          <a:p>
            <a:pPr lvl="1"/>
            <a:r>
              <a:rPr lang="en-US" dirty="0"/>
              <a:t>Ovidiu Vermesan, SINTEF</a:t>
            </a:r>
          </a:p>
          <a:p>
            <a:pPr lvl="1"/>
            <a:r>
              <a:rPr lang="en-NL" dirty="0"/>
              <a:t>Dena Kasraian</a:t>
            </a:r>
            <a:r>
              <a:rPr lang="en-US" dirty="0"/>
              <a:t>, TU/e</a:t>
            </a:r>
          </a:p>
        </p:txBody>
      </p:sp>
    </p:spTree>
    <p:extLst>
      <p:ext uri="{BB962C8B-B14F-4D97-AF65-F5344CB8AC3E}">
        <p14:creationId xmlns:p14="http://schemas.microsoft.com/office/powerpoint/2010/main" val="155138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57F1-8870-6873-6200-FDCFCB875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the Topic Group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3FC28-D3A7-FB34-B868-42F5660FB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Mobility &amp; </a:t>
            </a:r>
            <a:r>
              <a:rPr lang="en-N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Smart Urban Places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N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Focus on </a:t>
            </a:r>
            <a:r>
              <a:rPr lang="en-N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multifaceted challenges of urban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life, mobility, inclusivity </a:t>
            </a:r>
            <a:r>
              <a:rPr lang="en-N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sustainability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and the role of AI and data technologies</a:t>
            </a:r>
            <a:r>
              <a:rPr lang="en-N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N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ransformative</a:t>
            </a:r>
            <a:r>
              <a:rPr lang="en-N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integrated solutions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N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create smarter, more liveable cities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Focus on user acceptance, uptake of solutions, viable business models, societal benefits.</a:t>
            </a:r>
          </a:p>
          <a:p>
            <a:pPr lvl="1"/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Extend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optimi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(urban)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energy systems,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(scarce)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resource management, systemic mobility approaches and solutions.</a:t>
            </a:r>
            <a:endParaRPr lang="en-N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Aerial view of city">
            <a:extLst>
              <a:ext uri="{FF2B5EF4-FFF2-40B4-BE49-F238E27FC236}">
                <a16:creationId xmlns:a16="http://schemas.microsoft.com/office/drawing/2014/main" id="{5449743D-BBEF-489A-8156-3A03795BD7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150"/>
            <a:ext cx="3243086" cy="2160000"/>
          </a:xfrm>
          <a:prstGeom prst="rect">
            <a:avLst/>
          </a:prstGeom>
        </p:spPr>
      </p:pic>
      <p:pic>
        <p:nvPicPr>
          <p:cNvPr id="7" name="Picture 6" descr="View of city skyline">
            <a:extLst>
              <a:ext uri="{FF2B5EF4-FFF2-40B4-BE49-F238E27FC236}">
                <a16:creationId xmlns:a16="http://schemas.microsoft.com/office/drawing/2014/main" id="{108A6A8F-AE36-096F-3838-150EAB184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43" y="4710150"/>
            <a:ext cx="3839788" cy="2160000"/>
          </a:xfrm>
          <a:prstGeom prst="rect">
            <a:avLst/>
          </a:prstGeom>
        </p:spPr>
      </p:pic>
      <p:pic>
        <p:nvPicPr>
          <p:cNvPr id="9" name="Picture 8" descr="Pedestrians walking on zebra crossing">
            <a:extLst>
              <a:ext uri="{FF2B5EF4-FFF2-40B4-BE49-F238E27FC236}">
                <a16:creationId xmlns:a16="http://schemas.microsoft.com/office/drawing/2014/main" id="{67086738-C632-3449-3B6C-FAB9FA134D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30" y="4710150"/>
            <a:ext cx="323677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2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sing collective reflection to develop systems thinking in healthcare">
            <a:extLst>
              <a:ext uri="{FF2B5EF4-FFF2-40B4-BE49-F238E27FC236}">
                <a16:creationId xmlns:a16="http://schemas.microsoft.com/office/drawing/2014/main" id="{179F3CB6-69D1-0BE2-CB57-1BA9C431F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752" y="2817845"/>
            <a:ext cx="4108416" cy="270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3FC28-D3A7-FB34-B868-42F5660FB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322" y="1910208"/>
            <a:ext cx="7007290" cy="3928822"/>
          </a:xfrm>
        </p:spPr>
        <p:txBody>
          <a:bodyPr>
            <a:normAutofit/>
          </a:bodyPr>
          <a:lstStyle/>
          <a:p>
            <a:pPr marL="1058862" lvl="2" indent="-342900">
              <a:buFont typeface="+mj-lt"/>
              <a:buAutoNum type="arabicPeriod"/>
            </a:pPr>
            <a:r>
              <a:rPr lang="en-GB" sz="2400" dirty="0">
                <a:solidFill>
                  <a:srgbClr val="342C80"/>
                </a:solidFill>
                <a:latin typeface="Calibri" panose="020F0502020204030204" pitchFamily="34" charset="0"/>
              </a:rPr>
              <a:t>Multimodal </a:t>
            </a:r>
            <a:r>
              <a:rPr lang="en-US" sz="2400" dirty="0">
                <a:solidFill>
                  <a:srgbClr val="342C80"/>
                </a:solidFill>
                <a:latin typeface="Calibri" panose="020F0502020204030204" pitchFamily="34" charset="0"/>
              </a:rPr>
              <a:t>t</a:t>
            </a:r>
            <a:r>
              <a:rPr lang="en-GB" sz="2400" dirty="0" err="1">
                <a:solidFill>
                  <a:srgbClr val="342C80"/>
                </a:solidFill>
                <a:latin typeface="Calibri" panose="020F0502020204030204" pitchFamily="34" charset="0"/>
              </a:rPr>
              <a:t>ransport</a:t>
            </a:r>
            <a:r>
              <a:rPr lang="en-GB" sz="2400" dirty="0">
                <a:solidFill>
                  <a:srgbClr val="342C80"/>
                </a:solidFill>
                <a:latin typeface="Calibri" panose="020F0502020204030204" pitchFamily="34" charset="0"/>
              </a:rPr>
              <a:t> for </a:t>
            </a:r>
            <a:r>
              <a:rPr lang="en-US" sz="2400" dirty="0">
                <a:solidFill>
                  <a:srgbClr val="342C80"/>
                </a:solidFill>
                <a:latin typeface="Calibri" panose="020F0502020204030204" pitchFamily="34" charset="0"/>
              </a:rPr>
              <a:t>p</a:t>
            </a:r>
            <a:r>
              <a:rPr lang="en-GB" sz="2400" dirty="0" err="1">
                <a:solidFill>
                  <a:srgbClr val="342C80"/>
                </a:solidFill>
                <a:latin typeface="Calibri" panose="020F0502020204030204" pitchFamily="34" charset="0"/>
              </a:rPr>
              <a:t>eople</a:t>
            </a:r>
            <a:r>
              <a:rPr lang="en-GB" sz="2400" dirty="0">
                <a:solidFill>
                  <a:srgbClr val="342C80"/>
                </a:solidFill>
                <a:latin typeface="Calibri" panose="020F0502020204030204" pitchFamily="34" charset="0"/>
              </a:rPr>
              <a:t> and </a:t>
            </a:r>
            <a:r>
              <a:rPr lang="en-US" sz="2400" dirty="0">
                <a:solidFill>
                  <a:srgbClr val="342C80"/>
                </a:solidFill>
                <a:latin typeface="Calibri" panose="020F0502020204030204" pitchFamily="34" charset="0"/>
              </a:rPr>
              <a:t>g</a:t>
            </a:r>
            <a:r>
              <a:rPr lang="en-GB" sz="2400" dirty="0" err="1">
                <a:solidFill>
                  <a:srgbClr val="342C80"/>
                </a:solidFill>
                <a:latin typeface="Calibri" panose="020F0502020204030204" pitchFamily="34" charset="0"/>
              </a:rPr>
              <a:t>oods</a:t>
            </a:r>
            <a:endParaRPr lang="en-GB" sz="2400" dirty="0">
              <a:solidFill>
                <a:srgbClr val="342C80"/>
              </a:solidFill>
              <a:latin typeface="Calibri" panose="020F0502020204030204" pitchFamily="34" charset="0"/>
            </a:endParaRPr>
          </a:p>
          <a:p>
            <a:pPr marL="1058862" lvl="2" indent="-342900">
              <a:buFont typeface="+mj-lt"/>
              <a:buAutoNum type="arabicPeriod"/>
            </a:pPr>
            <a:r>
              <a:rPr lang="en-GB" sz="2400" dirty="0">
                <a:solidFill>
                  <a:srgbClr val="342C80"/>
                </a:solidFill>
                <a:latin typeface="Calibri" panose="020F0502020204030204" pitchFamily="34" charset="0"/>
              </a:rPr>
              <a:t>Urban </a:t>
            </a:r>
            <a:r>
              <a:rPr lang="en-US" sz="2400" dirty="0">
                <a:solidFill>
                  <a:srgbClr val="342C80"/>
                </a:solidFill>
                <a:latin typeface="Calibri" panose="020F0502020204030204" pitchFamily="34" charset="0"/>
              </a:rPr>
              <a:t>d</a:t>
            </a:r>
            <a:r>
              <a:rPr lang="en-GB" sz="2400" dirty="0" err="1">
                <a:solidFill>
                  <a:srgbClr val="342C80"/>
                </a:solidFill>
                <a:latin typeface="Calibri" panose="020F0502020204030204" pitchFamily="34" charset="0"/>
              </a:rPr>
              <a:t>evelopment</a:t>
            </a:r>
            <a:r>
              <a:rPr lang="en-GB" sz="2400" dirty="0">
                <a:solidFill>
                  <a:srgbClr val="342C80"/>
                </a:solidFill>
                <a:latin typeface="Calibri" panose="020F0502020204030204" pitchFamily="34" charset="0"/>
              </a:rPr>
              <a:t> and </a:t>
            </a:r>
            <a:r>
              <a:rPr lang="en-US" sz="2400" dirty="0">
                <a:solidFill>
                  <a:srgbClr val="342C80"/>
                </a:solidFill>
                <a:latin typeface="Calibri" panose="020F0502020204030204" pitchFamily="34" charset="0"/>
              </a:rPr>
              <a:t>c</a:t>
            </a:r>
            <a:r>
              <a:rPr lang="en-GB" sz="2400" dirty="0" err="1">
                <a:solidFill>
                  <a:srgbClr val="342C80"/>
                </a:solidFill>
                <a:latin typeface="Calibri" panose="020F0502020204030204" pitchFamily="34" charset="0"/>
              </a:rPr>
              <a:t>onnectivity</a:t>
            </a:r>
            <a:r>
              <a:rPr lang="en-US" sz="2400" dirty="0">
                <a:solidFill>
                  <a:srgbClr val="342C80"/>
                </a:solidFill>
                <a:latin typeface="Calibri" panose="020F0502020204030204" pitchFamily="34" charset="0"/>
              </a:rPr>
              <a:t> between cities</a:t>
            </a:r>
            <a:endParaRPr lang="en-GB" sz="2400" dirty="0">
              <a:solidFill>
                <a:srgbClr val="342C80"/>
              </a:solidFill>
              <a:latin typeface="Calibri" panose="020F0502020204030204" pitchFamily="34" charset="0"/>
            </a:endParaRPr>
          </a:p>
          <a:p>
            <a:pPr marL="1058862" lvl="2" indent="-342900">
              <a:buFont typeface="+mj-lt"/>
              <a:buAutoNum type="arabicPeriod"/>
            </a:pPr>
            <a:r>
              <a:rPr lang="en-GB" sz="2400" dirty="0">
                <a:solidFill>
                  <a:srgbClr val="342C80"/>
                </a:solidFill>
                <a:latin typeface="Calibri" panose="020F0502020204030204" pitchFamily="34" charset="0"/>
              </a:rPr>
              <a:t>Digital and </a:t>
            </a:r>
            <a:r>
              <a:rPr lang="en-US" sz="2400" dirty="0">
                <a:solidFill>
                  <a:srgbClr val="342C80"/>
                </a:solidFill>
                <a:latin typeface="Calibri" panose="020F0502020204030204" pitchFamily="34" charset="0"/>
              </a:rPr>
              <a:t>g</a:t>
            </a:r>
            <a:r>
              <a:rPr lang="en-GB" sz="2400" dirty="0" err="1">
                <a:solidFill>
                  <a:srgbClr val="342C80"/>
                </a:solidFill>
                <a:latin typeface="Calibri" panose="020F0502020204030204" pitchFamily="34" charset="0"/>
              </a:rPr>
              <a:t>reen</a:t>
            </a:r>
            <a:r>
              <a:rPr lang="en-GB" sz="2400" dirty="0">
                <a:solidFill>
                  <a:srgbClr val="342C8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342C80"/>
                </a:solidFill>
                <a:latin typeface="Calibri" panose="020F0502020204030204" pitchFamily="34" charset="0"/>
              </a:rPr>
              <a:t>t</a:t>
            </a:r>
            <a:r>
              <a:rPr lang="en-GB" sz="2400" dirty="0">
                <a:solidFill>
                  <a:srgbClr val="342C80"/>
                </a:solidFill>
                <a:latin typeface="Calibri" panose="020F0502020204030204" pitchFamily="34" charset="0"/>
              </a:rPr>
              <a:t>winning</a:t>
            </a:r>
          </a:p>
          <a:p>
            <a:pPr marL="1058862" lvl="2" indent="-342900">
              <a:buFont typeface="+mj-lt"/>
              <a:buAutoNum type="arabicPeriod"/>
            </a:pPr>
            <a:r>
              <a:rPr lang="en-GB" sz="2400" dirty="0">
                <a:solidFill>
                  <a:srgbClr val="342C80"/>
                </a:solidFill>
                <a:latin typeface="Calibri" panose="020F0502020204030204" pitchFamily="34" charset="0"/>
              </a:rPr>
              <a:t>Connected, Cooperative, and Automated Mobility</a:t>
            </a:r>
          </a:p>
          <a:p>
            <a:pPr marL="1058862" lvl="2" indent="-342900">
              <a:buFont typeface="+mj-lt"/>
              <a:buAutoNum type="arabicPeriod"/>
            </a:pPr>
            <a:r>
              <a:rPr lang="en-GB" sz="2400" dirty="0">
                <a:solidFill>
                  <a:srgbClr val="342C80"/>
                </a:solidFill>
                <a:latin typeface="Calibri" panose="020F0502020204030204" pitchFamily="34" charset="0"/>
              </a:rPr>
              <a:t>Demographic </a:t>
            </a:r>
            <a:r>
              <a:rPr lang="en-US" sz="2400" dirty="0">
                <a:solidFill>
                  <a:srgbClr val="342C80"/>
                </a:solidFill>
                <a:latin typeface="Calibri" panose="020F0502020204030204" pitchFamily="34" charset="0"/>
              </a:rPr>
              <a:t>c</a:t>
            </a:r>
            <a:r>
              <a:rPr lang="en-GB" sz="2400" dirty="0" err="1">
                <a:solidFill>
                  <a:srgbClr val="342C80"/>
                </a:solidFill>
                <a:latin typeface="Calibri" panose="020F0502020204030204" pitchFamily="34" charset="0"/>
              </a:rPr>
              <a:t>hanges</a:t>
            </a:r>
            <a:r>
              <a:rPr lang="en-GB" sz="2400" dirty="0">
                <a:solidFill>
                  <a:srgbClr val="342C80"/>
                </a:solidFill>
                <a:latin typeface="Calibri" panose="020F0502020204030204" pitchFamily="34" charset="0"/>
              </a:rPr>
              <a:t> and </a:t>
            </a:r>
            <a:r>
              <a:rPr lang="en-US" sz="2400" dirty="0">
                <a:solidFill>
                  <a:srgbClr val="342C80"/>
                </a:solidFill>
                <a:latin typeface="Calibri" panose="020F0502020204030204" pitchFamily="34" charset="0"/>
              </a:rPr>
              <a:t>u</a:t>
            </a:r>
            <a:r>
              <a:rPr lang="en-GB" sz="2400" dirty="0">
                <a:solidFill>
                  <a:srgbClr val="342C80"/>
                </a:solidFill>
                <a:latin typeface="Calibri" panose="020F0502020204030204" pitchFamily="34" charset="0"/>
              </a:rPr>
              <a:t>ser </a:t>
            </a:r>
            <a:r>
              <a:rPr lang="en-US" sz="2400" dirty="0">
                <a:solidFill>
                  <a:srgbClr val="342C80"/>
                </a:solidFill>
                <a:latin typeface="Calibri" panose="020F0502020204030204" pitchFamily="34" charset="0"/>
              </a:rPr>
              <a:t>a</a:t>
            </a:r>
            <a:r>
              <a:rPr lang="en-GB" sz="2400" dirty="0" err="1">
                <a:solidFill>
                  <a:srgbClr val="342C80"/>
                </a:solidFill>
                <a:latin typeface="Calibri" panose="020F0502020204030204" pitchFamily="34" charset="0"/>
              </a:rPr>
              <a:t>cceptance</a:t>
            </a:r>
            <a:endParaRPr lang="en-GB" sz="2400" dirty="0">
              <a:solidFill>
                <a:srgbClr val="342C80"/>
              </a:solidFill>
              <a:latin typeface="Calibri" panose="020F0502020204030204" pitchFamily="34" charset="0"/>
            </a:endParaRPr>
          </a:p>
          <a:p>
            <a:pPr marL="1058862" lvl="2" indent="-342900">
              <a:buFont typeface="+mj-lt"/>
              <a:buAutoNum type="arabicPeriod"/>
            </a:pPr>
            <a:r>
              <a:rPr lang="en-GB" sz="2400" dirty="0">
                <a:solidFill>
                  <a:srgbClr val="342C80"/>
                </a:solidFill>
                <a:latin typeface="Calibri" panose="020F0502020204030204" pitchFamily="34" charset="0"/>
              </a:rPr>
              <a:t>Urban </a:t>
            </a:r>
            <a:r>
              <a:rPr lang="en-US" sz="2400" dirty="0">
                <a:solidFill>
                  <a:srgbClr val="342C80"/>
                </a:solidFill>
                <a:latin typeface="Calibri" panose="020F0502020204030204" pitchFamily="34" charset="0"/>
              </a:rPr>
              <a:t>e</a:t>
            </a:r>
            <a:r>
              <a:rPr lang="en-GB" sz="2400" dirty="0" err="1">
                <a:solidFill>
                  <a:srgbClr val="342C80"/>
                </a:solidFill>
                <a:latin typeface="Calibri" panose="020F0502020204030204" pitchFamily="34" charset="0"/>
              </a:rPr>
              <a:t>nergy</a:t>
            </a:r>
            <a:r>
              <a:rPr lang="en-GB" sz="2400" dirty="0">
                <a:solidFill>
                  <a:srgbClr val="342C8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342C80"/>
                </a:solidFill>
                <a:latin typeface="Calibri" panose="020F0502020204030204" pitchFamily="34" charset="0"/>
              </a:rPr>
              <a:t>s</a:t>
            </a:r>
            <a:r>
              <a:rPr lang="en-GB" sz="2400" dirty="0" err="1">
                <a:solidFill>
                  <a:srgbClr val="342C80"/>
                </a:solidFill>
                <a:latin typeface="Calibri" panose="020F0502020204030204" pitchFamily="34" charset="0"/>
              </a:rPr>
              <a:t>ystems</a:t>
            </a:r>
            <a:r>
              <a:rPr lang="en-GB" sz="2400" dirty="0">
                <a:solidFill>
                  <a:srgbClr val="342C80"/>
                </a:solidFill>
                <a:latin typeface="Calibri" panose="020F0502020204030204" pitchFamily="34" charset="0"/>
              </a:rPr>
              <a:t> and </a:t>
            </a:r>
            <a:r>
              <a:rPr lang="en-US" sz="2400" dirty="0">
                <a:solidFill>
                  <a:srgbClr val="342C80"/>
                </a:solidFill>
                <a:latin typeface="Calibri" panose="020F0502020204030204" pitchFamily="34" charset="0"/>
              </a:rPr>
              <a:t>r</a:t>
            </a:r>
            <a:r>
              <a:rPr lang="en-GB" sz="2400" dirty="0" err="1">
                <a:solidFill>
                  <a:srgbClr val="342C80"/>
                </a:solidFill>
                <a:latin typeface="Calibri" panose="020F0502020204030204" pitchFamily="34" charset="0"/>
              </a:rPr>
              <a:t>esource</a:t>
            </a:r>
            <a:r>
              <a:rPr lang="en-GB" sz="2400" dirty="0">
                <a:solidFill>
                  <a:srgbClr val="342C8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342C80"/>
                </a:solidFill>
                <a:latin typeface="Calibri" panose="020F0502020204030204" pitchFamily="34" charset="0"/>
              </a:rPr>
              <a:t>b</a:t>
            </a:r>
            <a:r>
              <a:rPr lang="en-GB" sz="2400" dirty="0" err="1">
                <a:solidFill>
                  <a:srgbClr val="342C80"/>
                </a:solidFill>
                <a:latin typeface="Calibri" panose="020F0502020204030204" pitchFamily="34" charset="0"/>
              </a:rPr>
              <a:t>alancing</a:t>
            </a:r>
            <a:endParaRPr lang="en-GB" sz="2400" dirty="0">
              <a:solidFill>
                <a:srgbClr val="342C80"/>
              </a:solidFill>
              <a:latin typeface="Calibri" panose="020F0502020204030204" pitchFamily="34" charset="0"/>
            </a:endParaRPr>
          </a:p>
          <a:p>
            <a:pPr marL="1058862" lvl="2" indent="-342900">
              <a:buFont typeface="+mj-lt"/>
              <a:buAutoNum type="arabicPeriod"/>
            </a:pPr>
            <a:r>
              <a:rPr lang="en-GB" sz="2400" dirty="0">
                <a:solidFill>
                  <a:srgbClr val="342C80"/>
                </a:solidFill>
                <a:latin typeface="Calibri" panose="020F0502020204030204" pitchFamily="34" charset="0"/>
              </a:rPr>
              <a:t>Multimodal </a:t>
            </a:r>
            <a:r>
              <a:rPr lang="en-US" sz="2400" dirty="0">
                <a:solidFill>
                  <a:srgbClr val="342C80"/>
                </a:solidFill>
                <a:latin typeface="Calibri" panose="020F0502020204030204" pitchFamily="34" charset="0"/>
              </a:rPr>
              <a:t>h</a:t>
            </a:r>
            <a:r>
              <a:rPr lang="en-GB" sz="2400" dirty="0" err="1">
                <a:solidFill>
                  <a:srgbClr val="342C80"/>
                </a:solidFill>
                <a:latin typeface="Calibri" panose="020F0502020204030204" pitchFamily="34" charset="0"/>
              </a:rPr>
              <a:t>ubs</a:t>
            </a:r>
            <a:r>
              <a:rPr lang="en-GB" sz="2400" dirty="0">
                <a:solidFill>
                  <a:srgbClr val="342C80"/>
                </a:solidFill>
                <a:latin typeface="Calibri" panose="020F0502020204030204" pitchFamily="34" charset="0"/>
              </a:rPr>
              <a:t> and </a:t>
            </a:r>
            <a:r>
              <a:rPr lang="en-US" sz="2400" dirty="0">
                <a:solidFill>
                  <a:srgbClr val="342C80"/>
                </a:solidFill>
                <a:latin typeface="Calibri" panose="020F0502020204030204" pitchFamily="34" charset="0"/>
              </a:rPr>
              <a:t>s</a:t>
            </a:r>
            <a:r>
              <a:rPr lang="en-GB" sz="2400" dirty="0">
                <a:solidFill>
                  <a:srgbClr val="342C80"/>
                </a:solidFill>
                <a:latin typeface="Calibri" panose="020F0502020204030204" pitchFamily="34" charset="0"/>
              </a:rPr>
              <a:t>mart </a:t>
            </a:r>
            <a:r>
              <a:rPr lang="en-US" sz="2400" dirty="0">
                <a:solidFill>
                  <a:srgbClr val="342C80"/>
                </a:solidFill>
                <a:latin typeface="Calibri" panose="020F0502020204030204" pitchFamily="34" charset="0"/>
              </a:rPr>
              <a:t>p</a:t>
            </a:r>
            <a:r>
              <a:rPr lang="en-GB" sz="2400" dirty="0">
                <a:solidFill>
                  <a:srgbClr val="342C80"/>
                </a:solidFill>
                <a:latin typeface="Calibri" panose="020F0502020204030204" pitchFamily="34" charset="0"/>
              </a:rPr>
              <a:t>laces</a:t>
            </a:r>
            <a:endParaRPr lang="en-NL" sz="2400" dirty="0">
              <a:solidFill>
                <a:srgbClr val="342C8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157ECB-912F-3932-125E-B022C0F358AE}"/>
              </a:ext>
            </a:extLst>
          </p:cNvPr>
          <p:cNvSpPr txBox="1">
            <a:spLocks/>
          </p:cNvSpPr>
          <p:nvPr/>
        </p:nvSpPr>
        <p:spPr>
          <a:xfrm>
            <a:off x="555171" y="236686"/>
            <a:ext cx="10798630" cy="717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342C8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Introduction to the Topic Group; 7 key topics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2962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70D49-587D-F69F-C5A9-35CDEA86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36686"/>
            <a:ext cx="10798630" cy="717844"/>
          </a:xfrm>
        </p:spPr>
        <p:txBody>
          <a:bodyPr anchor="ctr">
            <a:normAutofit/>
          </a:bodyPr>
          <a:lstStyle/>
          <a:p>
            <a:r>
              <a:rPr lang="en-US" dirty="0"/>
              <a:t>Progress and activities</a:t>
            </a:r>
            <a:endParaRPr lang="en-NL" dirty="0"/>
          </a:p>
        </p:txBody>
      </p:sp>
      <p:pic>
        <p:nvPicPr>
          <p:cNvPr id="5" name="Picture 4" descr="Colorful tapes art">
            <a:extLst>
              <a:ext uri="{FF2B5EF4-FFF2-40B4-BE49-F238E27FC236}">
                <a16:creationId xmlns:a16="http://schemas.microsoft.com/office/drawing/2014/main" id="{EF31A6BC-DEED-6A6B-DA7B-1DE044C692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r="23973"/>
          <a:stretch>
            <a:fillRect/>
          </a:stretch>
        </p:blipFill>
        <p:spPr>
          <a:xfrm>
            <a:off x="557465" y="1311443"/>
            <a:ext cx="5181600" cy="488156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75BB9-09A9-4E18-9126-FD969EA93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311443"/>
            <a:ext cx="5181600" cy="4881563"/>
          </a:xfrm>
        </p:spPr>
        <p:txBody>
          <a:bodyPr>
            <a:normAutofit/>
          </a:bodyPr>
          <a:lstStyle/>
          <a:p>
            <a:r>
              <a:rPr lang="en-US" dirty="0"/>
              <a:t>Bi-monthly online meetings</a:t>
            </a:r>
          </a:p>
          <a:p>
            <a:pPr lvl="1"/>
            <a:r>
              <a:rPr lang="en-US" sz="2400">
                <a:solidFill>
                  <a:schemeClr val="tx1"/>
                </a:solidFill>
              </a:rPr>
              <a:t>±10-15 participants</a:t>
            </a:r>
          </a:p>
          <a:p>
            <a:pPr lvl="1"/>
            <a:r>
              <a:rPr lang="en-US" sz="2400">
                <a:solidFill>
                  <a:schemeClr val="tx1"/>
                </a:solidFill>
              </a:rPr>
              <a:t>Mailing list: ± 40</a:t>
            </a:r>
          </a:p>
          <a:p>
            <a:r>
              <a:rPr lang="en-US" dirty="0"/>
              <a:t>Working towards a TG roadmap </a:t>
            </a:r>
          </a:p>
          <a:p>
            <a:r>
              <a:rPr lang="en-US" dirty="0"/>
              <a:t>Discussing collaboration opportunities</a:t>
            </a:r>
          </a:p>
          <a:p>
            <a:r>
              <a:rPr lang="en-US" dirty="0"/>
              <a:t>Taking into account the changing landscape</a:t>
            </a:r>
          </a:p>
          <a:p>
            <a:pPr lvl="1"/>
            <a:r>
              <a:rPr lang="en-US" sz="2400">
                <a:solidFill>
                  <a:schemeClr val="tx1"/>
                </a:solidFill>
              </a:rPr>
              <a:t>other Partnerships, ECAVA, …</a:t>
            </a:r>
            <a:endParaRPr lang="en-NL" sz="2400">
              <a:solidFill>
                <a:schemeClr val="tx1"/>
              </a:solidFill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CEB6067-F95B-08E7-27BE-E9ED8CCFD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171" y="6395983"/>
            <a:ext cx="177872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D1E0E9D-9DAE-4A76-965D-D842BE43393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3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A9280-4BBD-AA47-07FC-E8EE43FAA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36D8D-68A7-5080-1AB6-6BD03357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insights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CB878-FEAC-F12E-D784-14A36D729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Working towards a TG roadmap</a:t>
            </a:r>
          </a:p>
          <a:p>
            <a:pPr lvl="1"/>
            <a:r>
              <a:rPr lang="en-NL" dirty="0"/>
              <a:t>The need</a:t>
            </a:r>
          </a:p>
          <a:p>
            <a:pPr lvl="1"/>
            <a:r>
              <a:rPr lang="en-NL" dirty="0"/>
              <a:t>The elements to be included</a:t>
            </a:r>
          </a:p>
          <a:p>
            <a:pPr lvl="1"/>
            <a:r>
              <a:rPr lang="en-NL" dirty="0"/>
              <a:t>Challenges</a:t>
            </a:r>
          </a:p>
          <a:p>
            <a:pPr lvl="1"/>
            <a:r>
              <a:rPr lang="en-NL" dirty="0"/>
              <a:t>Barriers</a:t>
            </a:r>
          </a:p>
          <a:p>
            <a:pPr lvl="1"/>
            <a:r>
              <a:rPr lang="en-NL" dirty="0"/>
              <a:t>Risk</a:t>
            </a:r>
            <a:r>
              <a:rPr lang="en-US" dirty="0"/>
              <a:t>s</a:t>
            </a:r>
            <a:endParaRPr lang="en-NL" dirty="0"/>
          </a:p>
          <a:p>
            <a:pPr lvl="1"/>
            <a:r>
              <a:rPr lang="en-NL" dirty="0"/>
              <a:t>Main impact it can bring</a:t>
            </a:r>
            <a:endParaRPr lang="en-US" dirty="0"/>
          </a:p>
          <a:p>
            <a:r>
              <a:rPr lang="en-US" dirty="0"/>
              <a:t>Key topic 4 (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Connected, Cooperative, and Automated Mobility</a:t>
            </a:r>
            <a:r>
              <a:rPr lang="en-US" dirty="0"/>
              <a:t>): refocus</a:t>
            </a:r>
          </a:p>
          <a:p>
            <a:pPr lvl="1"/>
            <a:r>
              <a:rPr lang="en-US" dirty="0"/>
              <a:t>Include Software Defined Vehicle &amp; go beyond the vehicle</a:t>
            </a:r>
            <a:endParaRPr lang="en-NL" dirty="0"/>
          </a:p>
          <a:p>
            <a:pPr marL="360362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 descr="Risk Barriers Stock Illustrations – 270 Risk Barriers Stock Illustrations,  Vectors &amp; Clipart - Dreamstime">
            <a:extLst>
              <a:ext uri="{FF2B5EF4-FFF2-40B4-BE49-F238E27FC236}">
                <a16:creationId xmlns:a16="http://schemas.microsoft.com/office/drawing/2014/main" id="{F3F32173-C1DD-9F44-26F1-0DEF5CC5F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6" y="16859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eet of  child in yellow rubber boots jumping in puddle">
            <a:extLst>
              <a:ext uri="{FF2B5EF4-FFF2-40B4-BE49-F238E27FC236}">
                <a16:creationId xmlns:a16="http://schemas.microsoft.com/office/drawing/2014/main" id="{F3D5DECA-EA69-CEDC-20FA-F60CD4E208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24" y="4758612"/>
            <a:ext cx="4198776" cy="20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675B6-1284-B275-FFEE-F9877C6F5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3208D-874D-F881-972B-BE23DA6D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insights – reoccurring topics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374E9-C1E5-99C3-545F-997E5DBD7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Working towards a TG roadmap</a:t>
            </a:r>
          </a:p>
          <a:p>
            <a:pPr lvl="1"/>
            <a:r>
              <a:rPr lang="en-US" dirty="0"/>
              <a:t>AI for systems’ optimization</a:t>
            </a:r>
          </a:p>
          <a:p>
            <a:pPr lvl="1"/>
            <a:r>
              <a:rPr lang="en-US" dirty="0"/>
              <a:t>Need to show </a:t>
            </a:r>
            <a:r>
              <a:rPr lang="en-NL" dirty="0"/>
              <a:t>added value </a:t>
            </a:r>
            <a:r>
              <a:rPr lang="en-US" dirty="0"/>
              <a:t>of </a:t>
            </a:r>
            <a:r>
              <a:rPr lang="en-NL" dirty="0"/>
              <a:t>new digital technologies </a:t>
            </a:r>
            <a:r>
              <a:rPr lang="en-US" dirty="0"/>
              <a:t>/</a:t>
            </a:r>
            <a:r>
              <a:rPr lang="en-NL" dirty="0"/>
              <a:t> new types of AI</a:t>
            </a:r>
            <a:endParaRPr lang="en-US" dirty="0"/>
          </a:p>
          <a:p>
            <a:pPr lvl="1"/>
            <a:r>
              <a:rPr lang="en-US" dirty="0"/>
              <a:t>Many data sources</a:t>
            </a:r>
          </a:p>
          <a:p>
            <a:pPr lvl="1"/>
            <a:r>
              <a:rPr lang="en-US" dirty="0"/>
              <a:t>Very diverse ecosystem (OEM, TIER, cities, service providers, research, …)</a:t>
            </a:r>
          </a:p>
          <a:p>
            <a:pPr lvl="1"/>
            <a:r>
              <a:rPr lang="en-US" dirty="0"/>
              <a:t>Impacts expected are quite diverse</a:t>
            </a:r>
          </a:p>
          <a:p>
            <a:pPr lvl="1"/>
            <a:r>
              <a:rPr lang="en-US" dirty="0"/>
              <a:t>Outlook on scalability and transition paths needed</a:t>
            </a:r>
          </a:p>
          <a:p>
            <a:pPr lvl="1"/>
            <a:r>
              <a:rPr lang="en-US" dirty="0"/>
              <a:t>City authority involvement is essential</a:t>
            </a:r>
          </a:p>
          <a:p>
            <a:pPr lvl="1"/>
            <a:r>
              <a:rPr lang="en-US" dirty="0"/>
              <a:t>User aspects in all key topics</a:t>
            </a:r>
          </a:p>
          <a:p>
            <a:pPr lvl="1"/>
            <a:r>
              <a:rPr lang="en-US" dirty="0"/>
              <a:t>What’s the right AI tool for the job…</a:t>
            </a:r>
          </a:p>
          <a:p>
            <a:pPr lvl="2"/>
            <a:r>
              <a:rPr lang="en-US" dirty="0"/>
              <a:t>Energy use of AI</a:t>
            </a:r>
          </a:p>
          <a:p>
            <a:pPr lvl="2"/>
            <a:r>
              <a:rPr lang="en-US" dirty="0"/>
              <a:t>Privacy, data use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E30F2E-1CCB-F88A-636B-84382EA91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804" y="365719"/>
            <a:ext cx="21050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1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D98A2-8A8D-43B7-B3FF-6ED92E1C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insights			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05EA2-29D8-41CE-B965-2ABDCA9AA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94" y="1126836"/>
            <a:ext cx="10798630" cy="5269147"/>
          </a:xfrm>
        </p:spPr>
        <p:txBody>
          <a:bodyPr/>
          <a:lstStyle/>
          <a:p>
            <a:r>
              <a:rPr lang="en-US" dirty="0"/>
              <a:t>How to define expected impact on e.g. a more sustainable overall mobility system, inclusivity, urban land use, affordability?</a:t>
            </a:r>
          </a:p>
          <a:p>
            <a:endParaRPr lang="en-GB" dirty="0"/>
          </a:p>
          <a:p>
            <a:r>
              <a:rPr lang="en-GB" dirty="0"/>
              <a:t>What positive effects of increasing levels of AI in CCAM do you foresee?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2D38A-BB60-4CE9-9E2C-156B0B47A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E0E9D-9DAE-4A76-965D-D842BE43393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B0542-ACEE-4A08-AEEF-D1ED00C1EC62}"/>
              </a:ext>
            </a:extLst>
          </p:cNvPr>
          <p:cNvPicPr/>
          <p:nvPr/>
        </p:nvPicPr>
        <p:blipFill rotWithShape="1">
          <a:blip r:embed="rId2"/>
          <a:srcRect l="2559" r="2804"/>
          <a:stretch/>
        </p:blipFill>
        <p:spPr bwMode="auto">
          <a:xfrm>
            <a:off x="2179782" y="3000669"/>
            <a:ext cx="5268995" cy="2385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0BC6BC-F393-4BB1-93C4-4B74D79621DE}"/>
              </a:ext>
            </a:extLst>
          </p:cNvPr>
          <p:cNvSpPr txBox="1"/>
          <p:nvPr/>
        </p:nvSpPr>
        <p:spPr>
          <a:xfrm>
            <a:off x="1692613" y="5811208"/>
            <a:ext cx="7238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Where is the link to sustainable mobility?</a:t>
            </a:r>
            <a:endParaRPr lang="en-NL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7529BC-79A3-4761-A0F7-7C9696F33A55}"/>
              </a:ext>
            </a:extLst>
          </p:cNvPr>
          <p:cNvSpPr txBox="1"/>
          <p:nvPr/>
        </p:nvSpPr>
        <p:spPr>
          <a:xfrm>
            <a:off x="7853267" y="3947073"/>
            <a:ext cx="24753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EUCAD conference, session on AI and CCAM</a:t>
            </a:r>
            <a:endParaRPr lang="en-NL" sz="1000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A786C80-F0FF-46DE-95D0-7C5E95308F19}"/>
              </a:ext>
            </a:extLst>
          </p:cNvPr>
          <p:cNvSpPr/>
          <p:nvPr/>
        </p:nvSpPr>
        <p:spPr>
          <a:xfrm>
            <a:off x="1064095" y="5770656"/>
            <a:ext cx="628518" cy="5853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9183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28BE9-ACA8-E4CA-A796-F84E4FEC8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EA6A-1812-C77C-6D12-00299CCD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6CF55-446D-594E-9E0E-E6E638D31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Working towards a TG roadmap</a:t>
            </a:r>
          </a:p>
          <a:p>
            <a:pPr lvl="1"/>
            <a:r>
              <a:rPr lang="en-US" dirty="0"/>
              <a:t>6 out of 7 key topics: inputs gathered</a:t>
            </a:r>
          </a:p>
          <a:p>
            <a:pPr lvl="1"/>
            <a:r>
              <a:rPr lang="en-US" dirty="0"/>
              <a:t>Next: drafting 1-2 pages per key topic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Clarify: impact on a more sustainable overall mobility system, impacts on future mobility</a:t>
            </a:r>
          </a:p>
          <a:p>
            <a:pPr lvl="1"/>
            <a:r>
              <a:rPr lang="en-US" dirty="0"/>
              <a:t>Outlook on scalability and transition paths needed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4" descr="Meet Luca: TU Eindhoven&amp;#39;s car made from recycled waste">
            <a:extLst>
              <a:ext uri="{FF2B5EF4-FFF2-40B4-BE49-F238E27FC236}">
                <a16:creationId xmlns:a16="http://schemas.microsoft.com/office/drawing/2014/main" id="{2B34C72F-7177-5702-00C6-59C9AB4E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43" y="4662000"/>
            <a:ext cx="4182857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34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d photo">
  <a:themeElements>
    <a:clrScheme name="EPE colors">
      <a:dk1>
        <a:srgbClr val="000000"/>
      </a:dk1>
      <a:lt1>
        <a:srgbClr val="FFFFFF"/>
      </a:lt1>
      <a:dk2>
        <a:srgbClr val="FFFFFF"/>
      </a:dk2>
      <a:lt2>
        <a:srgbClr val="FF9A00"/>
      </a:lt2>
      <a:accent1>
        <a:srgbClr val="027687"/>
      </a:accent1>
      <a:accent2>
        <a:srgbClr val="014D58"/>
      </a:accent2>
      <a:accent3>
        <a:srgbClr val="8F6700"/>
      </a:accent3>
      <a:accent4>
        <a:srgbClr val="ABE466"/>
      </a:accent4>
      <a:accent5>
        <a:srgbClr val="488200"/>
      </a:accent5>
      <a:accent6>
        <a:srgbClr val="DCC800"/>
      </a:accent6>
      <a:hlink>
        <a:srgbClr val="AD20AD"/>
      </a:hlink>
      <a:folHlink>
        <a:srgbClr val="7FC241"/>
      </a:folHlink>
    </a:clrScheme>
    <a:fontScheme name="Red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PE_template_widescreenR04.potx" id="{B47CF264-97A8-4731-9470-30D63F418E7B}" vid="{475D2426-67FB-4713-8A5D-074179644D1D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A0153F1B984B4FA967CE15D2356A98" ma:contentTypeVersion="14" ma:contentTypeDescription="Create a new document." ma:contentTypeScope="" ma:versionID="fb5c18f71a602882d45c602c75f9caef">
  <xsd:schema xmlns:xsd="http://www.w3.org/2001/XMLSchema" xmlns:xs="http://www.w3.org/2001/XMLSchema" xmlns:p="http://schemas.microsoft.com/office/2006/metadata/properties" xmlns:ns3="d7afed23-79ab-4b8a-b5f8-f448de8b3362" xmlns:ns4="c0db0f64-7b63-41d5-82fc-43f2ee367079" targetNamespace="http://schemas.microsoft.com/office/2006/metadata/properties" ma:root="true" ma:fieldsID="fca2d87044d385ac6ddf6d5a0cfe961c" ns3:_="" ns4:_="">
    <xsd:import namespace="d7afed23-79ab-4b8a-b5f8-f448de8b3362"/>
    <xsd:import namespace="c0db0f64-7b63-41d5-82fc-43f2ee3670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fed23-79ab-4b8a-b5f8-f448de8b33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db0f64-7b63-41d5-82fc-43f2ee36707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3AAEF5-17F6-4485-9124-BF06544706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41ADA8-2AB7-471B-BB19-E9A478F8DC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afed23-79ab-4b8a-b5f8-f448de8b3362"/>
    <ds:schemaRef ds:uri="c0db0f64-7b63-41d5-82fc-43f2ee3670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40B324-5C4E-4664-887F-D46D131188B6}">
  <ds:schemaRefs>
    <ds:schemaRef ds:uri="http://schemas.microsoft.com/office/2006/documentManagement/types"/>
    <ds:schemaRef ds:uri="d7afed23-79ab-4b8a-b5f8-f448de8b3362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c0db0f64-7b63-41d5-82fc-43f2ee367079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79628</TotalTime>
  <Words>495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Courier New</vt:lpstr>
      <vt:lpstr>Times New Roman</vt:lpstr>
      <vt:lpstr>Wingdings</vt:lpstr>
      <vt:lpstr>Office Theme</vt:lpstr>
      <vt:lpstr>Red photo</vt:lpstr>
      <vt:lpstr>PowerPoint Presentation</vt:lpstr>
      <vt:lpstr>TG Team </vt:lpstr>
      <vt:lpstr>Introduction to the Topic Group</vt:lpstr>
      <vt:lpstr>PowerPoint Presentation</vt:lpstr>
      <vt:lpstr>Progress and activities</vt:lpstr>
      <vt:lpstr>Key insights</vt:lpstr>
      <vt:lpstr>Key insights – reoccurring topics</vt:lpstr>
      <vt:lpstr>Key insights   </vt:lpstr>
      <vt:lpstr>Next steps</vt:lpstr>
      <vt:lpstr>AI made EAISI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Schijndel - de Nooij, M. van</dc:creator>
  <cp:lastModifiedBy>Schijndel - de Nooij, M. van</cp:lastModifiedBy>
  <cp:revision>53</cp:revision>
  <dcterms:created xsi:type="dcterms:W3CDTF">2020-12-07T16:24:27Z</dcterms:created>
  <dcterms:modified xsi:type="dcterms:W3CDTF">2026-04-14T06:22:53Z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0x01010076A0153F1B984B4FA967CE15D2356A98</vt:lpwstr>
  </property>
</Properties>
</file>