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71" r:id="rId2"/>
    <p:sldId id="257" r:id="rId3"/>
    <p:sldId id="268" r:id="rId4"/>
    <p:sldId id="269" r:id="rId5"/>
    <p:sldId id="270" r:id="rId6"/>
    <p:sldId id="280" r:id="rId7"/>
    <p:sldId id="272" r:id="rId8"/>
    <p:sldId id="273" r:id="rId9"/>
    <p:sldId id="274" r:id="rId10"/>
    <p:sldId id="275" r:id="rId11"/>
    <p:sldId id="276" r:id="rId12"/>
    <p:sldId id="279" r:id="rId13"/>
    <p:sldId id="277" r:id="rId14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6" autoAdjust="0"/>
    <p:restoredTop sz="94660"/>
  </p:normalViewPr>
  <p:slideViewPr>
    <p:cSldViewPr snapToGrid="0">
      <p:cViewPr varScale="1">
        <p:scale>
          <a:sx n="97" d="100"/>
          <a:sy n="97" d="100"/>
        </p:scale>
        <p:origin x="111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>
                <a:solidFill>
                  <a:srgbClr val="0070C0"/>
                </a:solidFill>
              </a:rPr>
              <a:t>Projected Revenu Mix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A52-4B63-A7C1-426A03B0E180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A52-4B63-A7C1-426A03B0E180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A52-4B63-A7C1-426A03B0E180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A52-4B63-A7C1-426A03B0E18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I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Sheet1!$D$4:$D$7</c:f>
              <c:strCache>
                <c:ptCount val="4"/>
                <c:pt idx="0">
                  <c:v>Subscription</c:v>
                </c:pt>
                <c:pt idx="1">
                  <c:v>Marketplace</c:v>
                </c:pt>
                <c:pt idx="2">
                  <c:v>Care Services</c:v>
                </c:pt>
                <c:pt idx="3">
                  <c:v>Data Insights </c:v>
                </c:pt>
              </c:strCache>
            </c:strRef>
          </c:cat>
          <c:val>
            <c:numRef>
              <c:f>Sheet1!$E$4:$E$7</c:f>
              <c:numCache>
                <c:formatCode>0%</c:formatCode>
                <c:ptCount val="4"/>
                <c:pt idx="0">
                  <c:v>0.5</c:v>
                </c:pt>
                <c:pt idx="1">
                  <c:v>0.3</c:v>
                </c:pt>
                <c:pt idx="2">
                  <c:v>0.1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A52-4B63-A7C1-426A03B0E1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>
            <a:defRPr sz="1800" b="0" i="0" u="none" strike="noStrike" kern="120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I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>
                <a:solidFill>
                  <a:srgbClr val="002060"/>
                </a:solidFill>
              </a:rPr>
              <a:t>Investment and Revenue Projections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Sheet2!$D$4</c:f>
              <c:strCache>
                <c:ptCount val="1"/>
                <c:pt idx="0">
                  <c:v>Funding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Sheet2!$C$5:$C$10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Sheet2!$D$5:$D$10</c:f>
              <c:numCache>
                <c:formatCode>_-[$$-409]* #,##0_ ;_-[$$-409]* \-#,##0\ ;_-[$$-409]* "-"??_ ;_-@_ </c:formatCode>
                <c:ptCount val="6"/>
                <c:pt idx="0">
                  <c:v>50000</c:v>
                </c:pt>
                <c:pt idx="1">
                  <c:v>1000000</c:v>
                </c:pt>
                <c:pt idx="2">
                  <c:v>2500000</c:v>
                </c:pt>
                <c:pt idx="3">
                  <c:v>7500000</c:v>
                </c:pt>
                <c:pt idx="5">
                  <c:v>50000000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85-425D-BB00-992FD82226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095924880"/>
        <c:axId val="1095937360"/>
      </c:barChart>
      <c:lineChart>
        <c:grouping val="standard"/>
        <c:varyColors val="0"/>
        <c:ser>
          <c:idx val="1"/>
          <c:order val="1"/>
          <c:tx>
            <c:strRef>
              <c:f>Sheet2!$E$4</c:f>
              <c:strCache>
                <c:ptCount val="1"/>
                <c:pt idx="0">
                  <c:v>Revenues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Sheet2!$C$5:$C$10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Sheet2!$E$5:$E$10</c:f>
              <c:numCache>
                <c:formatCode>_-[$$-409]* #,##0_ ;_-[$$-409]* \-#,##0\ ;_-[$$-409]* "-"??_ ;_-@_ </c:formatCode>
                <c:ptCount val="6"/>
                <c:pt idx="0">
                  <c:v>25000</c:v>
                </c:pt>
                <c:pt idx="1">
                  <c:v>40000</c:v>
                </c:pt>
                <c:pt idx="2">
                  <c:v>200000</c:v>
                </c:pt>
                <c:pt idx="3">
                  <c:v>1000000</c:v>
                </c:pt>
                <c:pt idx="4">
                  <c:v>10000000</c:v>
                </c:pt>
                <c:pt idx="5">
                  <c:v>25000000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885-425D-BB00-992FD82226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775488"/>
        <c:axId val="135764448"/>
      </c:lineChart>
      <c:catAx>
        <c:axId val="10959248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L"/>
          </a:p>
        </c:txPr>
        <c:crossAx val="1095937360"/>
        <c:crosses val="autoZero"/>
        <c:auto val="1"/>
        <c:lblAlgn val="ctr"/>
        <c:lblOffset val="100"/>
        <c:noMultiLvlLbl val="0"/>
      </c:catAx>
      <c:valAx>
        <c:axId val="1095937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[$$-409]* #,##0_ ;_-[$$-409]* \-#,##0\ ;_-[$$-409]* &quot;-&quot;??_ ;_-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L"/>
          </a:p>
        </c:txPr>
        <c:crossAx val="1095924880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IL"/>
              </a:p>
            </c:txPr>
          </c:dispUnitsLbl>
        </c:dispUnits>
      </c:valAx>
      <c:valAx>
        <c:axId val="135764448"/>
        <c:scaling>
          <c:orientation val="minMax"/>
        </c:scaling>
        <c:delete val="0"/>
        <c:axPos val="r"/>
        <c:numFmt formatCode="_-[$$-409]* #,##0_ ;_-[$$-409]* \-#,##0\ ;_-[$$-409]* &quot;-&quot;??_ ;_-@_ 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L"/>
          </a:p>
        </c:txPr>
        <c:crossAx val="135775488"/>
        <c:crosses val="max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IL"/>
              </a:p>
            </c:txPr>
          </c:dispUnitsLbl>
        </c:dispUnits>
      </c:valAx>
      <c:catAx>
        <c:axId val="1357754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5764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I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D2517-075E-4CD3-8BF6-8B143AD7CAD2}" type="datetimeFigureOut">
              <a:rPr lang="en-IL" smtClean="0"/>
              <a:t>03/04/2025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058D4-4E54-4E47-8470-ED195AAF8D16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613906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058D4-4E54-4E47-8470-ED195AAF8D16}" type="slidenum">
              <a:rPr lang="en-IL" smtClean="0"/>
              <a:t>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06641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058D4-4E54-4E47-8470-ED195AAF8D16}" type="slidenum">
              <a:rPr lang="en-IL" smtClean="0"/>
              <a:t>13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07875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058D4-4E54-4E47-8470-ED195AAF8D16}" type="slidenum">
              <a:rPr lang="en-IL" smtClean="0"/>
              <a:t>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848268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058D4-4E54-4E47-8470-ED195AAF8D16}" type="slidenum">
              <a:rPr lang="en-IL" smtClean="0"/>
              <a:t>6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042934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058D4-4E54-4E47-8470-ED195AAF8D16}" type="slidenum">
              <a:rPr lang="en-IL" smtClean="0"/>
              <a:t>7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167006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058D4-4E54-4E47-8470-ED195AAF8D16}" type="slidenum">
              <a:rPr lang="en-IL" smtClean="0"/>
              <a:t>8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728099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058D4-4E54-4E47-8470-ED195AAF8D16}" type="slidenum">
              <a:rPr lang="en-IL" smtClean="0"/>
              <a:t>9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899088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058D4-4E54-4E47-8470-ED195AAF8D16}" type="slidenum">
              <a:rPr lang="en-IL" smtClean="0"/>
              <a:t>10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192580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058D4-4E54-4E47-8470-ED195AAF8D16}" type="slidenum">
              <a:rPr lang="en-IL" smtClean="0"/>
              <a:t>11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05702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058D4-4E54-4E47-8470-ED195AAF8D16}" type="slidenum">
              <a:rPr lang="en-IL" smtClean="0"/>
              <a:t>12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084523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6877A-8EC1-EE37-A194-D46DB1EA9E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0323EC-3387-3A0D-60F6-DD033731A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58F1A-81E0-67C1-F5A5-317FF0463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9595E-A2D5-41C5-BDF1-EB28E342F04C}" type="datetimeFigureOut">
              <a:rPr lang="en-IL" smtClean="0"/>
              <a:t>03/04/2025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85933-977B-B8DF-F184-315975E78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093CE-92FF-44E8-6A9E-ED7170672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CE88B-6C76-4592-81C2-62718862CD2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34877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45599-7C7A-9373-2D0C-48CB97EEC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83588D-6F84-5DB1-E8DA-57A5E93DD5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C0F06-B12B-8705-036A-A53B9C726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9595E-A2D5-41C5-BDF1-EB28E342F04C}" type="datetimeFigureOut">
              <a:rPr lang="en-IL" smtClean="0"/>
              <a:t>03/04/2025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FB201-395A-8A68-02B7-D316AAD98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F2D7A-3275-97F1-A5D8-F7E1349D1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CE88B-6C76-4592-81C2-62718862CD2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598634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5EB26E-84DE-BA00-3AAE-4BE8362057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E71ED-156F-756F-EB2B-A41F17883D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B907B-DE60-D02C-C81F-7C3BFF0D8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9595E-A2D5-41C5-BDF1-EB28E342F04C}" type="datetimeFigureOut">
              <a:rPr lang="en-IL" smtClean="0"/>
              <a:t>03/04/2025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4FA72-85AD-F450-E90B-D7DFDD302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7E267-B15A-4E9C-BFE1-ED049C821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CE88B-6C76-4592-81C2-62718862CD2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861209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DE946-CF68-3CB9-18C6-5AA3BF256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ADBF9-D364-32DF-A343-0CBA0748F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E622F-EBD9-6110-DD0B-67E489EE0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9595E-A2D5-41C5-BDF1-EB28E342F04C}" type="datetimeFigureOut">
              <a:rPr lang="en-IL" smtClean="0"/>
              <a:t>03/04/2025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92B29-26C9-AE31-081E-252911430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8E012-CB4D-7C56-0BBD-AC71625C4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CE88B-6C76-4592-81C2-62718862CD2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804862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978AD-8D19-BB0E-B939-C2F0DBACB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35824-1CB9-F481-CF16-A3751119B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DD810-8A4F-430A-89AD-01C54AA64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9595E-A2D5-41C5-BDF1-EB28E342F04C}" type="datetimeFigureOut">
              <a:rPr lang="en-IL" smtClean="0"/>
              <a:t>03/04/2025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16874-A2EB-61EB-9BCD-3FAD2B092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3136E-7AAC-9081-5D34-D5076B75F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CE88B-6C76-4592-81C2-62718862CD2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607646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796A9-D200-FFE8-CBC6-3B3BB16D0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DE04C-9E39-B3FF-F1DA-FB78693634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2C9D48-89CF-A21B-7552-9BA1E1517C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A0E4E7-E4AD-3E00-359D-618EA6310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9595E-A2D5-41C5-BDF1-EB28E342F04C}" type="datetimeFigureOut">
              <a:rPr lang="en-IL" smtClean="0"/>
              <a:t>03/04/2025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D0930-62B6-FCC4-D0CC-B55ACD4BF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DA4C8-789F-5212-93CD-8EB2FEC6A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CE88B-6C76-4592-81C2-62718862CD2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898320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4D63B-FD39-406F-E0A6-C811A4774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2CFAC2-3F47-C78C-3F89-73C9A9955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96924F-168B-BDD7-59CD-66960C1808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C36BC7-484F-CDBB-0B2A-798DE93C9C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07E869-A763-8000-7890-0CABF030AD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B1F9F3-AE1B-A911-0CA6-E2E2CE175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9595E-A2D5-41C5-BDF1-EB28E342F04C}" type="datetimeFigureOut">
              <a:rPr lang="en-IL" smtClean="0"/>
              <a:t>03/04/2025</a:t>
            </a:fld>
            <a:endParaRPr 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59938F-6563-A652-D247-662D623E9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F8062C-16E7-FF32-E92D-2A5D850D3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CE88B-6C76-4592-81C2-62718862CD2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840410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DE268-057A-C110-E914-68AE24C6A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32EE1B-55DD-7EA7-227B-D1E342310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9595E-A2D5-41C5-BDF1-EB28E342F04C}" type="datetimeFigureOut">
              <a:rPr lang="en-IL" smtClean="0"/>
              <a:t>03/04/2025</a:t>
            </a:fld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28CC8C-436D-B566-7219-2B572E65E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EB8F6A-BEDC-FCA7-4DEE-6655F171B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CE88B-6C76-4592-81C2-62718862CD2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801409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63C742-379E-19F1-95A0-8704BF80C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9595E-A2D5-41C5-BDF1-EB28E342F04C}" type="datetimeFigureOut">
              <a:rPr lang="en-IL" smtClean="0"/>
              <a:t>03/04/2025</a:t>
            </a:fld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33B02D-25EF-7931-8FF0-1449D8AEC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35F58-D424-B4B8-AAF6-1547B0E7A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CE88B-6C76-4592-81C2-62718862CD2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882291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30723-D168-7386-E1BF-F73540C0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E0AB1-D6FD-1236-D111-739731A2C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CEE48-10B3-0BFD-8EFF-B462D70E0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52B831-B859-44AA-4C04-5A7E041C5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9595E-A2D5-41C5-BDF1-EB28E342F04C}" type="datetimeFigureOut">
              <a:rPr lang="en-IL" smtClean="0"/>
              <a:t>03/04/2025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339F0-3FE9-9E0E-72B7-625B2D20F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284627-C6E2-044B-54B3-2A591CAA1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CE88B-6C76-4592-81C2-62718862CD2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070641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2DC0F-1576-3A4D-77A2-634A1F0F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69E48E-F239-A6E6-923B-FB80A179F6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A26B92-0FC0-5041-29EF-DD583D0409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B2F27-8AE3-5E38-9027-1C8CCAA0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9595E-A2D5-41C5-BDF1-EB28E342F04C}" type="datetimeFigureOut">
              <a:rPr lang="en-IL" smtClean="0"/>
              <a:t>03/04/2025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D2B607-5BCA-6CFC-06FC-0AC3730DA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58E75D-6238-30E0-F42A-994DB5A81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CE88B-6C76-4592-81C2-62718862CD2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250251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546532-5ABB-E295-EF1E-32F017774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65797-C95C-86CB-5690-3C11077FD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7059D-E871-ED0D-3B21-C8F05BF53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09595E-A2D5-41C5-BDF1-EB28E342F04C}" type="datetimeFigureOut">
              <a:rPr lang="en-IL" smtClean="0"/>
              <a:t>03/04/2025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981AA-A50E-5458-BBCB-A8C30D862C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476ED-6AB9-73E9-053B-908BEEB2C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BCE88B-6C76-4592-81C2-62718862CD2B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9848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70.svg"/><Relationship Id="rId3" Type="http://schemas.openxmlformats.org/officeDocument/2006/relationships/image" Target="../media/image4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11" Type="http://schemas.openxmlformats.org/officeDocument/2006/relationships/image" Target="../media/image68.jpg"/><Relationship Id="rId5" Type="http://schemas.openxmlformats.org/officeDocument/2006/relationships/image" Target="../media/image62.png"/><Relationship Id="rId10" Type="http://schemas.openxmlformats.org/officeDocument/2006/relationships/image" Target="../media/image67.svg"/><Relationship Id="rId4" Type="http://schemas.openxmlformats.org/officeDocument/2006/relationships/image" Target="../media/image61.jpe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png"/><Relationship Id="rId3" Type="http://schemas.openxmlformats.org/officeDocument/2006/relationships/image" Target="../media/image4.pn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svg"/><Relationship Id="rId4" Type="http://schemas.openxmlformats.org/officeDocument/2006/relationships/chart" Target="../charts/chart2.xml"/><Relationship Id="rId9" Type="http://schemas.openxmlformats.org/officeDocument/2006/relationships/image" Target="../media/image76.png"/><Relationship Id="rId14" Type="http://schemas.openxmlformats.org/officeDocument/2006/relationships/image" Target="../media/image8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svg"/><Relationship Id="rId18" Type="http://schemas.openxmlformats.org/officeDocument/2006/relationships/image" Target="../media/image97.png"/><Relationship Id="rId3" Type="http://schemas.openxmlformats.org/officeDocument/2006/relationships/image" Target="../media/image4.png"/><Relationship Id="rId7" Type="http://schemas.openxmlformats.org/officeDocument/2006/relationships/image" Target="../media/image86.svg"/><Relationship Id="rId12" Type="http://schemas.openxmlformats.org/officeDocument/2006/relationships/image" Target="../media/image91.png"/><Relationship Id="rId17" Type="http://schemas.openxmlformats.org/officeDocument/2006/relationships/image" Target="../media/image96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5" Type="http://schemas.openxmlformats.org/officeDocument/2006/relationships/hyperlink" Target="https://freepngimg.com/png/16783-target-picture" TargetMode="External"/><Relationship Id="rId15" Type="http://schemas.openxmlformats.org/officeDocument/2006/relationships/image" Target="../media/image94.svg"/><Relationship Id="rId10" Type="http://schemas.openxmlformats.org/officeDocument/2006/relationships/image" Target="../media/image89.png"/><Relationship Id="rId19" Type="http://schemas.openxmlformats.org/officeDocument/2006/relationships/image" Target="../media/image98.svg"/><Relationship Id="rId4" Type="http://schemas.openxmlformats.org/officeDocument/2006/relationships/image" Target="../media/image84.png"/><Relationship Id="rId9" Type="http://schemas.openxmlformats.org/officeDocument/2006/relationships/image" Target="../media/image88.svg"/><Relationship Id="rId14" Type="http://schemas.openxmlformats.org/officeDocument/2006/relationships/image" Target="../media/image9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4.png"/><Relationship Id="rId7" Type="http://schemas.openxmlformats.org/officeDocument/2006/relationships/image" Target="../media/image10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svg"/><Relationship Id="rId5" Type="http://schemas.openxmlformats.org/officeDocument/2006/relationships/hyperlink" Target="https://www.happyseniors.com/" TargetMode="External"/><Relationship Id="rId10" Type="http://schemas.openxmlformats.org/officeDocument/2006/relationships/image" Target="../media/image103.png"/><Relationship Id="rId4" Type="http://schemas.openxmlformats.org/officeDocument/2006/relationships/hyperlink" Target="mailto:invest@happyseniors.com" TargetMode="External"/><Relationship Id="rId9" Type="http://schemas.openxmlformats.org/officeDocument/2006/relationships/image" Target="../media/image10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4.pn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4.pn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.png"/><Relationship Id="rId7" Type="http://schemas.openxmlformats.org/officeDocument/2006/relationships/image" Target="../media/image56.svg"/><Relationship Id="rId12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Picture 7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910EFA39-7909-F6B1-A866-BFC472A21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1538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2" name="Picture 11" descr="A person and person sitting on a couch&#10;&#10;Description automatically generated">
            <a:extLst>
              <a:ext uri="{FF2B5EF4-FFF2-40B4-BE49-F238E27FC236}">
                <a16:creationId xmlns:a16="http://schemas.microsoft.com/office/drawing/2014/main" id="{8CEBCE9C-E40A-46D9-9954-485F6C8B1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1" r="-1" b="-1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AutoShape 2" descr="A hyper-realistic image of a female social worker visiting a senior man in his cozy, slightly worn living room for a check-up. The room is warmly lit and inviting, with vintage furniture, a soft couch, a lamp, and personal touches like books and framed pictures. The social worker, a professional woman, is seated and attentively listening to the senior, holding a tablet in her hands as she takes notes, creating a supportive and friendly atmosphere. The tablet is present but not intrusive, emphasizing a modern tool while keeping the scene focused on human connection. High-resolution details capture the warmth and authenticity of the setting.">
            <a:extLst>
              <a:ext uri="{FF2B5EF4-FFF2-40B4-BE49-F238E27FC236}">
                <a16:creationId xmlns:a16="http://schemas.microsoft.com/office/drawing/2014/main" id="{1F9E95BC-2A7F-8FA6-D72A-AA287DBCE1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L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3312D01-D629-CEA6-4DDC-ABCA21AAAA6D}"/>
              </a:ext>
            </a:extLst>
          </p:cNvPr>
          <p:cNvSpPr txBox="1">
            <a:spLocks/>
          </p:cNvSpPr>
          <p:nvPr/>
        </p:nvSpPr>
        <p:spPr>
          <a:xfrm>
            <a:off x="6855540" y="266864"/>
            <a:ext cx="3633746" cy="741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rgbClr val="002060"/>
                </a:solidFill>
              </a:rPr>
              <a:t>Happy Seniors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8051F91-5EB8-1BCF-74B5-260C47FF467E}"/>
              </a:ext>
            </a:extLst>
          </p:cNvPr>
          <p:cNvSpPr txBox="1">
            <a:spLocks/>
          </p:cNvSpPr>
          <p:nvPr/>
        </p:nvSpPr>
        <p:spPr>
          <a:xfrm>
            <a:off x="1256839" y="5867327"/>
            <a:ext cx="4716998" cy="728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0070C0"/>
                </a:solidFill>
              </a:rPr>
              <a:t>Empowering Case Managers With AI-Assistant Automation Technology</a:t>
            </a:r>
            <a:endParaRPr lang="en-US" sz="2000" dirty="0"/>
          </a:p>
        </p:txBody>
      </p:sp>
      <p:pic>
        <p:nvPicPr>
          <p:cNvPr id="15" name="Picture 14" descr="A logo of people holding hands&#10;&#10;Description automatically generated">
            <a:extLst>
              <a:ext uri="{FF2B5EF4-FFF2-40B4-BE49-F238E27FC236}">
                <a16:creationId xmlns:a16="http://schemas.microsoft.com/office/drawing/2014/main" id="{7E277BFD-B11E-8A0D-BAFA-F1F6B7E5A9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982" y="200314"/>
            <a:ext cx="1028700" cy="1080000"/>
          </a:xfrm>
          <a:prstGeom prst="rect">
            <a:avLst/>
          </a:prstGeom>
        </p:spPr>
      </p:pic>
      <p:pic>
        <p:nvPicPr>
          <p:cNvPr id="16" name="Picture 15" descr="A logo of a person holding a bird&#10;&#10;Description automatically generated">
            <a:extLst>
              <a:ext uri="{FF2B5EF4-FFF2-40B4-BE49-F238E27FC236}">
                <a16:creationId xmlns:a16="http://schemas.microsoft.com/office/drawing/2014/main" id="{F6B83F0E-40E4-224D-CBC2-AD64D1E451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42" y="5376665"/>
            <a:ext cx="1584000" cy="1584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E26FFF0-C219-C366-EF23-C759BD7AA8B1}"/>
              </a:ext>
            </a:extLst>
          </p:cNvPr>
          <p:cNvSpPr txBox="1"/>
          <p:nvPr/>
        </p:nvSpPr>
        <p:spPr>
          <a:xfrm>
            <a:off x="5604601" y="891746"/>
            <a:ext cx="6135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dirty="0"/>
              <a:t>Introduction To The Nightingale System</a:t>
            </a:r>
          </a:p>
        </p:txBody>
      </p:sp>
    </p:spTree>
    <p:extLst>
      <p:ext uri="{BB962C8B-B14F-4D97-AF65-F5344CB8AC3E}">
        <p14:creationId xmlns:p14="http://schemas.microsoft.com/office/powerpoint/2010/main" val="1127320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8953E74-D241-4DDF-8508-F0365EA13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C3C901A-B2F4-4A3C-BCDD-7C8D587EC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371134"/>
          </a:xfrm>
          <a:custGeom>
            <a:avLst/>
            <a:gdLst>
              <a:gd name="connsiteX0" fmla="*/ 0 w 12192000"/>
              <a:gd name="connsiteY0" fmla="*/ 0 h 2515690"/>
              <a:gd name="connsiteX1" fmla="*/ 170442 w 12192000"/>
              <a:gd name="connsiteY1" fmla="*/ 96074 h 2515690"/>
              <a:gd name="connsiteX2" fmla="*/ 424739 w 12192000"/>
              <a:gd name="connsiteY2" fmla="*/ 224865 h 2515690"/>
              <a:gd name="connsiteX3" fmla="*/ 748273 w 12192000"/>
              <a:gd name="connsiteY3" fmla="*/ 373939 h 2515690"/>
              <a:gd name="connsiteX4" fmla="*/ 1037058 w 12192000"/>
              <a:gd name="connsiteY4" fmla="*/ 499994 h 2515690"/>
              <a:gd name="connsiteX5" fmla="*/ 1101312 w 12192000"/>
              <a:gd name="connsiteY5" fmla="*/ 428540 h 2515690"/>
              <a:gd name="connsiteX6" fmla="*/ 1367071 w 12192000"/>
              <a:gd name="connsiteY6" fmla="*/ 516118 h 2515690"/>
              <a:gd name="connsiteX7" fmla="*/ 2189943 w 12192000"/>
              <a:gd name="connsiteY7" fmla="*/ 794533 h 2515690"/>
              <a:gd name="connsiteX8" fmla="*/ 2390329 w 12192000"/>
              <a:gd name="connsiteY8" fmla="*/ 920897 h 2515690"/>
              <a:gd name="connsiteX9" fmla="*/ 2459570 w 12192000"/>
              <a:gd name="connsiteY9" fmla="*/ 983740 h 2515690"/>
              <a:gd name="connsiteX10" fmla="*/ 2503252 w 12192000"/>
              <a:gd name="connsiteY10" fmla="*/ 1000151 h 2515690"/>
              <a:gd name="connsiteX11" fmla="*/ 2503252 w 12192000"/>
              <a:gd name="connsiteY11" fmla="*/ 1008273 h 2515690"/>
              <a:gd name="connsiteX12" fmla="*/ 2511191 w 12192000"/>
              <a:gd name="connsiteY12" fmla="*/ 1009499 h 2515690"/>
              <a:gd name="connsiteX13" fmla="*/ 2565029 w 12192000"/>
              <a:gd name="connsiteY13" fmla="*/ 1015977 h 2515690"/>
              <a:gd name="connsiteX14" fmla="*/ 2593745 w 12192000"/>
              <a:gd name="connsiteY14" fmla="*/ 1019963 h 2515690"/>
              <a:gd name="connsiteX15" fmla="*/ 2591015 w 12192000"/>
              <a:gd name="connsiteY15" fmla="*/ 1019651 h 2515690"/>
              <a:gd name="connsiteX16" fmla="*/ 2590137 w 12192000"/>
              <a:gd name="connsiteY16" fmla="*/ 1019549 h 2515690"/>
              <a:gd name="connsiteX17" fmla="*/ 2589021 w 12192000"/>
              <a:gd name="connsiteY17" fmla="*/ 1019424 h 2515690"/>
              <a:gd name="connsiteX18" fmla="*/ 2591015 w 12192000"/>
              <a:gd name="connsiteY18" fmla="*/ 1019651 h 2515690"/>
              <a:gd name="connsiteX19" fmla="*/ 2602385 w 12192000"/>
              <a:gd name="connsiteY19" fmla="*/ 1020975 h 2515690"/>
              <a:gd name="connsiteX20" fmla="*/ 2614445 w 12192000"/>
              <a:gd name="connsiteY20" fmla="*/ 1022389 h 2515690"/>
              <a:gd name="connsiteX21" fmla="*/ 2614445 w 12192000"/>
              <a:gd name="connsiteY21" fmla="*/ 1020966 h 2515690"/>
              <a:gd name="connsiteX22" fmla="*/ 2676661 w 12192000"/>
              <a:gd name="connsiteY22" fmla="*/ 1029355 h 2515690"/>
              <a:gd name="connsiteX23" fmla="*/ 2788597 w 12192000"/>
              <a:gd name="connsiteY23" fmla="*/ 1048926 h 2515690"/>
              <a:gd name="connsiteX24" fmla="*/ 2812742 w 12192000"/>
              <a:gd name="connsiteY24" fmla="*/ 1057667 h 2515690"/>
              <a:gd name="connsiteX25" fmla="*/ 2970201 w 12192000"/>
              <a:gd name="connsiteY25" fmla="*/ 949091 h 2515690"/>
              <a:gd name="connsiteX26" fmla="*/ 3030610 w 12192000"/>
              <a:gd name="connsiteY26" fmla="*/ 1049340 h 2515690"/>
              <a:gd name="connsiteX27" fmla="*/ 3058913 w 12192000"/>
              <a:gd name="connsiteY27" fmla="*/ 1048085 h 2515690"/>
              <a:gd name="connsiteX28" fmla="*/ 3072697 w 12192000"/>
              <a:gd name="connsiteY28" fmla="*/ 1045316 h 2515690"/>
              <a:gd name="connsiteX29" fmla="*/ 3083305 w 12192000"/>
              <a:gd name="connsiteY29" fmla="*/ 1040550 h 2515690"/>
              <a:gd name="connsiteX30" fmla="*/ 3125603 w 12192000"/>
              <a:gd name="connsiteY30" fmla="*/ 1004583 h 2515690"/>
              <a:gd name="connsiteX31" fmla="*/ 3385106 w 12192000"/>
              <a:gd name="connsiteY31" fmla="*/ 1042233 h 2515690"/>
              <a:gd name="connsiteX32" fmla="*/ 3424945 w 12192000"/>
              <a:gd name="connsiteY32" fmla="*/ 1065268 h 2515690"/>
              <a:gd name="connsiteX33" fmla="*/ 3436948 w 12192000"/>
              <a:gd name="connsiteY33" fmla="*/ 1068018 h 2515690"/>
              <a:gd name="connsiteX34" fmla="*/ 3466714 w 12192000"/>
              <a:gd name="connsiteY34" fmla="*/ 1063419 h 2515690"/>
              <a:gd name="connsiteX35" fmla="*/ 3550909 w 12192000"/>
              <a:gd name="connsiteY35" fmla="*/ 1044511 h 2515690"/>
              <a:gd name="connsiteX36" fmla="*/ 3555900 w 12192000"/>
              <a:gd name="connsiteY36" fmla="*/ 1041996 h 2515690"/>
              <a:gd name="connsiteX37" fmla="*/ 3625978 w 12192000"/>
              <a:gd name="connsiteY37" fmla="*/ 1023459 h 2515690"/>
              <a:gd name="connsiteX38" fmla="*/ 3632465 w 12192000"/>
              <a:gd name="connsiteY38" fmla="*/ 1023522 h 2515690"/>
              <a:gd name="connsiteX39" fmla="*/ 3649063 w 12192000"/>
              <a:gd name="connsiteY39" fmla="*/ 1018726 h 2515690"/>
              <a:gd name="connsiteX40" fmla="*/ 3805954 w 12192000"/>
              <a:gd name="connsiteY40" fmla="*/ 917517 h 2515690"/>
              <a:gd name="connsiteX41" fmla="*/ 4020506 w 12192000"/>
              <a:gd name="connsiteY41" fmla="*/ 816231 h 2515690"/>
              <a:gd name="connsiteX42" fmla="*/ 4233682 w 12192000"/>
              <a:gd name="connsiteY42" fmla="*/ 799511 h 2515690"/>
              <a:gd name="connsiteX43" fmla="*/ 4306552 w 12192000"/>
              <a:gd name="connsiteY43" fmla="*/ 610207 h 2515690"/>
              <a:gd name="connsiteX44" fmla="*/ 4816604 w 12192000"/>
              <a:gd name="connsiteY44" fmla="*/ 773163 h 2515690"/>
              <a:gd name="connsiteX45" fmla="*/ 4916502 w 12192000"/>
              <a:gd name="connsiteY45" fmla="*/ 788104 h 2515690"/>
              <a:gd name="connsiteX46" fmla="*/ 5224415 w 12192000"/>
              <a:gd name="connsiteY46" fmla="*/ 674418 h 2515690"/>
              <a:gd name="connsiteX47" fmla="*/ 5274077 w 12192000"/>
              <a:gd name="connsiteY47" fmla="*/ 655978 h 2515690"/>
              <a:gd name="connsiteX48" fmla="*/ 5371217 w 12192000"/>
              <a:gd name="connsiteY48" fmla="*/ 614372 h 2515690"/>
              <a:gd name="connsiteX49" fmla="*/ 5364523 w 12192000"/>
              <a:gd name="connsiteY49" fmla="*/ 502501 h 2515690"/>
              <a:gd name="connsiteX50" fmla="*/ 5457871 w 12192000"/>
              <a:gd name="connsiteY50" fmla="*/ 558285 h 2515690"/>
              <a:gd name="connsiteX51" fmla="*/ 5750580 w 12192000"/>
              <a:gd name="connsiteY51" fmla="*/ 663503 h 2515690"/>
              <a:gd name="connsiteX52" fmla="*/ 5976618 w 12192000"/>
              <a:gd name="connsiteY52" fmla="*/ 582652 h 2515690"/>
              <a:gd name="connsiteX53" fmla="*/ 6009346 w 12192000"/>
              <a:gd name="connsiteY53" fmla="*/ 559470 h 2515690"/>
              <a:gd name="connsiteX54" fmla="*/ 6069735 w 12192000"/>
              <a:gd name="connsiteY54" fmla="*/ 587803 h 2515690"/>
              <a:gd name="connsiteX55" fmla="*/ 6270319 w 12192000"/>
              <a:gd name="connsiteY55" fmla="*/ 643982 h 2515690"/>
              <a:gd name="connsiteX56" fmla="*/ 6406781 w 12192000"/>
              <a:gd name="connsiteY56" fmla="*/ 672327 h 2515690"/>
              <a:gd name="connsiteX57" fmla="*/ 6469508 w 12192000"/>
              <a:gd name="connsiteY57" fmla="*/ 708574 h 2515690"/>
              <a:gd name="connsiteX58" fmla="*/ 6515869 w 12192000"/>
              <a:gd name="connsiteY58" fmla="*/ 715738 h 2515690"/>
              <a:gd name="connsiteX59" fmla="*/ 6725938 w 12192000"/>
              <a:gd name="connsiteY59" fmla="*/ 691128 h 2515690"/>
              <a:gd name="connsiteX60" fmla="*/ 6778240 w 12192000"/>
              <a:gd name="connsiteY60" fmla="*/ 678998 h 2515690"/>
              <a:gd name="connsiteX61" fmla="*/ 6806944 w 12192000"/>
              <a:gd name="connsiteY61" fmla="*/ 646178 h 2515690"/>
              <a:gd name="connsiteX62" fmla="*/ 6830632 w 12192000"/>
              <a:gd name="connsiteY62" fmla="*/ 633915 h 2515690"/>
              <a:gd name="connsiteX63" fmla="*/ 6858072 w 12192000"/>
              <a:gd name="connsiteY63" fmla="*/ 646178 h 2515690"/>
              <a:gd name="connsiteX64" fmla="*/ 6891322 w 12192000"/>
              <a:gd name="connsiteY64" fmla="*/ 678998 h 2515690"/>
              <a:gd name="connsiteX65" fmla="*/ 6951905 w 12192000"/>
              <a:gd name="connsiteY65" fmla="*/ 691128 h 2515690"/>
              <a:gd name="connsiteX66" fmla="*/ 7195246 w 12192000"/>
              <a:gd name="connsiteY66" fmla="*/ 715738 h 2515690"/>
              <a:gd name="connsiteX67" fmla="*/ 7248949 w 12192000"/>
              <a:gd name="connsiteY67" fmla="*/ 708574 h 2515690"/>
              <a:gd name="connsiteX68" fmla="*/ 7321609 w 12192000"/>
              <a:gd name="connsiteY68" fmla="*/ 672327 h 2515690"/>
              <a:gd name="connsiteX69" fmla="*/ 7479684 w 12192000"/>
              <a:gd name="connsiteY69" fmla="*/ 643982 h 2515690"/>
              <a:gd name="connsiteX70" fmla="*/ 7712035 w 12192000"/>
              <a:gd name="connsiteY70" fmla="*/ 587803 h 2515690"/>
              <a:gd name="connsiteX71" fmla="*/ 7781987 w 12192000"/>
              <a:gd name="connsiteY71" fmla="*/ 559470 h 2515690"/>
              <a:gd name="connsiteX72" fmla="*/ 7819900 w 12192000"/>
              <a:gd name="connsiteY72" fmla="*/ 582652 h 2515690"/>
              <a:gd name="connsiteX73" fmla="*/ 8081736 w 12192000"/>
              <a:gd name="connsiteY73" fmla="*/ 663503 h 2515690"/>
              <a:gd name="connsiteX74" fmla="*/ 8420801 w 12192000"/>
              <a:gd name="connsiteY74" fmla="*/ 558285 h 2515690"/>
              <a:gd name="connsiteX75" fmla="*/ 8528933 w 12192000"/>
              <a:gd name="connsiteY75" fmla="*/ 502501 h 2515690"/>
              <a:gd name="connsiteX76" fmla="*/ 8521178 w 12192000"/>
              <a:gd name="connsiteY76" fmla="*/ 614372 h 2515690"/>
              <a:gd name="connsiteX77" fmla="*/ 8633702 w 12192000"/>
              <a:gd name="connsiteY77" fmla="*/ 655978 h 2515690"/>
              <a:gd name="connsiteX78" fmla="*/ 8691231 w 12192000"/>
              <a:gd name="connsiteY78" fmla="*/ 674418 h 2515690"/>
              <a:gd name="connsiteX79" fmla="*/ 9047908 w 12192000"/>
              <a:gd name="connsiteY79" fmla="*/ 788104 h 2515690"/>
              <a:gd name="connsiteX80" fmla="*/ 9163628 w 12192000"/>
              <a:gd name="connsiteY80" fmla="*/ 773163 h 2515690"/>
              <a:gd name="connsiteX81" fmla="*/ 9754459 w 12192000"/>
              <a:gd name="connsiteY81" fmla="*/ 610207 h 2515690"/>
              <a:gd name="connsiteX82" fmla="*/ 9838868 w 12192000"/>
              <a:gd name="connsiteY82" fmla="*/ 799511 h 2515690"/>
              <a:gd name="connsiteX83" fmla="*/ 10085808 w 12192000"/>
              <a:gd name="connsiteY83" fmla="*/ 816231 h 2515690"/>
              <a:gd name="connsiteX84" fmla="*/ 10334338 w 12192000"/>
              <a:gd name="connsiteY84" fmla="*/ 917517 h 2515690"/>
              <a:gd name="connsiteX85" fmla="*/ 10516076 w 12192000"/>
              <a:gd name="connsiteY85" fmla="*/ 1018726 h 2515690"/>
              <a:gd name="connsiteX86" fmla="*/ 10535302 w 12192000"/>
              <a:gd name="connsiteY86" fmla="*/ 1023522 h 2515690"/>
              <a:gd name="connsiteX87" fmla="*/ 10542819 w 12192000"/>
              <a:gd name="connsiteY87" fmla="*/ 1023458 h 2515690"/>
              <a:gd name="connsiteX88" fmla="*/ 10623994 w 12192000"/>
              <a:gd name="connsiteY88" fmla="*/ 1041996 h 2515690"/>
              <a:gd name="connsiteX89" fmla="*/ 10629774 w 12192000"/>
              <a:gd name="connsiteY89" fmla="*/ 1044511 h 2515690"/>
              <a:gd name="connsiteX90" fmla="*/ 10727305 w 12192000"/>
              <a:gd name="connsiteY90" fmla="*/ 1063419 h 2515690"/>
              <a:gd name="connsiteX91" fmla="*/ 10761785 w 12192000"/>
              <a:gd name="connsiteY91" fmla="*/ 1068017 h 2515690"/>
              <a:gd name="connsiteX92" fmla="*/ 10775688 w 12192000"/>
              <a:gd name="connsiteY92" fmla="*/ 1065268 h 2515690"/>
              <a:gd name="connsiteX93" fmla="*/ 10821837 w 12192000"/>
              <a:gd name="connsiteY93" fmla="*/ 1042232 h 2515690"/>
              <a:gd name="connsiteX94" fmla="*/ 11122438 w 12192000"/>
              <a:gd name="connsiteY94" fmla="*/ 1004583 h 2515690"/>
              <a:gd name="connsiteX95" fmla="*/ 11171433 w 12192000"/>
              <a:gd name="connsiteY95" fmla="*/ 1040550 h 2515690"/>
              <a:gd name="connsiteX96" fmla="*/ 11183724 w 12192000"/>
              <a:gd name="connsiteY96" fmla="*/ 1045316 h 2515690"/>
              <a:gd name="connsiteX97" fmla="*/ 11199690 w 12192000"/>
              <a:gd name="connsiteY97" fmla="*/ 1048085 h 2515690"/>
              <a:gd name="connsiteX98" fmla="*/ 11232475 w 12192000"/>
              <a:gd name="connsiteY98" fmla="*/ 1049340 h 2515690"/>
              <a:gd name="connsiteX99" fmla="*/ 11302451 w 12192000"/>
              <a:gd name="connsiteY99" fmla="*/ 949091 h 2515690"/>
              <a:gd name="connsiteX100" fmla="*/ 11484849 w 12192000"/>
              <a:gd name="connsiteY100" fmla="*/ 1057667 h 2515690"/>
              <a:gd name="connsiteX101" fmla="*/ 11512818 w 12192000"/>
              <a:gd name="connsiteY101" fmla="*/ 1048926 h 2515690"/>
              <a:gd name="connsiteX102" fmla="*/ 11642481 w 12192000"/>
              <a:gd name="connsiteY102" fmla="*/ 1029355 h 2515690"/>
              <a:gd name="connsiteX103" fmla="*/ 11714551 w 12192000"/>
              <a:gd name="connsiteY103" fmla="*/ 1020966 h 2515690"/>
              <a:gd name="connsiteX104" fmla="*/ 11714551 w 12192000"/>
              <a:gd name="connsiteY104" fmla="*/ 1022389 h 2515690"/>
              <a:gd name="connsiteX105" fmla="*/ 11728519 w 12192000"/>
              <a:gd name="connsiteY105" fmla="*/ 1020975 h 2515690"/>
              <a:gd name="connsiteX106" fmla="*/ 11741691 w 12192000"/>
              <a:gd name="connsiteY106" fmla="*/ 1019651 h 2515690"/>
              <a:gd name="connsiteX107" fmla="*/ 11743999 w 12192000"/>
              <a:gd name="connsiteY107" fmla="*/ 1019424 h 2515690"/>
              <a:gd name="connsiteX108" fmla="*/ 11742709 w 12192000"/>
              <a:gd name="connsiteY108" fmla="*/ 1019549 h 2515690"/>
              <a:gd name="connsiteX109" fmla="*/ 11741691 w 12192000"/>
              <a:gd name="connsiteY109" fmla="*/ 1019651 h 2515690"/>
              <a:gd name="connsiteX110" fmla="*/ 11738529 w 12192000"/>
              <a:gd name="connsiteY110" fmla="*/ 1019963 h 2515690"/>
              <a:gd name="connsiteX111" fmla="*/ 11771791 w 12192000"/>
              <a:gd name="connsiteY111" fmla="*/ 1015977 h 2515690"/>
              <a:gd name="connsiteX112" fmla="*/ 11834157 w 12192000"/>
              <a:gd name="connsiteY112" fmla="*/ 1009499 h 2515690"/>
              <a:gd name="connsiteX113" fmla="*/ 11843354 w 12192000"/>
              <a:gd name="connsiteY113" fmla="*/ 1008273 h 2515690"/>
              <a:gd name="connsiteX114" fmla="*/ 11843354 w 12192000"/>
              <a:gd name="connsiteY114" fmla="*/ 1000151 h 2515690"/>
              <a:gd name="connsiteX115" fmla="*/ 11893955 w 12192000"/>
              <a:gd name="connsiteY115" fmla="*/ 983740 h 2515690"/>
              <a:gd name="connsiteX116" fmla="*/ 11974160 w 12192000"/>
              <a:gd name="connsiteY116" fmla="*/ 920897 h 2515690"/>
              <a:gd name="connsiteX117" fmla="*/ 12143531 w 12192000"/>
              <a:gd name="connsiteY117" fmla="*/ 823664 h 2515690"/>
              <a:gd name="connsiteX118" fmla="*/ 12192000 w 12192000"/>
              <a:gd name="connsiteY118" fmla="*/ 801163 h 2515690"/>
              <a:gd name="connsiteX119" fmla="*/ 12192000 w 12192000"/>
              <a:gd name="connsiteY119" fmla="*/ 2515690 h 2515690"/>
              <a:gd name="connsiteX120" fmla="*/ 0 w 12192000"/>
              <a:gd name="connsiteY120" fmla="*/ 2515690 h 25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192000" h="2515690">
                <a:moveTo>
                  <a:pt x="0" y="0"/>
                </a:moveTo>
                <a:lnTo>
                  <a:pt x="170442" y="96074"/>
                </a:lnTo>
                <a:cubicBezTo>
                  <a:pt x="323315" y="179510"/>
                  <a:pt x="418777" y="223899"/>
                  <a:pt x="424739" y="224865"/>
                </a:cubicBezTo>
                <a:cubicBezTo>
                  <a:pt x="573781" y="248496"/>
                  <a:pt x="654649" y="314572"/>
                  <a:pt x="748273" y="373939"/>
                </a:cubicBezTo>
                <a:cubicBezTo>
                  <a:pt x="830321" y="425631"/>
                  <a:pt x="917271" y="480784"/>
                  <a:pt x="1037058" y="499994"/>
                </a:cubicBezTo>
                <a:cubicBezTo>
                  <a:pt x="1195925" y="525362"/>
                  <a:pt x="1048105" y="445478"/>
                  <a:pt x="1101312" y="428540"/>
                </a:cubicBezTo>
                <a:cubicBezTo>
                  <a:pt x="1188473" y="458169"/>
                  <a:pt x="1274625" y="505369"/>
                  <a:pt x="1367071" y="516118"/>
                </a:cubicBezTo>
                <a:cubicBezTo>
                  <a:pt x="1701323" y="554463"/>
                  <a:pt x="1964451" y="648887"/>
                  <a:pt x="2189943" y="794533"/>
                </a:cubicBezTo>
                <a:cubicBezTo>
                  <a:pt x="2255082" y="836300"/>
                  <a:pt x="2357481" y="862342"/>
                  <a:pt x="2390329" y="920897"/>
                </a:cubicBezTo>
                <a:cubicBezTo>
                  <a:pt x="2406050" y="949359"/>
                  <a:pt x="2430126" y="969285"/>
                  <a:pt x="2459570" y="983740"/>
                </a:cubicBezTo>
                <a:lnTo>
                  <a:pt x="2503252" y="1000151"/>
                </a:lnTo>
                <a:lnTo>
                  <a:pt x="2503252" y="1008273"/>
                </a:lnTo>
                <a:lnTo>
                  <a:pt x="2511191" y="1009499"/>
                </a:lnTo>
                <a:cubicBezTo>
                  <a:pt x="2529847" y="1011974"/>
                  <a:pt x="2562849" y="1015701"/>
                  <a:pt x="2565029" y="1015977"/>
                </a:cubicBezTo>
                <a:cubicBezTo>
                  <a:pt x="2610845" y="1021778"/>
                  <a:pt x="2601577" y="1020837"/>
                  <a:pt x="2593745" y="1019963"/>
                </a:cubicBezTo>
                <a:lnTo>
                  <a:pt x="2591015" y="1019651"/>
                </a:lnTo>
                <a:lnTo>
                  <a:pt x="2590137" y="1019549"/>
                </a:lnTo>
                <a:cubicBezTo>
                  <a:pt x="2588203" y="1019326"/>
                  <a:pt x="2588125" y="1019321"/>
                  <a:pt x="2589021" y="1019424"/>
                </a:cubicBezTo>
                <a:lnTo>
                  <a:pt x="2591015" y="1019651"/>
                </a:lnTo>
                <a:lnTo>
                  <a:pt x="2602385" y="1020975"/>
                </a:lnTo>
                <a:lnTo>
                  <a:pt x="2614445" y="1022389"/>
                </a:lnTo>
                <a:lnTo>
                  <a:pt x="2614445" y="1020966"/>
                </a:lnTo>
                <a:lnTo>
                  <a:pt x="2676661" y="1029355"/>
                </a:lnTo>
                <a:cubicBezTo>
                  <a:pt x="2715592" y="1034194"/>
                  <a:pt x="2753901" y="1039695"/>
                  <a:pt x="2788597" y="1048926"/>
                </a:cubicBezTo>
                <a:lnTo>
                  <a:pt x="2812742" y="1057667"/>
                </a:lnTo>
                <a:lnTo>
                  <a:pt x="2970201" y="949091"/>
                </a:lnTo>
                <a:cubicBezTo>
                  <a:pt x="3052785" y="982961"/>
                  <a:pt x="2996105" y="1020057"/>
                  <a:pt x="3030610" y="1049340"/>
                </a:cubicBezTo>
                <a:cubicBezTo>
                  <a:pt x="3039005" y="1048442"/>
                  <a:pt x="3049621" y="1048500"/>
                  <a:pt x="3058913" y="1048085"/>
                </a:cubicBezTo>
                <a:lnTo>
                  <a:pt x="3072697" y="1045316"/>
                </a:lnTo>
                <a:lnTo>
                  <a:pt x="3083305" y="1040550"/>
                </a:lnTo>
                <a:lnTo>
                  <a:pt x="3125603" y="1004583"/>
                </a:lnTo>
                <a:cubicBezTo>
                  <a:pt x="3221669" y="925596"/>
                  <a:pt x="3242489" y="937564"/>
                  <a:pt x="3385106" y="1042233"/>
                </a:cubicBezTo>
                <a:cubicBezTo>
                  <a:pt x="3399403" y="1052670"/>
                  <a:pt x="3412529" y="1060209"/>
                  <a:pt x="3424945" y="1065268"/>
                </a:cubicBezTo>
                <a:lnTo>
                  <a:pt x="3436948" y="1068018"/>
                </a:lnTo>
                <a:lnTo>
                  <a:pt x="3466714" y="1063419"/>
                </a:lnTo>
                <a:lnTo>
                  <a:pt x="3550909" y="1044511"/>
                </a:lnTo>
                <a:lnTo>
                  <a:pt x="3555900" y="1041996"/>
                </a:lnTo>
                <a:cubicBezTo>
                  <a:pt x="3573827" y="1033454"/>
                  <a:pt x="3594382" y="1025941"/>
                  <a:pt x="3625978" y="1023459"/>
                </a:cubicBezTo>
                <a:lnTo>
                  <a:pt x="3632465" y="1023522"/>
                </a:lnTo>
                <a:lnTo>
                  <a:pt x="3649063" y="1018726"/>
                </a:lnTo>
                <a:cubicBezTo>
                  <a:pt x="3741849" y="989371"/>
                  <a:pt x="3810578" y="953657"/>
                  <a:pt x="3805954" y="917517"/>
                </a:cubicBezTo>
                <a:cubicBezTo>
                  <a:pt x="4031729" y="953901"/>
                  <a:pt x="4031729" y="953901"/>
                  <a:pt x="4020506" y="816231"/>
                </a:cubicBezTo>
                <a:cubicBezTo>
                  <a:pt x="4171643" y="865324"/>
                  <a:pt x="4206308" y="864422"/>
                  <a:pt x="4233682" y="799511"/>
                </a:cubicBezTo>
                <a:cubicBezTo>
                  <a:pt x="4260226" y="737017"/>
                  <a:pt x="4254728" y="668575"/>
                  <a:pt x="4306552" y="610207"/>
                </a:cubicBezTo>
                <a:cubicBezTo>
                  <a:pt x="4495313" y="657923"/>
                  <a:pt x="4699922" y="667347"/>
                  <a:pt x="4816604" y="773163"/>
                </a:cubicBezTo>
                <a:cubicBezTo>
                  <a:pt x="4834734" y="789836"/>
                  <a:pt x="4890507" y="799946"/>
                  <a:pt x="4916502" y="788104"/>
                </a:cubicBezTo>
                <a:cubicBezTo>
                  <a:pt x="5013526" y="746101"/>
                  <a:pt x="5238129" y="796871"/>
                  <a:pt x="5224415" y="674418"/>
                </a:cubicBezTo>
                <a:cubicBezTo>
                  <a:pt x="5223051" y="659300"/>
                  <a:pt x="5240524" y="644890"/>
                  <a:pt x="5274077" y="655978"/>
                </a:cubicBezTo>
                <a:cubicBezTo>
                  <a:pt x="5388582" y="694066"/>
                  <a:pt x="5367022" y="644784"/>
                  <a:pt x="5371217" y="614372"/>
                </a:cubicBezTo>
                <a:cubicBezTo>
                  <a:pt x="5375856" y="577567"/>
                  <a:pt x="5319010" y="537578"/>
                  <a:pt x="5364523" y="502501"/>
                </a:cubicBezTo>
                <a:cubicBezTo>
                  <a:pt x="5425408" y="508891"/>
                  <a:pt x="5433299" y="538191"/>
                  <a:pt x="5457871" y="558285"/>
                </a:cubicBezTo>
                <a:cubicBezTo>
                  <a:pt x="5530352" y="617005"/>
                  <a:pt x="5609566" y="664386"/>
                  <a:pt x="5750580" y="663503"/>
                </a:cubicBezTo>
                <a:cubicBezTo>
                  <a:pt x="5864519" y="662926"/>
                  <a:pt x="5966527" y="666650"/>
                  <a:pt x="5976618" y="582652"/>
                </a:cubicBezTo>
                <a:cubicBezTo>
                  <a:pt x="5978145" y="569455"/>
                  <a:pt x="5990792" y="562346"/>
                  <a:pt x="6009346" y="559470"/>
                </a:cubicBezTo>
                <a:cubicBezTo>
                  <a:pt x="6030639" y="568485"/>
                  <a:pt x="6052592" y="577083"/>
                  <a:pt x="6069735" y="587803"/>
                </a:cubicBezTo>
                <a:cubicBezTo>
                  <a:pt x="6126182" y="623812"/>
                  <a:pt x="6196945" y="634730"/>
                  <a:pt x="6270319" y="643982"/>
                </a:cubicBezTo>
                <a:cubicBezTo>
                  <a:pt x="6317101" y="649940"/>
                  <a:pt x="6363466" y="657107"/>
                  <a:pt x="6406781" y="672327"/>
                </a:cubicBezTo>
                <a:cubicBezTo>
                  <a:pt x="6433586" y="681598"/>
                  <a:pt x="6454928" y="693402"/>
                  <a:pt x="6469508" y="708574"/>
                </a:cubicBezTo>
                <a:cubicBezTo>
                  <a:pt x="6482729" y="721786"/>
                  <a:pt x="6496225" y="725422"/>
                  <a:pt x="6515869" y="715738"/>
                </a:cubicBezTo>
                <a:cubicBezTo>
                  <a:pt x="6572200" y="688353"/>
                  <a:pt x="6639257" y="676241"/>
                  <a:pt x="6725938" y="691128"/>
                </a:cubicBezTo>
                <a:cubicBezTo>
                  <a:pt x="6752109" y="695629"/>
                  <a:pt x="6772625" y="691505"/>
                  <a:pt x="6778240" y="678998"/>
                </a:cubicBezTo>
                <a:cubicBezTo>
                  <a:pt x="6784286" y="665981"/>
                  <a:pt x="6794269" y="655280"/>
                  <a:pt x="6806944" y="646178"/>
                </a:cubicBezTo>
                <a:lnTo>
                  <a:pt x="6830632" y="633915"/>
                </a:lnTo>
                <a:lnTo>
                  <a:pt x="6858072" y="646178"/>
                </a:lnTo>
                <a:cubicBezTo>
                  <a:pt x="6872754" y="655280"/>
                  <a:pt x="6884317" y="665981"/>
                  <a:pt x="6891322" y="678998"/>
                </a:cubicBezTo>
                <a:cubicBezTo>
                  <a:pt x="6897826" y="691505"/>
                  <a:pt x="6921592" y="695629"/>
                  <a:pt x="6951905" y="691128"/>
                </a:cubicBezTo>
                <a:cubicBezTo>
                  <a:pt x="7052317" y="676241"/>
                  <a:pt x="7129994" y="688353"/>
                  <a:pt x="7195246" y="715738"/>
                </a:cubicBezTo>
                <a:cubicBezTo>
                  <a:pt x="7217999" y="725422"/>
                  <a:pt x="7233634" y="721786"/>
                  <a:pt x="7248949" y="708574"/>
                </a:cubicBezTo>
                <a:cubicBezTo>
                  <a:pt x="7265838" y="693402"/>
                  <a:pt x="7290560" y="681598"/>
                  <a:pt x="7321609" y="672327"/>
                </a:cubicBezTo>
                <a:cubicBezTo>
                  <a:pt x="7371785" y="657107"/>
                  <a:pt x="7425493" y="649940"/>
                  <a:pt x="7479684" y="643982"/>
                </a:cubicBezTo>
                <a:cubicBezTo>
                  <a:pt x="7564679" y="634730"/>
                  <a:pt x="7646649" y="623812"/>
                  <a:pt x="7712035" y="587803"/>
                </a:cubicBezTo>
                <a:cubicBezTo>
                  <a:pt x="7731892" y="577083"/>
                  <a:pt x="7757322" y="568485"/>
                  <a:pt x="7781987" y="559470"/>
                </a:cubicBezTo>
                <a:cubicBezTo>
                  <a:pt x="7803481" y="562346"/>
                  <a:pt x="7818130" y="569455"/>
                  <a:pt x="7819900" y="582652"/>
                </a:cubicBezTo>
                <a:cubicBezTo>
                  <a:pt x="7831588" y="666650"/>
                  <a:pt x="7949751" y="662926"/>
                  <a:pt x="8081736" y="663503"/>
                </a:cubicBezTo>
                <a:cubicBezTo>
                  <a:pt x="8245081" y="664386"/>
                  <a:pt x="8336842" y="617005"/>
                  <a:pt x="8420801" y="558285"/>
                </a:cubicBezTo>
                <a:cubicBezTo>
                  <a:pt x="8449265" y="538191"/>
                  <a:pt x="8458404" y="508890"/>
                  <a:pt x="8528933" y="502501"/>
                </a:cubicBezTo>
                <a:cubicBezTo>
                  <a:pt x="8581654" y="537578"/>
                  <a:pt x="8515805" y="577567"/>
                  <a:pt x="8521178" y="614372"/>
                </a:cubicBezTo>
                <a:cubicBezTo>
                  <a:pt x="8526038" y="644784"/>
                  <a:pt x="8501063" y="694066"/>
                  <a:pt x="8633702" y="655978"/>
                </a:cubicBezTo>
                <a:cubicBezTo>
                  <a:pt x="8672570" y="644890"/>
                  <a:pt x="8692811" y="659300"/>
                  <a:pt x="8691231" y="674418"/>
                </a:cubicBezTo>
                <a:cubicBezTo>
                  <a:pt x="8675345" y="796871"/>
                  <a:pt x="8935518" y="746101"/>
                  <a:pt x="9047908" y="788104"/>
                </a:cubicBezTo>
                <a:cubicBezTo>
                  <a:pt x="9078021" y="799946"/>
                  <a:pt x="9142627" y="789836"/>
                  <a:pt x="9163628" y="773163"/>
                </a:cubicBezTo>
                <a:cubicBezTo>
                  <a:pt x="9298789" y="667347"/>
                  <a:pt x="9535801" y="657923"/>
                  <a:pt x="9754459" y="610207"/>
                </a:cubicBezTo>
                <a:cubicBezTo>
                  <a:pt x="9814490" y="668575"/>
                  <a:pt x="9808123" y="737017"/>
                  <a:pt x="9838868" y="799511"/>
                </a:cubicBezTo>
                <a:cubicBezTo>
                  <a:pt x="9870579" y="864422"/>
                  <a:pt x="9910733" y="865324"/>
                  <a:pt x="10085808" y="816231"/>
                </a:cubicBezTo>
                <a:cubicBezTo>
                  <a:pt x="10072804" y="953901"/>
                  <a:pt x="10072804" y="953901"/>
                  <a:pt x="10334338" y="917517"/>
                </a:cubicBezTo>
                <a:cubicBezTo>
                  <a:pt x="10328982" y="953657"/>
                  <a:pt x="10408594" y="989371"/>
                  <a:pt x="10516076" y="1018726"/>
                </a:cubicBezTo>
                <a:lnTo>
                  <a:pt x="10535302" y="1023522"/>
                </a:lnTo>
                <a:lnTo>
                  <a:pt x="10542819" y="1023458"/>
                </a:lnTo>
                <a:cubicBezTo>
                  <a:pt x="10579419" y="1025941"/>
                  <a:pt x="10603227" y="1033454"/>
                  <a:pt x="10623994" y="1041996"/>
                </a:cubicBezTo>
                <a:lnTo>
                  <a:pt x="10629774" y="1044511"/>
                </a:lnTo>
                <a:lnTo>
                  <a:pt x="10727305" y="1063419"/>
                </a:lnTo>
                <a:lnTo>
                  <a:pt x="10761785" y="1068017"/>
                </a:lnTo>
                <a:lnTo>
                  <a:pt x="10775688" y="1065268"/>
                </a:lnTo>
                <a:cubicBezTo>
                  <a:pt x="10790070" y="1060209"/>
                  <a:pt x="10805275" y="1052670"/>
                  <a:pt x="10821837" y="1042232"/>
                </a:cubicBezTo>
                <a:cubicBezTo>
                  <a:pt x="10987041" y="937564"/>
                  <a:pt x="11011156" y="925596"/>
                  <a:pt x="11122438" y="1004583"/>
                </a:cubicBezTo>
                <a:lnTo>
                  <a:pt x="11171433" y="1040550"/>
                </a:lnTo>
                <a:lnTo>
                  <a:pt x="11183724" y="1045316"/>
                </a:lnTo>
                <a:lnTo>
                  <a:pt x="11199690" y="1048085"/>
                </a:lnTo>
                <a:cubicBezTo>
                  <a:pt x="11210452" y="1048499"/>
                  <a:pt x="11222752" y="1048442"/>
                  <a:pt x="11232475" y="1049340"/>
                </a:cubicBezTo>
                <a:cubicBezTo>
                  <a:pt x="11272445" y="1020057"/>
                  <a:pt x="11206789" y="982961"/>
                  <a:pt x="11302451" y="949091"/>
                </a:cubicBezTo>
                <a:lnTo>
                  <a:pt x="11484849" y="1057667"/>
                </a:lnTo>
                <a:lnTo>
                  <a:pt x="11512818" y="1048926"/>
                </a:lnTo>
                <a:cubicBezTo>
                  <a:pt x="11553007" y="1039695"/>
                  <a:pt x="11597385" y="1034194"/>
                  <a:pt x="11642481" y="1029355"/>
                </a:cubicBezTo>
                <a:lnTo>
                  <a:pt x="11714551" y="1020966"/>
                </a:lnTo>
                <a:lnTo>
                  <a:pt x="11714551" y="1022389"/>
                </a:lnTo>
                <a:lnTo>
                  <a:pt x="11728519" y="1020975"/>
                </a:lnTo>
                <a:lnTo>
                  <a:pt x="11741691" y="1019651"/>
                </a:lnTo>
                <a:lnTo>
                  <a:pt x="11743999" y="1019424"/>
                </a:lnTo>
                <a:cubicBezTo>
                  <a:pt x="11745037" y="1019320"/>
                  <a:pt x="11744948" y="1019326"/>
                  <a:pt x="11742709" y="1019549"/>
                </a:cubicBezTo>
                <a:lnTo>
                  <a:pt x="11741691" y="1019651"/>
                </a:lnTo>
                <a:lnTo>
                  <a:pt x="11738529" y="1019963"/>
                </a:lnTo>
                <a:cubicBezTo>
                  <a:pt x="11729455" y="1020837"/>
                  <a:pt x="11718720" y="1021778"/>
                  <a:pt x="11771791" y="1015977"/>
                </a:cubicBezTo>
                <a:cubicBezTo>
                  <a:pt x="11774317" y="1015701"/>
                  <a:pt x="11812546" y="1011974"/>
                  <a:pt x="11834157" y="1009499"/>
                </a:cubicBezTo>
                <a:lnTo>
                  <a:pt x="11843354" y="1008273"/>
                </a:lnTo>
                <a:lnTo>
                  <a:pt x="11843354" y="1000151"/>
                </a:lnTo>
                <a:lnTo>
                  <a:pt x="11893955" y="983740"/>
                </a:lnTo>
                <a:cubicBezTo>
                  <a:pt x="11928061" y="969285"/>
                  <a:pt x="11955951" y="949359"/>
                  <a:pt x="11974160" y="920897"/>
                </a:cubicBezTo>
                <a:cubicBezTo>
                  <a:pt x="12002698" y="876981"/>
                  <a:pt x="12076554" y="851353"/>
                  <a:pt x="12143531" y="823664"/>
                </a:cubicBezTo>
                <a:lnTo>
                  <a:pt x="12192000" y="801163"/>
                </a:lnTo>
                <a:lnTo>
                  <a:pt x="12192000" y="2515690"/>
                </a:lnTo>
                <a:lnTo>
                  <a:pt x="0" y="251569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FB7C61-8F01-43B0-59C9-4CE5AED57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2736"/>
            <a:ext cx="10515600" cy="183301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Core and Development Team</a:t>
            </a:r>
            <a:endParaRPr lang="en-IL" b="1" dirty="0">
              <a:latin typeface="+mn-lt"/>
            </a:endParaRPr>
          </a:p>
        </p:txBody>
      </p:sp>
      <p:pic>
        <p:nvPicPr>
          <p:cNvPr id="4" name="Picture 3" descr="A logo of a person holding a bird&#10;&#10;Description automatically generated">
            <a:extLst>
              <a:ext uri="{FF2B5EF4-FFF2-40B4-BE49-F238E27FC236}">
                <a16:creationId xmlns:a16="http://schemas.microsoft.com/office/drawing/2014/main" id="{0C66AAFD-5FD6-614D-DC14-7E69E1D60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9" y="118976"/>
            <a:ext cx="1335858" cy="133585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98A79C-A32E-1B1F-215B-05EB62493010}"/>
              </a:ext>
            </a:extLst>
          </p:cNvPr>
          <p:cNvSpPr/>
          <p:nvPr/>
        </p:nvSpPr>
        <p:spPr>
          <a:xfrm>
            <a:off x="431364" y="1393905"/>
            <a:ext cx="5616000" cy="180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0" dirty="0" err="1">
                <a:solidFill>
                  <a:srgbClr val="0070C0"/>
                </a:solidFill>
                <a:effectLst/>
                <a:latin typeface="ui-sans-serif"/>
              </a:rPr>
              <a:t>Irit</a:t>
            </a:r>
            <a:r>
              <a:rPr lang="en-US" b="1" i="0" dirty="0">
                <a:solidFill>
                  <a:srgbClr val="0070C0"/>
                </a:solidFill>
                <a:effectLst/>
                <a:latin typeface="ui-sans-serif"/>
              </a:rPr>
              <a:t> Rabinovich</a:t>
            </a:r>
          </a:p>
          <a:p>
            <a:r>
              <a:rPr lang="en-US" b="0" i="0" dirty="0">
                <a:solidFill>
                  <a:srgbClr val="030712"/>
                </a:solidFill>
                <a:effectLst/>
                <a:latin typeface="ui-sans-serif"/>
              </a:rPr>
              <a:t>Co-Founder &amp; CPO</a:t>
            </a:r>
          </a:p>
          <a:p>
            <a:pPr lvl="3"/>
            <a:r>
              <a:rPr lang="en-US" sz="1600" b="0" i="0" dirty="0">
                <a:solidFill>
                  <a:srgbClr val="030712"/>
                </a:solidFill>
                <a:effectLst/>
                <a:latin typeface="ui-sans-serif"/>
              </a:rPr>
              <a:t>MSc in Social Work, Haifa University</a:t>
            </a:r>
          </a:p>
          <a:p>
            <a:pPr lvl="3"/>
            <a:r>
              <a:rPr lang="en-US" sz="1600" b="0" i="0" dirty="0">
                <a:solidFill>
                  <a:srgbClr val="030712"/>
                </a:solidFill>
                <a:effectLst/>
                <a:latin typeface="ui-sans-serif"/>
              </a:rPr>
              <a:t>20+ years in senior care and social work</a:t>
            </a:r>
          </a:p>
          <a:p>
            <a:pPr lvl="3"/>
            <a:r>
              <a:rPr lang="en-US" sz="1600" b="0" i="0" dirty="0">
                <a:solidFill>
                  <a:srgbClr val="030712"/>
                </a:solidFill>
                <a:effectLst/>
                <a:latin typeface="ui-sans-serif"/>
              </a:rPr>
              <a:t>Pioneered innovative care management strategies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082361B-3692-CD7D-E77A-8AA64F26CD7F}"/>
              </a:ext>
            </a:extLst>
          </p:cNvPr>
          <p:cNvSpPr/>
          <p:nvPr/>
        </p:nvSpPr>
        <p:spPr>
          <a:xfrm>
            <a:off x="431362" y="3304095"/>
            <a:ext cx="5616000" cy="180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b="1" dirty="0">
                <a:solidFill>
                  <a:srgbClr val="0070C0"/>
                </a:solidFill>
                <a:latin typeface="ui-sans-serif"/>
              </a:rPr>
              <a:t>Neta Harel</a:t>
            </a:r>
          </a:p>
          <a:p>
            <a:pPr algn="l"/>
            <a:r>
              <a:rPr lang="en-US" b="0" i="0" dirty="0">
                <a:solidFill>
                  <a:srgbClr val="030712"/>
                </a:solidFill>
                <a:effectLst/>
                <a:latin typeface="ui-sans-serif"/>
              </a:rPr>
              <a:t>Co-Founder &amp; CSO</a:t>
            </a:r>
          </a:p>
          <a:p>
            <a:pPr lvl="3"/>
            <a:r>
              <a:rPr lang="en-US" sz="1600" b="0" i="0" dirty="0">
                <a:solidFill>
                  <a:srgbClr val="000000"/>
                </a:solidFill>
                <a:effectLst/>
              </a:rPr>
              <a:t>MSW, MHA</a:t>
            </a:r>
            <a:endParaRPr lang="en-US" sz="1600" dirty="0">
              <a:solidFill>
                <a:srgbClr val="030712"/>
              </a:solidFill>
              <a:latin typeface="ui-sans-serif"/>
            </a:endParaRPr>
          </a:p>
          <a:p>
            <a:pPr lvl="3"/>
            <a:r>
              <a:rPr lang="en-US" sz="1600" dirty="0">
                <a:solidFill>
                  <a:srgbClr val="030712"/>
                </a:solidFill>
                <a:latin typeface="ui-sans-serif"/>
              </a:rPr>
              <a:t>Expert in healthcare</a:t>
            </a:r>
          </a:p>
          <a:p>
            <a:pPr lvl="3"/>
            <a:r>
              <a:rPr lang="en-US" sz="1600" b="0" i="0" dirty="0">
                <a:solidFill>
                  <a:srgbClr val="000000"/>
                </a:solidFill>
                <a:effectLst/>
              </a:rPr>
              <a:t>Strategy &amp; Partnerships </a:t>
            </a:r>
          </a:p>
          <a:p>
            <a:pPr lvl="3"/>
            <a:r>
              <a:rPr lang="en-US" sz="1600" dirty="0">
                <a:solidFill>
                  <a:srgbClr val="030712"/>
                </a:solidFill>
                <a:latin typeface="ui-sans-serif"/>
              </a:rPr>
              <a:t>and Grants </a:t>
            </a:r>
          </a:p>
          <a:p>
            <a:pPr lvl="3"/>
            <a:endParaRPr lang="en-US" sz="1600" dirty="0">
              <a:solidFill>
                <a:srgbClr val="030712"/>
              </a:solidFill>
              <a:latin typeface="ui-sans-serif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93D8794-4AC4-C5DC-F359-B4FA56ADF301}"/>
              </a:ext>
            </a:extLst>
          </p:cNvPr>
          <p:cNvSpPr/>
          <p:nvPr/>
        </p:nvSpPr>
        <p:spPr>
          <a:xfrm>
            <a:off x="6092214" y="1416931"/>
            <a:ext cx="5616000" cy="180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0070C0"/>
                </a:solidFill>
                <a:latin typeface="ui-sans-serif"/>
              </a:rPr>
              <a:t>Avidor Rabinovich</a:t>
            </a:r>
          </a:p>
          <a:p>
            <a:r>
              <a:rPr lang="en-US" dirty="0">
                <a:solidFill>
                  <a:srgbClr val="030712"/>
                </a:solidFill>
                <a:latin typeface="ui-sans-serif"/>
              </a:rPr>
              <a:t>Co-Founder &amp; Co-CEO, CTO</a:t>
            </a:r>
          </a:p>
          <a:p>
            <a:pPr lvl="3"/>
            <a:r>
              <a:rPr lang="en-US" sz="1600" dirty="0">
                <a:solidFill>
                  <a:srgbClr val="030712"/>
                </a:solidFill>
                <a:latin typeface="ui-sans-serif"/>
              </a:rPr>
              <a:t>BSc in EE, Technion; MBA, Haifa University</a:t>
            </a:r>
          </a:p>
          <a:p>
            <a:pPr lvl="3"/>
            <a:r>
              <a:rPr lang="en-US" sz="1600" dirty="0">
                <a:solidFill>
                  <a:srgbClr val="030712"/>
                </a:solidFill>
                <a:latin typeface="ui-sans-serif"/>
              </a:rPr>
              <a:t>20+ years in tech leadership and AI development</a:t>
            </a:r>
          </a:p>
          <a:p>
            <a:pPr lvl="3"/>
            <a:r>
              <a:rPr lang="en-US" sz="1600" dirty="0">
                <a:solidFill>
                  <a:srgbClr val="030712"/>
                </a:solidFill>
                <a:latin typeface="ui-sans-serif"/>
              </a:rPr>
              <a:t>Led AI initiatives at multiple successful startups</a:t>
            </a:r>
          </a:p>
        </p:txBody>
      </p:sp>
      <p:pic>
        <p:nvPicPr>
          <p:cNvPr id="16" name="Picture 15" descr="A person in a grey suit&#10;&#10;Description automatically generated">
            <a:extLst>
              <a:ext uri="{FF2B5EF4-FFF2-40B4-BE49-F238E27FC236}">
                <a16:creationId xmlns:a16="http://schemas.microsoft.com/office/drawing/2014/main" id="{378E5E7C-524C-94CD-FD23-389A2DE8CB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4" t="6074" r="7436" b="10069"/>
          <a:stretch/>
        </p:blipFill>
        <p:spPr>
          <a:xfrm rot="16200000">
            <a:off x="558281" y="2148148"/>
            <a:ext cx="899592" cy="900000"/>
          </a:xfrm>
          <a:prstGeom prst="ellipse">
            <a:avLst/>
          </a:prstGeom>
          <a:ln w="31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Graphic 18" descr="Graduation cap outline">
            <a:extLst>
              <a:ext uri="{FF2B5EF4-FFF2-40B4-BE49-F238E27FC236}">
                <a16:creationId xmlns:a16="http://schemas.microsoft.com/office/drawing/2014/main" id="{340AD27D-CADA-FE5A-1A52-646778658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14879" y="2045760"/>
            <a:ext cx="360000" cy="360000"/>
          </a:xfrm>
          <a:prstGeom prst="rect">
            <a:avLst/>
          </a:prstGeom>
        </p:spPr>
      </p:pic>
      <p:pic>
        <p:nvPicPr>
          <p:cNvPr id="21" name="Graphic 20" descr="Briefcase outline">
            <a:extLst>
              <a:ext uri="{FF2B5EF4-FFF2-40B4-BE49-F238E27FC236}">
                <a16:creationId xmlns:a16="http://schemas.microsoft.com/office/drawing/2014/main" id="{8D204DB2-C30D-9648-A095-D5172FC49B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14879" y="2366852"/>
            <a:ext cx="360000" cy="360000"/>
          </a:xfrm>
          <a:prstGeom prst="rect">
            <a:avLst/>
          </a:prstGeom>
        </p:spPr>
      </p:pic>
      <p:pic>
        <p:nvPicPr>
          <p:cNvPr id="23" name="Graphic 22" descr="Clipboard Badge outline">
            <a:extLst>
              <a:ext uri="{FF2B5EF4-FFF2-40B4-BE49-F238E27FC236}">
                <a16:creationId xmlns:a16="http://schemas.microsoft.com/office/drawing/2014/main" id="{43BC1E59-4579-AAEF-CD6F-FC48FD40F1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14879" y="2687944"/>
            <a:ext cx="360000" cy="360000"/>
          </a:xfrm>
          <a:prstGeom prst="rect">
            <a:avLst/>
          </a:prstGeom>
        </p:spPr>
      </p:pic>
      <p:pic>
        <p:nvPicPr>
          <p:cNvPr id="24" name="Graphic 23" descr="Graduation cap outline">
            <a:extLst>
              <a:ext uri="{FF2B5EF4-FFF2-40B4-BE49-F238E27FC236}">
                <a16:creationId xmlns:a16="http://schemas.microsoft.com/office/drawing/2014/main" id="{F9B0CF26-A9DB-FAAC-CE65-86877D7DF7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30879" y="2064530"/>
            <a:ext cx="360000" cy="360000"/>
          </a:xfrm>
          <a:prstGeom prst="rect">
            <a:avLst/>
          </a:prstGeom>
        </p:spPr>
      </p:pic>
      <p:pic>
        <p:nvPicPr>
          <p:cNvPr id="25" name="Graphic 24" descr="Briefcase outline">
            <a:extLst>
              <a:ext uri="{FF2B5EF4-FFF2-40B4-BE49-F238E27FC236}">
                <a16:creationId xmlns:a16="http://schemas.microsoft.com/office/drawing/2014/main" id="{FA98E8C9-4180-19E2-02C2-C795CDD29C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30879" y="2385622"/>
            <a:ext cx="360000" cy="360000"/>
          </a:xfrm>
          <a:prstGeom prst="rect">
            <a:avLst/>
          </a:prstGeom>
        </p:spPr>
      </p:pic>
      <p:pic>
        <p:nvPicPr>
          <p:cNvPr id="26" name="Graphic 25" descr="Clipboard Badge outline">
            <a:extLst>
              <a:ext uri="{FF2B5EF4-FFF2-40B4-BE49-F238E27FC236}">
                <a16:creationId xmlns:a16="http://schemas.microsoft.com/office/drawing/2014/main" id="{097DE0A3-DE49-0957-ED4B-D79FD3A775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30879" y="2706714"/>
            <a:ext cx="360000" cy="360000"/>
          </a:xfrm>
          <a:prstGeom prst="rect">
            <a:avLst/>
          </a:prstGeom>
        </p:spPr>
      </p:pic>
      <p:pic>
        <p:nvPicPr>
          <p:cNvPr id="28" name="Picture 27" descr="A person in a suit&#10;&#10;Description automatically generated">
            <a:extLst>
              <a:ext uri="{FF2B5EF4-FFF2-40B4-BE49-F238E27FC236}">
                <a16:creationId xmlns:a16="http://schemas.microsoft.com/office/drawing/2014/main" id="{BC6AF9FF-D9CA-B007-CE37-A13E944703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029" y="2148352"/>
            <a:ext cx="900000" cy="900000"/>
          </a:xfrm>
          <a:prstGeom prst="ellipse">
            <a:avLst/>
          </a:prstGeom>
          <a:ln w="31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Graphic 28" descr="Graduation cap outline">
            <a:extLst>
              <a:ext uri="{FF2B5EF4-FFF2-40B4-BE49-F238E27FC236}">
                <a16:creationId xmlns:a16="http://schemas.microsoft.com/office/drawing/2014/main" id="{B9EA3F4A-1DD1-7D3A-63BA-A21DA03516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01557" y="3859024"/>
            <a:ext cx="360000" cy="360000"/>
          </a:xfrm>
          <a:prstGeom prst="rect">
            <a:avLst/>
          </a:prstGeom>
        </p:spPr>
      </p:pic>
      <p:pic>
        <p:nvPicPr>
          <p:cNvPr id="30" name="Graphic 29" descr="Briefcase outline">
            <a:extLst>
              <a:ext uri="{FF2B5EF4-FFF2-40B4-BE49-F238E27FC236}">
                <a16:creationId xmlns:a16="http://schemas.microsoft.com/office/drawing/2014/main" id="{831457AD-F14D-B436-57A1-03B4C47D5F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1557" y="4180116"/>
            <a:ext cx="360000" cy="360000"/>
          </a:xfrm>
          <a:prstGeom prst="rect">
            <a:avLst/>
          </a:prstGeom>
        </p:spPr>
      </p:pic>
      <p:pic>
        <p:nvPicPr>
          <p:cNvPr id="31" name="Graphic 30" descr="Clipboard Badge outline">
            <a:extLst>
              <a:ext uri="{FF2B5EF4-FFF2-40B4-BE49-F238E27FC236}">
                <a16:creationId xmlns:a16="http://schemas.microsoft.com/office/drawing/2014/main" id="{D14184CB-74B6-F18E-5255-D51C4105A6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01557" y="4501208"/>
            <a:ext cx="360000" cy="360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7FF9E1B-9688-CB19-B2A0-B4CAD8341666}"/>
              </a:ext>
            </a:extLst>
          </p:cNvPr>
          <p:cNvSpPr txBox="1"/>
          <p:nvPr/>
        </p:nvSpPr>
        <p:spPr>
          <a:xfrm>
            <a:off x="431362" y="5198645"/>
            <a:ext cx="11276852" cy="138499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02060"/>
                </a:solidFill>
                <a:effectLst/>
                <a:latin typeface="ui-sans-serif"/>
              </a:rPr>
              <a:t>Global Talent Pool</a:t>
            </a:r>
          </a:p>
          <a:p>
            <a:r>
              <a:rPr lang="en-US" i="0" dirty="0">
                <a:solidFill>
                  <a:srgbClr val="0070C0"/>
                </a:solidFill>
                <a:effectLst/>
                <a:latin typeface="ui-sans-serif"/>
              </a:rPr>
              <a:t>    Development Team </a:t>
            </a:r>
            <a:r>
              <a:rPr lang="en-US" dirty="0">
                <a:solidFill>
                  <a:srgbClr val="0070C0"/>
                </a:solidFill>
                <a:latin typeface="ui-sans-serif"/>
              </a:rPr>
              <a:t>Based in India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30712"/>
                </a:solidFill>
                <a:effectLst/>
                <a:latin typeface="ui-sans-serif"/>
              </a:rPr>
              <a:t>Skilled in AI and machine learning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30712"/>
                </a:solidFill>
                <a:effectLst/>
                <a:latin typeface="ui-sans-serif"/>
              </a:rPr>
              <a:t>Expertise in cloud infrastructure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30712"/>
                </a:solidFill>
                <a:effectLst/>
                <a:latin typeface="ui-sans-serif"/>
              </a:rPr>
              <a:t>Agile development practices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B2975AB-2CDA-E30E-B3F3-76FD68F2B1B7}"/>
              </a:ext>
            </a:extLst>
          </p:cNvPr>
          <p:cNvSpPr txBox="1"/>
          <p:nvPr/>
        </p:nvSpPr>
        <p:spPr>
          <a:xfrm>
            <a:off x="5667269" y="5467418"/>
            <a:ext cx="604246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  <a:latin typeface="ui-sans-serif"/>
              </a:rPr>
              <a:t>    UI/UX Team Based in Europe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30712"/>
                </a:solidFill>
                <a:effectLst/>
                <a:latin typeface="ui-sans-serif"/>
              </a:rPr>
              <a:t>Focus on senior-friendly design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30712"/>
                </a:solidFill>
                <a:effectLst/>
                <a:latin typeface="ui-sans-serif"/>
              </a:rPr>
              <a:t>Expertise in accessibility standards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30712"/>
                </a:solidFill>
                <a:effectLst/>
                <a:latin typeface="ui-sans-serif"/>
              </a:rPr>
              <a:t>User-centered design approach</a:t>
            </a:r>
          </a:p>
        </p:txBody>
      </p:sp>
      <p:pic>
        <p:nvPicPr>
          <p:cNvPr id="39" name="Graphic 38" descr="Globe outline">
            <a:extLst>
              <a:ext uri="{FF2B5EF4-FFF2-40B4-BE49-F238E27FC236}">
                <a16:creationId xmlns:a16="http://schemas.microsoft.com/office/drawing/2014/main" id="{522F953E-1AEB-438F-7086-0D67CCD92C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6552" y="5557715"/>
            <a:ext cx="216000" cy="216000"/>
          </a:xfrm>
          <a:prstGeom prst="rect">
            <a:avLst/>
          </a:prstGeom>
        </p:spPr>
      </p:pic>
      <p:pic>
        <p:nvPicPr>
          <p:cNvPr id="40" name="Graphic 39" descr="Globe outline">
            <a:extLst>
              <a:ext uri="{FF2B5EF4-FFF2-40B4-BE49-F238E27FC236}">
                <a16:creationId xmlns:a16="http://schemas.microsoft.com/office/drawing/2014/main" id="{44CCF5AE-4D04-11E7-8DF2-6351A04AC8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42459" y="5561770"/>
            <a:ext cx="216000" cy="216000"/>
          </a:xfrm>
          <a:prstGeom prst="rect">
            <a:avLst/>
          </a:prstGeom>
        </p:spPr>
      </p:pic>
      <p:pic>
        <p:nvPicPr>
          <p:cNvPr id="6" name="Picture 5" descr="A person with her hand on her face&#10;&#10;AI-generated content may be incorrect.">
            <a:extLst>
              <a:ext uri="{FF2B5EF4-FFF2-40B4-BE49-F238E27FC236}">
                <a16:creationId xmlns:a16="http://schemas.microsoft.com/office/drawing/2014/main" id="{5E2A5B2F-46B7-532F-9F1C-3577FC4492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19" y="3865593"/>
            <a:ext cx="900000" cy="900000"/>
          </a:xfrm>
          <a:prstGeom prst="ellipse">
            <a:avLst/>
          </a:prstGeom>
          <a:ln w="31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59220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8953E74-D241-4DDF-8508-F0365EA13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C3C901A-B2F4-4A3C-BCDD-7C8D587EC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371134"/>
          </a:xfrm>
          <a:custGeom>
            <a:avLst/>
            <a:gdLst>
              <a:gd name="connsiteX0" fmla="*/ 0 w 12192000"/>
              <a:gd name="connsiteY0" fmla="*/ 0 h 2515690"/>
              <a:gd name="connsiteX1" fmla="*/ 170442 w 12192000"/>
              <a:gd name="connsiteY1" fmla="*/ 96074 h 2515690"/>
              <a:gd name="connsiteX2" fmla="*/ 424739 w 12192000"/>
              <a:gd name="connsiteY2" fmla="*/ 224865 h 2515690"/>
              <a:gd name="connsiteX3" fmla="*/ 748273 w 12192000"/>
              <a:gd name="connsiteY3" fmla="*/ 373939 h 2515690"/>
              <a:gd name="connsiteX4" fmla="*/ 1037058 w 12192000"/>
              <a:gd name="connsiteY4" fmla="*/ 499994 h 2515690"/>
              <a:gd name="connsiteX5" fmla="*/ 1101312 w 12192000"/>
              <a:gd name="connsiteY5" fmla="*/ 428540 h 2515690"/>
              <a:gd name="connsiteX6" fmla="*/ 1367071 w 12192000"/>
              <a:gd name="connsiteY6" fmla="*/ 516118 h 2515690"/>
              <a:gd name="connsiteX7" fmla="*/ 2189943 w 12192000"/>
              <a:gd name="connsiteY7" fmla="*/ 794533 h 2515690"/>
              <a:gd name="connsiteX8" fmla="*/ 2390329 w 12192000"/>
              <a:gd name="connsiteY8" fmla="*/ 920897 h 2515690"/>
              <a:gd name="connsiteX9" fmla="*/ 2459570 w 12192000"/>
              <a:gd name="connsiteY9" fmla="*/ 983740 h 2515690"/>
              <a:gd name="connsiteX10" fmla="*/ 2503252 w 12192000"/>
              <a:gd name="connsiteY10" fmla="*/ 1000151 h 2515690"/>
              <a:gd name="connsiteX11" fmla="*/ 2503252 w 12192000"/>
              <a:gd name="connsiteY11" fmla="*/ 1008273 h 2515690"/>
              <a:gd name="connsiteX12" fmla="*/ 2511191 w 12192000"/>
              <a:gd name="connsiteY12" fmla="*/ 1009499 h 2515690"/>
              <a:gd name="connsiteX13" fmla="*/ 2565029 w 12192000"/>
              <a:gd name="connsiteY13" fmla="*/ 1015977 h 2515690"/>
              <a:gd name="connsiteX14" fmla="*/ 2593745 w 12192000"/>
              <a:gd name="connsiteY14" fmla="*/ 1019963 h 2515690"/>
              <a:gd name="connsiteX15" fmla="*/ 2591015 w 12192000"/>
              <a:gd name="connsiteY15" fmla="*/ 1019651 h 2515690"/>
              <a:gd name="connsiteX16" fmla="*/ 2590137 w 12192000"/>
              <a:gd name="connsiteY16" fmla="*/ 1019549 h 2515690"/>
              <a:gd name="connsiteX17" fmla="*/ 2589021 w 12192000"/>
              <a:gd name="connsiteY17" fmla="*/ 1019424 h 2515690"/>
              <a:gd name="connsiteX18" fmla="*/ 2591015 w 12192000"/>
              <a:gd name="connsiteY18" fmla="*/ 1019651 h 2515690"/>
              <a:gd name="connsiteX19" fmla="*/ 2602385 w 12192000"/>
              <a:gd name="connsiteY19" fmla="*/ 1020975 h 2515690"/>
              <a:gd name="connsiteX20" fmla="*/ 2614445 w 12192000"/>
              <a:gd name="connsiteY20" fmla="*/ 1022389 h 2515690"/>
              <a:gd name="connsiteX21" fmla="*/ 2614445 w 12192000"/>
              <a:gd name="connsiteY21" fmla="*/ 1020966 h 2515690"/>
              <a:gd name="connsiteX22" fmla="*/ 2676661 w 12192000"/>
              <a:gd name="connsiteY22" fmla="*/ 1029355 h 2515690"/>
              <a:gd name="connsiteX23" fmla="*/ 2788597 w 12192000"/>
              <a:gd name="connsiteY23" fmla="*/ 1048926 h 2515690"/>
              <a:gd name="connsiteX24" fmla="*/ 2812742 w 12192000"/>
              <a:gd name="connsiteY24" fmla="*/ 1057667 h 2515690"/>
              <a:gd name="connsiteX25" fmla="*/ 2970201 w 12192000"/>
              <a:gd name="connsiteY25" fmla="*/ 949091 h 2515690"/>
              <a:gd name="connsiteX26" fmla="*/ 3030610 w 12192000"/>
              <a:gd name="connsiteY26" fmla="*/ 1049340 h 2515690"/>
              <a:gd name="connsiteX27" fmla="*/ 3058913 w 12192000"/>
              <a:gd name="connsiteY27" fmla="*/ 1048085 h 2515690"/>
              <a:gd name="connsiteX28" fmla="*/ 3072697 w 12192000"/>
              <a:gd name="connsiteY28" fmla="*/ 1045316 h 2515690"/>
              <a:gd name="connsiteX29" fmla="*/ 3083305 w 12192000"/>
              <a:gd name="connsiteY29" fmla="*/ 1040550 h 2515690"/>
              <a:gd name="connsiteX30" fmla="*/ 3125603 w 12192000"/>
              <a:gd name="connsiteY30" fmla="*/ 1004583 h 2515690"/>
              <a:gd name="connsiteX31" fmla="*/ 3385106 w 12192000"/>
              <a:gd name="connsiteY31" fmla="*/ 1042233 h 2515690"/>
              <a:gd name="connsiteX32" fmla="*/ 3424945 w 12192000"/>
              <a:gd name="connsiteY32" fmla="*/ 1065268 h 2515690"/>
              <a:gd name="connsiteX33" fmla="*/ 3436948 w 12192000"/>
              <a:gd name="connsiteY33" fmla="*/ 1068018 h 2515690"/>
              <a:gd name="connsiteX34" fmla="*/ 3466714 w 12192000"/>
              <a:gd name="connsiteY34" fmla="*/ 1063419 h 2515690"/>
              <a:gd name="connsiteX35" fmla="*/ 3550909 w 12192000"/>
              <a:gd name="connsiteY35" fmla="*/ 1044511 h 2515690"/>
              <a:gd name="connsiteX36" fmla="*/ 3555900 w 12192000"/>
              <a:gd name="connsiteY36" fmla="*/ 1041996 h 2515690"/>
              <a:gd name="connsiteX37" fmla="*/ 3625978 w 12192000"/>
              <a:gd name="connsiteY37" fmla="*/ 1023459 h 2515690"/>
              <a:gd name="connsiteX38" fmla="*/ 3632465 w 12192000"/>
              <a:gd name="connsiteY38" fmla="*/ 1023522 h 2515690"/>
              <a:gd name="connsiteX39" fmla="*/ 3649063 w 12192000"/>
              <a:gd name="connsiteY39" fmla="*/ 1018726 h 2515690"/>
              <a:gd name="connsiteX40" fmla="*/ 3805954 w 12192000"/>
              <a:gd name="connsiteY40" fmla="*/ 917517 h 2515690"/>
              <a:gd name="connsiteX41" fmla="*/ 4020506 w 12192000"/>
              <a:gd name="connsiteY41" fmla="*/ 816231 h 2515690"/>
              <a:gd name="connsiteX42" fmla="*/ 4233682 w 12192000"/>
              <a:gd name="connsiteY42" fmla="*/ 799511 h 2515690"/>
              <a:gd name="connsiteX43" fmla="*/ 4306552 w 12192000"/>
              <a:gd name="connsiteY43" fmla="*/ 610207 h 2515690"/>
              <a:gd name="connsiteX44" fmla="*/ 4816604 w 12192000"/>
              <a:gd name="connsiteY44" fmla="*/ 773163 h 2515690"/>
              <a:gd name="connsiteX45" fmla="*/ 4916502 w 12192000"/>
              <a:gd name="connsiteY45" fmla="*/ 788104 h 2515690"/>
              <a:gd name="connsiteX46" fmla="*/ 5224415 w 12192000"/>
              <a:gd name="connsiteY46" fmla="*/ 674418 h 2515690"/>
              <a:gd name="connsiteX47" fmla="*/ 5274077 w 12192000"/>
              <a:gd name="connsiteY47" fmla="*/ 655978 h 2515690"/>
              <a:gd name="connsiteX48" fmla="*/ 5371217 w 12192000"/>
              <a:gd name="connsiteY48" fmla="*/ 614372 h 2515690"/>
              <a:gd name="connsiteX49" fmla="*/ 5364523 w 12192000"/>
              <a:gd name="connsiteY49" fmla="*/ 502501 h 2515690"/>
              <a:gd name="connsiteX50" fmla="*/ 5457871 w 12192000"/>
              <a:gd name="connsiteY50" fmla="*/ 558285 h 2515690"/>
              <a:gd name="connsiteX51" fmla="*/ 5750580 w 12192000"/>
              <a:gd name="connsiteY51" fmla="*/ 663503 h 2515690"/>
              <a:gd name="connsiteX52" fmla="*/ 5976618 w 12192000"/>
              <a:gd name="connsiteY52" fmla="*/ 582652 h 2515690"/>
              <a:gd name="connsiteX53" fmla="*/ 6009346 w 12192000"/>
              <a:gd name="connsiteY53" fmla="*/ 559470 h 2515690"/>
              <a:gd name="connsiteX54" fmla="*/ 6069735 w 12192000"/>
              <a:gd name="connsiteY54" fmla="*/ 587803 h 2515690"/>
              <a:gd name="connsiteX55" fmla="*/ 6270319 w 12192000"/>
              <a:gd name="connsiteY55" fmla="*/ 643982 h 2515690"/>
              <a:gd name="connsiteX56" fmla="*/ 6406781 w 12192000"/>
              <a:gd name="connsiteY56" fmla="*/ 672327 h 2515690"/>
              <a:gd name="connsiteX57" fmla="*/ 6469508 w 12192000"/>
              <a:gd name="connsiteY57" fmla="*/ 708574 h 2515690"/>
              <a:gd name="connsiteX58" fmla="*/ 6515869 w 12192000"/>
              <a:gd name="connsiteY58" fmla="*/ 715738 h 2515690"/>
              <a:gd name="connsiteX59" fmla="*/ 6725938 w 12192000"/>
              <a:gd name="connsiteY59" fmla="*/ 691128 h 2515690"/>
              <a:gd name="connsiteX60" fmla="*/ 6778240 w 12192000"/>
              <a:gd name="connsiteY60" fmla="*/ 678998 h 2515690"/>
              <a:gd name="connsiteX61" fmla="*/ 6806944 w 12192000"/>
              <a:gd name="connsiteY61" fmla="*/ 646178 h 2515690"/>
              <a:gd name="connsiteX62" fmla="*/ 6830632 w 12192000"/>
              <a:gd name="connsiteY62" fmla="*/ 633915 h 2515690"/>
              <a:gd name="connsiteX63" fmla="*/ 6858072 w 12192000"/>
              <a:gd name="connsiteY63" fmla="*/ 646178 h 2515690"/>
              <a:gd name="connsiteX64" fmla="*/ 6891322 w 12192000"/>
              <a:gd name="connsiteY64" fmla="*/ 678998 h 2515690"/>
              <a:gd name="connsiteX65" fmla="*/ 6951905 w 12192000"/>
              <a:gd name="connsiteY65" fmla="*/ 691128 h 2515690"/>
              <a:gd name="connsiteX66" fmla="*/ 7195246 w 12192000"/>
              <a:gd name="connsiteY66" fmla="*/ 715738 h 2515690"/>
              <a:gd name="connsiteX67" fmla="*/ 7248949 w 12192000"/>
              <a:gd name="connsiteY67" fmla="*/ 708574 h 2515690"/>
              <a:gd name="connsiteX68" fmla="*/ 7321609 w 12192000"/>
              <a:gd name="connsiteY68" fmla="*/ 672327 h 2515690"/>
              <a:gd name="connsiteX69" fmla="*/ 7479684 w 12192000"/>
              <a:gd name="connsiteY69" fmla="*/ 643982 h 2515690"/>
              <a:gd name="connsiteX70" fmla="*/ 7712035 w 12192000"/>
              <a:gd name="connsiteY70" fmla="*/ 587803 h 2515690"/>
              <a:gd name="connsiteX71" fmla="*/ 7781987 w 12192000"/>
              <a:gd name="connsiteY71" fmla="*/ 559470 h 2515690"/>
              <a:gd name="connsiteX72" fmla="*/ 7819900 w 12192000"/>
              <a:gd name="connsiteY72" fmla="*/ 582652 h 2515690"/>
              <a:gd name="connsiteX73" fmla="*/ 8081736 w 12192000"/>
              <a:gd name="connsiteY73" fmla="*/ 663503 h 2515690"/>
              <a:gd name="connsiteX74" fmla="*/ 8420801 w 12192000"/>
              <a:gd name="connsiteY74" fmla="*/ 558285 h 2515690"/>
              <a:gd name="connsiteX75" fmla="*/ 8528933 w 12192000"/>
              <a:gd name="connsiteY75" fmla="*/ 502501 h 2515690"/>
              <a:gd name="connsiteX76" fmla="*/ 8521178 w 12192000"/>
              <a:gd name="connsiteY76" fmla="*/ 614372 h 2515690"/>
              <a:gd name="connsiteX77" fmla="*/ 8633702 w 12192000"/>
              <a:gd name="connsiteY77" fmla="*/ 655978 h 2515690"/>
              <a:gd name="connsiteX78" fmla="*/ 8691231 w 12192000"/>
              <a:gd name="connsiteY78" fmla="*/ 674418 h 2515690"/>
              <a:gd name="connsiteX79" fmla="*/ 9047908 w 12192000"/>
              <a:gd name="connsiteY79" fmla="*/ 788104 h 2515690"/>
              <a:gd name="connsiteX80" fmla="*/ 9163628 w 12192000"/>
              <a:gd name="connsiteY80" fmla="*/ 773163 h 2515690"/>
              <a:gd name="connsiteX81" fmla="*/ 9754459 w 12192000"/>
              <a:gd name="connsiteY81" fmla="*/ 610207 h 2515690"/>
              <a:gd name="connsiteX82" fmla="*/ 9838868 w 12192000"/>
              <a:gd name="connsiteY82" fmla="*/ 799511 h 2515690"/>
              <a:gd name="connsiteX83" fmla="*/ 10085808 w 12192000"/>
              <a:gd name="connsiteY83" fmla="*/ 816231 h 2515690"/>
              <a:gd name="connsiteX84" fmla="*/ 10334338 w 12192000"/>
              <a:gd name="connsiteY84" fmla="*/ 917517 h 2515690"/>
              <a:gd name="connsiteX85" fmla="*/ 10516076 w 12192000"/>
              <a:gd name="connsiteY85" fmla="*/ 1018726 h 2515690"/>
              <a:gd name="connsiteX86" fmla="*/ 10535302 w 12192000"/>
              <a:gd name="connsiteY86" fmla="*/ 1023522 h 2515690"/>
              <a:gd name="connsiteX87" fmla="*/ 10542819 w 12192000"/>
              <a:gd name="connsiteY87" fmla="*/ 1023458 h 2515690"/>
              <a:gd name="connsiteX88" fmla="*/ 10623994 w 12192000"/>
              <a:gd name="connsiteY88" fmla="*/ 1041996 h 2515690"/>
              <a:gd name="connsiteX89" fmla="*/ 10629774 w 12192000"/>
              <a:gd name="connsiteY89" fmla="*/ 1044511 h 2515690"/>
              <a:gd name="connsiteX90" fmla="*/ 10727305 w 12192000"/>
              <a:gd name="connsiteY90" fmla="*/ 1063419 h 2515690"/>
              <a:gd name="connsiteX91" fmla="*/ 10761785 w 12192000"/>
              <a:gd name="connsiteY91" fmla="*/ 1068017 h 2515690"/>
              <a:gd name="connsiteX92" fmla="*/ 10775688 w 12192000"/>
              <a:gd name="connsiteY92" fmla="*/ 1065268 h 2515690"/>
              <a:gd name="connsiteX93" fmla="*/ 10821837 w 12192000"/>
              <a:gd name="connsiteY93" fmla="*/ 1042232 h 2515690"/>
              <a:gd name="connsiteX94" fmla="*/ 11122438 w 12192000"/>
              <a:gd name="connsiteY94" fmla="*/ 1004583 h 2515690"/>
              <a:gd name="connsiteX95" fmla="*/ 11171433 w 12192000"/>
              <a:gd name="connsiteY95" fmla="*/ 1040550 h 2515690"/>
              <a:gd name="connsiteX96" fmla="*/ 11183724 w 12192000"/>
              <a:gd name="connsiteY96" fmla="*/ 1045316 h 2515690"/>
              <a:gd name="connsiteX97" fmla="*/ 11199690 w 12192000"/>
              <a:gd name="connsiteY97" fmla="*/ 1048085 h 2515690"/>
              <a:gd name="connsiteX98" fmla="*/ 11232475 w 12192000"/>
              <a:gd name="connsiteY98" fmla="*/ 1049340 h 2515690"/>
              <a:gd name="connsiteX99" fmla="*/ 11302451 w 12192000"/>
              <a:gd name="connsiteY99" fmla="*/ 949091 h 2515690"/>
              <a:gd name="connsiteX100" fmla="*/ 11484849 w 12192000"/>
              <a:gd name="connsiteY100" fmla="*/ 1057667 h 2515690"/>
              <a:gd name="connsiteX101" fmla="*/ 11512818 w 12192000"/>
              <a:gd name="connsiteY101" fmla="*/ 1048926 h 2515690"/>
              <a:gd name="connsiteX102" fmla="*/ 11642481 w 12192000"/>
              <a:gd name="connsiteY102" fmla="*/ 1029355 h 2515690"/>
              <a:gd name="connsiteX103" fmla="*/ 11714551 w 12192000"/>
              <a:gd name="connsiteY103" fmla="*/ 1020966 h 2515690"/>
              <a:gd name="connsiteX104" fmla="*/ 11714551 w 12192000"/>
              <a:gd name="connsiteY104" fmla="*/ 1022389 h 2515690"/>
              <a:gd name="connsiteX105" fmla="*/ 11728519 w 12192000"/>
              <a:gd name="connsiteY105" fmla="*/ 1020975 h 2515690"/>
              <a:gd name="connsiteX106" fmla="*/ 11741691 w 12192000"/>
              <a:gd name="connsiteY106" fmla="*/ 1019651 h 2515690"/>
              <a:gd name="connsiteX107" fmla="*/ 11743999 w 12192000"/>
              <a:gd name="connsiteY107" fmla="*/ 1019424 h 2515690"/>
              <a:gd name="connsiteX108" fmla="*/ 11742709 w 12192000"/>
              <a:gd name="connsiteY108" fmla="*/ 1019549 h 2515690"/>
              <a:gd name="connsiteX109" fmla="*/ 11741691 w 12192000"/>
              <a:gd name="connsiteY109" fmla="*/ 1019651 h 2515690"/>
              <a:gd name="connsiteX110" fmla="*/ 11738529 w 12192000"/>
              <a:gd name="connsiteY110" fmla="*/ 1019963 h 2515690"/>
              <a:gd name="connsiteX111" fmla="*/ 11771791 w 12192000"/>
              <a:gd name="connsiteY111" fmla="*/ 1015977 h 2515690"/>
              <a:gd name="connsiteX112" fmla="*/ 11834157 w 12192000"/>
              <a:gd name="connsiteY112" fmla="*/ 1009499 h 2515690"/>
              <a:gd name="connsiteX113" fmla="*/ 11843354 w 12192000"/>
              <a:gd name="connsiteY113" fmla="*/ 1008273 h 2515690"/>
              <a:gd name="connsiteX114" fmla="*/ 11843354 w 12192000"/>
              <a:gd name="connsiteY114" fmla="*/ 1000151 h 2515690"/>
              <a:gd name="connsiteX115" fmla="*/ 11893955 w 12192000"/>
              <a:gd name="connsiteY115" fmla="*/ 983740 h 2515690"/>
              <a:gd name="connsiteX116" fmla="*/ 11974160 w 12192000"/>
              <a:gd name="connsiteY116" fmla="*/ 920897 h 2515690"/>
              <a:gd name="connsiteX117" fmla="*/ 12143531 w 12192000"/>
              <a:gd name="connsiteY117" fmla="*/ 823664 h 2515690"/>
              <a:gd name="connsiteX118" fmla="*/ 12192000 w 12192000"/>
              <a:gd name="connsiteY118" fmla="*/ 801163 h 2515690"/>
              <a:gd name="connsiteX119" fmla="*/ 12192000 w 12192000"/>
              <a:gd name="connsiteY119" fmla="*/ 2515690 h 2515690"/>
              <a:gd name="connsiteX120" fmla="*/ 0 w 12192000"/>
              <a:gd name="connsiteY120" fmla="*/ 2515690 h 25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192000" h="2515690">
                <a:moveTo>
                  <a:pt x="0" y="0"/>
                </a:moveTo>
                <a:lnTo>
                  <a:pt x="170442" y="96074"/>
                </a:lnTo>
                <a:cubicBezTo>
                  <a:pt x="323315" y="179510"/>
                  <a:pt x="418777" y="223899"/>
                  <a:pt x="424739" y="224865"/>
                </a:cubicBezTo>
                <a:cubicBezTo>
                  <a:pt x="573781" y="248496"/>
                  <a:pt x="654649" y="314572"/>
                  <a:pt x="748273" y="373939"/>
                </a:cubicBezTo>
                <a:cubicBezTo>
                  <a:pt x="830321" y="425631"/>
                  <a:pt x="917271" y="480784"/>
                  <a:pt x="1037058" y="499994"/>
                </a:cubicBezTo>
                <a:cubicBezTo>
                  <a:pt x="1195925" y="525362"/>
                  <a:pt x="1048105" y="445478"/>
                  <a:pt x="1101312" y="428540"/>
                </a:cubicBezTo>
                <a:cubicBezTo>
                  <a:pt x="1188473" y="458169"/>
                  <a:pt x="1274625" y="505369"/>
                  <a:pt x="1367071" y="516118"/>
                </a:cubicBezTo>
                <a:cubicBezTo>
                  <a:pt x="1701323" y="554463"/>
                  <a:pt x="1964451" y="648887"/>
                  <a:pt x="2189943" y="794533"/>
                </a:cubicBezTo>
                <a:cubicBezTo>
                  <a:pt x="2255082" y="836300"/>
                  <a:pt x="2357481" y="862342"/>
                  <a:pt x="2390329" y="920897"/>
                </a:cubicBezTo>
                <a:cubicBezTo>
                  <a:pt x="2406050" y="949359"/>
                  <a:pt x="2430126" y="969285"/>
                  <a:pt x="2459570" y="983740"/>
                </a:cubicBezTo>
                <a:lnTo>
                  <a:pt x="2503252" y="1000151"/>
                </a:lnTo>
                <a:lnTo>
                  <a:pt x="2503252" y="1008273"/>
                </a:lnTo>
                <a:lnTo>
                  <a:pt x="2511191" y="1009499"/>
                </a:lnTo>
                <a:cubicBezTo>
                  <a:pt x="2529847" y="1011974"/>
                  <a:pt x="2562849" y="1015701"/>
                  <a:pt x="2565029" y="1015977"/>
                </a:cubicBezTo>
                <a:cubicBezTo>
                  <a:pt x="2610845" y="1021778"/>
                  <a:pt x="2601577" y="1020837"/>
                  <a:pt x="2593745" y="1019963"/>
                </a:cubicBezTo>
                <a:lnTo>
                  <a:pt x="2591015" y="1019651"/>
                </a:lnTo>
                <a:lnTo>
                  <a:pt x="2590137" y="1019549"/>
                </a:lnTo>
                <a:cubicBezTo>
                  <a:pt x="2588203" y="1019326"/>
                  <a:pt x="2588125" y="1019321"/>
                  <a:pt x="2589021" y="1019424"/>
                </a:cubicBezTo>
                <a:lnTo>
                  <a:pt x="2591015" y="1019651"/>
                </a:lnTo>
                <a:lnTo>
                  <a:pt x="2602385" y="1020975"/>
                </a:lnTo>
                <a:lnTo>
                  <a:pt x="2614445" y="1022389"/>
                </a:lnTo>
                <a:lnTo>
                  <a:pt x="2614445" y="1020966"/>
                </a:lnTo>
                <a:lnTo>
                  <a:pt x="2676661" y="1029355"/>
                </a:lnTo>
                <a:cubicBezTo>
                  <a:pt x="2715592" y="1034194"/>
                  <a:pt x="2753901" y="1039695"/>
                  <a:pt x="2788597" y="1048926"/>
                </a:cubicBezTo>
                <a:lnTo>
                  <a:pt x="2812742" y="1057667"/>
                </a:lnTo>
                <a:lnTo>
                  <a:pt x="2970201" y="949091"/>
                </a:lnTo>
                <a:cubicBezTo>
                  <a:pt x="3052785" y="982961"/>
                  <a:pt x="2996105" y="1020057"/>
                  <a:pt x="3030610" y="1049340"/>
                </a:cubicBezTo>
                <a:cubicBezTo>
                  <a:pt x="3039005" y="1048442"/>
                  <a:pt x="3049621" y="1048500"/>
                  <a:pt x="3058913" y="1048085"/>
                </a:cubicBezTo>
                <a:lnTo>
                  <a:pt x="3072697" y="1045316"/>
                </a:lnTo>
                <a:lnTo>
                  <a:pt x="3083305" y="1040550"/>
                </a:lnTo>
                <a:lnTo>
                  <a:pt x="3125603" y="1004583"/>
                </a:lnTo>
                <a:cubicBezTo>
                  <a:pt x="3221669" y="925596"/>
                  <a:pt x="3242489" y="937564"/>
                  <a:pt x="3385106" y="1042233"/>
                </a:cubicBezTo>
                <a:cubicBezTo>
                  <a:pt x="3399403" y="1052670"/>
                  <a:pt x="3412529" y="1060209"/>
                  <a:pt x="3424945" y="1065268"/>
                </a:cubicBezTo>
                <a:lnTo>
                  <a:pt x="3436948" y="1068018"/>
                </a:lnTo>
                <a:lnTo>
                  <a:pt x="3466714" y="1063419"/>
                </a:lnTo>
                <a:lnTo>
                  <a:pt x="3550909" y="1044511"/>
                </a:lnTo>
                <a:lnTo>
                  <a:pt x="3555900" y="1041996"/>
                </a:lnTo>
                <a:cubicBezTo>
                  <a:pt x="3573827" y="1033454"/>
                  <a:pt x="3594382" y="1025941"/>
                  <a:pt x="3625978" y="1023459"/>
                </a:cubicBezTo>
                <a:lnTo>
                  <a:pt x="3632465" y="1023522"/>
                </a:lnTo>
                <a:lnTo>
                  <a:pt x="3649063" y="1018726"/>
                </a:lnTo>
                <a:cubicBezTo>
                  <a:pt x="3741849" y="989371"/>
                  <a:pt x="3810578" y="953657"/>
                  <a:pt x="3805954" y="917517"/>
                </a:cubicBezTo>
                <a:cubicBezTo>
                  <a:pt x="4031729" y="953901"/>
                  <a:pt x="4031729" y="953901"/>
                  <a:pt x="4020506" y="816231"/>
                </a:cubicBezTo>
                <a:cubicBezTo>
                  <a:pt x="4171643" y="865324"/>
                  <a:pt x="4206308" y="864422"/>
                  <a:pt x="4233682" y="799511"/>
                </a:cubicBezTo>
                <a:cubicBezTo>
                  <a:pt x="4260226" y="737017"/>
                  <a:pt x="4254728" y="668575"/>
                  <a:pt x="4306552" y="610207"/>
                </a:cubicBezTo>
                <a:cubicBezTo>
                  <a:pt x="4495313" y="657923"/>
                  <a:pt x="4699922" y="667347"/>
                  <a:pt x="4816604" y="773163"/>
                </a:cubicBezTo>
                <a:cubicBezTo>
                  <a:pt x="4834734" y="789836"/>
                  <a:pt x="4890507" y="799946"/>
                  <a:pt x="4916502" y="788104"/>
                </a:cubicBezTo>
                <a:cubicBezTo>
                  <a:pt x="5013526" y="746101"/>
                  <a:pt x="5238129" y="796871"/>
                  <a:pt x="5224415" y="674418"/>
                </a:cubicBezTo>
                <a:cubicBezTo>
                  <a:pt x="5223051" y="659300"/>
                  <a:pt x="5240524" y="644890"/>
                  <a:pt x="5274077" y="655978"/>
                </a:cubicBezTo>
                <a:cubicBezTo>
                  <a:pt x="5388582" y="694066"/>
                  <a:pt x="5367022" y="644784"/>
                  <a:pt x="5371217" y="614372"/>
                </a:cubicBezTo>
                <a:cubicBezTo>
                  <a:pt x="5375856" y="577567"/>
                  <a:pt x="5319010" y="537578"/>
                  <a:pt x="5364523" y="502501"/>
                </a:cubicBezTo>
                <a:cubicBezTo>
                  <a:pt x="5425408" y="508891"/>
                  <a:pt x="5433299" y="538191"/>
                  <a:pt x="5457871" y="558285"/>
                </a:cubicBezTo>
                <a:cubicBezTo>
                  <a:pt x="5530352" y="617005"/>
                  <a:pt x="5609566" y="664386"/>
                  <a:pt x="5750580" y="663503"/>
                </a:cubicBezTo>
                <a:cubicBezTo>
                  <a:pt x="5864519" y="662926"/>
                  <a:pt x="5966527" y="666650"/>
                  <a:pt x="5976618" y="582652"/>
                </a:cubicBezTo>
                <a:cubicBezTo>
                  <a:pt x="5978145" y="569455"/>
                  <a:pt x="5990792" y="562346"/>
                  <a:pt x="6009346" y="559470"/>
                </a:cubicBezTo>
                <a:cubicBezTo>
                  <a:pt x="6030639" y="568485"/>
                  <a:pt x="6052592" y="577083"/>
                  <a:pt x="6069735" y="587803"/>
                </a:cubicBezTo>
                <a:cubicBezTo>
                  <a:pt x="6126182" y="623812"/>
                  <a:pt x="6196945" y="634730"/>
                  <a:pt x="6270319" y="643982"/>
                </a:cubicBezTo>
                <a:cubicBezTo>
                  <a:pt x="6317101" y="649940"/>
                  <a:pt x="6363466" y="657107"/>
                  <a:pt x="6406781" y="672327"/>
                </a:cubicBezTo>
                <a:cubicBezTo>
                  <a:pt x="6433586" y="681598"/>
                  <a:pt x="6454928" y="693402"/>
                  <a:pt x="6469508" y="708574"/>
                </a:cubicBezTo>
                <a:cubicBezTo>
                  <a:pt x="6482729" y="721786"/>
                  <a:pt x="6496225" y="725422"/>
                  <a:pt x="6515869" y="715738"/>
                </a:cubicBezTo>
                <a:cubicBezTo>
                  <a:pt x="6572200" y="688353"/>
                  <a:pt x="6639257" y="676241"/>
                  <a:pt x="6725938" y="691128"/>
                </a:cubicBezTo>
                <a:cubicBezTo>
                  <a:pt x="6752109" y="695629"/>
                  <a:pt x="6772625" y="691505"/>
                  <a:pt x="6778240" y="678998"/>
                </a:cubicBezTo>
                <a:cubicBezTo>
                  <a:pt x="6784286" y="665981"/>
                  <a:pt x="6794269" y="655280"/>
                  <a:pt x="6806944" y="646178"/>
                </a:cubicBezTo>
                <a:lnTo>
                  <a:pt x="6830632" y="633915"/>
                </a:lnTo>
                <a:lnTo>
                  <a:pt x="6858072" y="646178"/>
                </a:lnTo>
                <a:cubicBezTo>
                  <a:pt x="6872754" y="655280"/>
                  <a:pt x="6884317" y="665981"/>
                  <a:pt x="6891322" y="678998"/>
                </a:cubicBezTo>
                <a:cubicBezTo>
                  <a:pt x="6897826" y="691505"/>
                  <a:pt x="6921592" y="695629"/>
                  <a:pt x="6951905" y="691128"/>
                </a:cubicBezTo>
                <a:cubicBezTo>
                  <a:pt x="7052317" y="676241"/>
                  <a:pt x="7129994" y="688353"/>
                  <a:pt x="7195246" y="715738"/>
                </a:cubicBezTo>
                <a:cubicBezTo>
                  <a:pt x="7217999" y="725422"/>
                  <a:pt x="7233634" y="721786"/>
                  <a:pt x="7248949" y="708574"/>
                </a:cubicBezTo>
                <a:cubicBezTo>
                  <a:pt x="7265838" y="693402"/>
                  <a:pt x="7290560" y="681598"/>
                  <a:pt x="7321609" y="672327"/>
                </a:cubicBezTo>
                <a:cubicBezTo>
                  <a:pt x="7371785" y="657107"/>
                  <a:pt x="7425493" y="649940"/>
                  <a:pt x="7479684" y="643982"/>
                </a:cubicBezTo>
                <a:cubicBezTo>
                  <a:pt x="7564679" y="634730"/>
                  <a:pt x="7646649" y="623812"/>
                  <a:pt x="7712035" y="587803"/>
                </a:cubicBezTo>
                <a:cubicBezTo>
                  <a:pt x="7731892" y="577083"/>
                  <a:pt x="7757322" y="568485"/>
                  <a:pt x="7781987" y="559470"/>
                </a:cubicBezTo>
                <a:cubicBezTo>
                  <a:pt x="7803481" y="562346"/>
                  <a:pt x="7818130" y="569455"/>
                  <a:pt x="7819900" y="582652"/>
                </a:cubicBezTo>
                <a:cubicBezTo>
                  <a:pt x="7831588" y="666650"/>
                  <a:pt x="7949751" y="662926"/>
                  <a:pt x="8081736" y="663503"/>
                </a:cubicBezTo>
                <a:cubicBezTo>
                  <a:pt x="8245081" y="664386"/>
                  <a:pt x="8336842" y="617005"/>
                  <a:pt x="8420801" y="558285"/>
                </a:cubicBezTo>
                <a:cubicBezTo>
                  <a:pt x="8449265" y="538191"/>
                  <a:pt x="8458404" y="508890"/>
                  <a:pt x="8528933" y="502501"/>
                </a:cubicBezTo>
                <a:cubicBezTo>
                  <a:pt x="8581654" y="537578"/>
                  <a:pt x="8515805" y="577567"/>
                  <a:pt x="8521178" y="614372"/>
                </a:cubicBezTo>
                <a:cubicBezTo>
                  <a:pt x="8526038" y="644784"/>
                  <a:pt x="8501063" y="694066"/>
                  <a:pt x="8633702" y="655978"/>
                </a:cubicBezTo>
                <a:cubicBezTo>
                  <a:pt x="8672570" y="644890"/>
                  <a:pt x="8692811" y="659300"/>
                  <a:pt x="8691231" y="674418"/>
                </a:cubicBezTo>
                <a:cubicBezTo>
                  <a:pt x="8675345" y="796871"/>
                  <a:pt x="8935518" y="746101"/>
                  <a:pt x="9047908" y="788104"/>
                </a:cubicBezTo>
                <a:cubicBezTo>
                  <a:pt x="9078021" y="799946"/>
                  <a:pt x="9142627" y="789836"/>
                  <a:pt x="9163628" y="773163"/>
                </a:cubicBezTo>
                <a:cubicBezTo>
                  <a:pt x="9298789" y="667347"/>
                  <a:pt x="9535801" y="657923"/>
                  <a:pt x="9754459" y="610207"/>
                </a:cubicBezTo>
                <a:cubicBezTo>
                  <a:pt x="9814490" y="668575"/>
                  <a:pt x="9808123" y="737017"/>
                  <a:pt x="9838868" y="799511"/>
                </a:cubicBezTo>
                <a:cubicBezTo>
                  <a:pt x="9870579" y="864422"/>
                  <a:pt x="9910733" y="865324"/>
                  <a:pt x="10085808" y="816231"/>
                </a:cubicBezTo>
                <a:cubicBezTo>
                  <a:pt x="10072804" y="953901"/>
                  <a:pt x="10072804" y="953901"/>
                  <a:pt x="10334338" y="917517"/>
                </a:cubicBezTo>
                <a:cubicBezTo>
                  <a:pt x="10328982" y="953657"/>
                  <a:pt x="10408594" y="989371"/>
                  <a:pt x="10516076" y="1018726"/>
                </a:cubicBezTo>
                <a:lnTo>
                  <a:pt x="10535302" y="1023522"/>
                </a:lnTo>
                <a:lnTo>
                  <a:pt x="10542819" y="1023458"/>
                </a:lnTo>
                <a:cubicBezTo>
                  <a:pt x="10579419" y="1025941"/>
                  <a:pt x="10603227" y="1033454"/>
                  <a:pt x="10623994" y="1041996"/>
                </a:cubicBezTo>
                <a:lnTo>
                  <a:pt x="10629774" y="1044511"/>
                </a:lnTo>
                <a:lnTo>
                  <a:pt x="10727305" y="1063419"/>
                </a:lnTo>
                <a:lnTo>
                  <a:pt x="10761785" y="1068017"/>
                </a:lnTo>
                <a:lnTo>
                  <a:pt x="10775688" y="1065268"/>
                </a:lnTo>
                <a:cubicBezTo>
                  <a:pt x="10790070" y="1060209"/>
                  <a:pt x="10805275" y="1052670"/>
                  <a:pt x="10821837" y="1042232"/>
                </a:cubicBezTo>
                <a:cubicBezTo>
                  <a:pt x="10987041" y="937564"/>
                  <a:pt x="11011156" y="925596"/>
                  <a:pt x="11122438" y="1004583"/>
                </a:cubicBezTo>
                <a:lnTo>
                  <a:pt x="11171433" y="1040550"/>
                </a:lnTo>
                <a:lnTo>
                  <a:pt x="11183724" y="1045316"/>
                </a:lnTo>
                <a:lnTo>
                  <a:pt x="11199690" y="1048085"/>
                </a:lnTo>
                <a:cubicBezTo>
                  <a:pt x="11210452" y="1048499"/>
                  <a:pt x="11222752" y="1048442"/>
                  <a:pt x="11232475" y="1049340"/>
                </a:cubicBezTo>
                <a:cubicBezTo>
                  <a:pt x="11272445" y="1020057"/>
                  <a:pt x="11206789" y="982961"/>
                  <a:pt x="11302451" y="949091"/>
                </a:cubicBezTo>
                <a:lnTo>
                  <a:pt x="11484849" y="1057667"/>
                </a:lnTo>
                <a:lnTo>
                  <a:pt x="11512818" y="1048926"/>
                </a:lnTo>
                <a:cubicBezTo>
                  <a:pt x="11553007" y="1039695"/>
                  <a:pt x="11597385" y="1034194"/>
                  <a:pt x="11642481" y="1029355"/>
                </a:cubicBezTo>
                <a:lnTo>
                  <a:pt x="11714551" y="1020966"/>
                </a:lnTo>
                <a:lnTo>
                  <a:pt x="11714551" y="1022389"/>
                </a:lnTo>
                <a:lnTo>
                  <a:pt x="11728519" y="1020975"/>
                </a:lnTo>
                <a:lnTo>
                  <a:pt x="11741691" y="1019651"/>
                </a:lnTo>
                <a:lnTo>
                  <a:pt x="11743999" y="1019424"/>
                </a:lnTo>
                <a:cubicBezTo>
                  <a:pt x="11745037" y="1019320"/>
                  <a:pt x="11744948" y="1019326"/>
                  <a:pt x="11742709" y="1019549"/>
                </a:cubicBezTo>
                <a:lnTo>
                  <a:pt x="11741691" y="1019651"/>
                </a:lnTo>
                <a:lnTo>
                  <a:pt x="11738529" y="1019963"/>
                </a:lnTo>
                <a:cubicBezTo>
                  <a:pt x="11729455" y="1020837"/>
                  <a:pt x="11718720" y="1021778"/>
                  <a:pt x="11771791" y="1015977"/>
                </a:cubicBezTo>
                <a:cubicBezTo>
                  <a:pt x="11774317" y="1015701"/>
                  <a:pt x="11812546" y="1011974"/>
                  <a:pt x="11834157" y="1009499"/>
                </a:cubicBezTo>
                <a:lnTo>
                  <a:pt x="11843354" y="1008273"/>
                </a:lnTo>
                <a:lnTo>
                  <a:pt x="11843354" y="1000151"/>
                </a:lnTo>
                <a:lnTo>
                  <a:pt x="11893955" y="983740"/>
                </a:lnTo>
                <a:cubicBezTo>
                  <a:pt x="11928061" y="969285"/>
                  <a:pt x="11955951" y="949359"/>
                  <a:pt x="11974160" y="920897"/>
                </a:cubicBezTo>
                <a:cubicBezTo>
                  <a:pt x="12002698" y="876981"/>
                  <a:pt x="12076554" y="851353"/>
                  <a:pt x="12143531" y="823664"/>
                </a:cubicBezTo>
                <a:lnTo>
                  <a:pt x="12192000" y="801163"/>
                </a:lnTo>
                <a:lnTo>
                  <a:pt x="12192000" y="2515690"/>
                </a:lnTo>
                <a:lnTo>
                  <a:pt x="0" y="251569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FB7C61-8F01-43B0-59C9-4CE5AED57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2736"/>
            <a:ext cx="10515600" cy="183301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Investments </a:t>
            </a:r>
            <a:r>
              <a:rPr lang="en-US" b="1">
                <a:latin typeface="+mn-lt"/>
              </a:rPr>
              <a:t>and Revenues</a:t>
            </a:r>
            <a:endParaRPr lang="en-IL" b="1" dirty="0">
              <a:latin typeface="+mn-lt"/>
            </a:endParaRPr>
          </a:p>
        </p:txBody>
      </p:sp>
      <p:pic>
        <p:nvPicPr>
          <p:cNvPr id="4" name="Picture 3" descr="A logo of a person holding a bird&#10;&#10;Description automatically generated">
            <a:extLst>
              <a:ext uri="{FF2B5EF4-FFF2-40B4-BE49-F238E27FC236}">
                <a16:creationId xmlns:a16="http://schemas.microsoft.com/office/drawing/2014/main" id="{0C66AAFD-5FD6-614D-DC14-7E69E1D60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9" y="118976"/>
            <a:ext cx="1335858" cy="133585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CE6B8B-4CDE-3E9A-327D-6ECFEA57330E}"/>
              </a:ext>
            </a:extLst>
          </p:cNvPr>
          <p:cNvSpPr/>
          <p:nvPr/>
        </p:nvSpPr>
        <p:spPr>
          <a:xfrm>
            <a:off x="387569" y="1356186"/>
            <a:ext cx="5616000" cy="3827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b="0" i="0" dirty="0">
              <a:solidFill>
                <a:srgbClr val="030712"/>
              </a:solidFill>
              <a:effectLst/>
              <a:latin typeface="ui-sans-serif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6B4874D-F6F3-26B2-9F32-A32D35FBCD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586526"/>
              </p:ext>
            </p:extLst>
          </p:nvPr>
        </p:nvGraphicFramePr>
        <p:xfrm>
          <a:off x="510284" y="1674387"/>
          <a:ext cx="5455349" cy="3373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A98770-680B-617D-E230-B5987B947FA4}"/>
              </a:ext>
            </a:extLst>
          </p:cNvPr>
          <p:cNvSpPr/>
          <p:nvPr/>
        </p:nvSpPr>
        <p:spPr>
          <a:xfrm>
            <a:off x="6444421" y="1394853"/>
            <a:ext cx="5220000" cy="18330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0" dirty="0">
                <a:solidFill>
                  <a:srgbClr val="030712"/>
                </a:solidFill>
                <a:effectLst/>
              </a:rPr>
              <a:t>      </a:t>
            </a:r>
            <a:r>
              <a:rPr lang="en-US" b="1" i="0" dirty="0">
                <a:solidFill>
                  <a:srgbClr val="0070C0"/>
                </a:solidFill>
                <a:effectLst/>
              </a:rPr>
              <a:t>Funding Strategy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030712"/>
                </a:solidFill>
                <a:effectLst/>
              </a:rPr>
              <a:t>Pre-seed (2025):</a:t>
            </a:r>
            <a:r>
              <a:rPr lang="en-US" sz="1600" i="0" dirty="0">
                <a:solidFill>
                  <a:srgbClr val="030712"/>
                </a:solidFill>
                <a:effectLst/>
              </a:rPr>
              <a:t> $</a:t>
            </a:r>
            <a:r>
              <a:rPr lang="en-US" sz="1600" i="0">
                <a:solidFill>
                  <a:srgbClr val="030712"/>
                </a:solidFill>
                <a:effectLst/>
              </a:rPr>
              <a:t>2M grants</a:t>
            </a:r>
            <a:endParaRPr lang="en-US" sz="1600" i="0" dirty="0">
              <a:solidFill>
                <a:srgbClr val="030712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030712"/>
                </a:solidFill>
                <a:effectLst/>
              </a:rPr>
              <a:t>Seed (2026):</a:t>
            </a:r>
            <a:r>
              <a:rPr lang="en-US" sz="1600" i="0" dirty="0">
                <a:solidFill>
                  <a:srgbClr val="030712"/>
                </a:solidFill>
                <a:effectLst/>
              </a:rPr>
              <a:t> $2.5M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030712"/>
                </a:solidFill>
                <a:effectLst/>
              </a:rPr>
              <a:t>Series A (2027):</a:t>
            </a:r>
            <a:r>
              <a:rPr lang="en-US" sz="1600" i="0" dirty="0">
                <a:solidFill>
                  <a:srgbClr val="030712"/>
                </a:solidFill>
                <a:effectLst/>
              </a:rPr>
              <a:t> $7.5M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030712"/>
                </a:solidFill>
                <a:effectLst/>
              </a:rPr>
              <a:t>Series B (2029):</a:t>
            </a:r>
            <a:r>
              <a:rPr lang="en-US" sz="1600" i="0" dirty="0">
                <a:solidFill>
                  <a:srgbClr val="030712"/>
                </a:solidFill>
                <a:effectLst/>
              </a:rPr>
              <a:t> $50M</a:t>
            </a:r>
          </a:p>
        </p:txBody>
      </p:sp>
      <p:pic>
        <p:nvPicPr>
          <p:cNvPr id="8" name="Graphic 7" descr="Dollar outline">
            <a:extLst>
              <a:ext uri="{FF2B5EF4-FFF2-40B4-BE49-F238E27FC236}">
                <a16:creationId xmlns:a16="http://schemas.microsoft.com/office/drawing/2014/main" id="{19F39371-1009-3422-010A-9BE0F797AC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72302" y="1517654"/>
            <a:ext cx="360000" cy="360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4393D52-8C07-CE15-B049-5CD6B2643325}"/>
              </a:ext>
            </a:extLst>
          </p:cNvPr>
          <p:cNvSpPr/>
          <p:nvPr/>
        </p:nvSpPr>
        <p:spPr>
          <a:xfrm>
            <a:off x="6461716" y="3361318"/>
            <a:ext cx="5220000" cy="18330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0" dirty="0">
                <a:effectLst/>
                <a:latin typeface="ui-sans-serif"/>
              </a:rPr>
              <a:t>Key </a:t>
            </a:r>
            <a:r>
              <a:rPr lang="en-US" b="1" dirty="0">
                <a:solidFill>
                  <a:srgbClr val="0070C0"/>
                </a:solidFill>
              </a:rPr>
              <a:t>Financial Metrics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30712"/>
                </a:solidFill>
              </a:rPr>
              <a:t>Projected Revenue (2029):</a:t>
            </a:r>
            <a:r>
              <a:rPr lang="en-US" sz="1600" dirty="0">
                <a:solidFill>
                  <a:srgbClr val="030712"/>
                </a:solidFill>
              </a:rPr>
              <a:t> $25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30712"/>
                </a:solidFill>
              </a:rPr>
              <a:t>Expected Break-even: </a:t>
            </a:r>
            <a:r>
              <a:rPr lang="en-US" sz="1600" dirty="0">
                <a:solidFill>
                  <a:srgbClr val="030712"/>
                </a:solidFill>
              </a:rPr>
              <a:t>Q4 2028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30712"/>
                </a:solidFill>
              </a:rPr>
              <a:t>5-Year CAGR (2024-2028): </a:t>
            </a:r>
            <a:r>
              <a:rPr lang="en-US" sz="1600" dirty="0">
                <a:solidFill>
                  <a:srgbClr val="030712"/>
                </a:solidFill>
              </a:rPr>
              <a:t>200%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30712"/>
                </a:solidFill>
              </a:rPr>
              <a:t>Total Investment by 2029: </a:t>
            </a:r>
            <a:r>
              <a:rPr lang="en-US" sz="1600" dirty="0">
                <a:solidFill>
                  <a:srgbClr val="030712"/>
                </a:solidFill>
              </a:rPr>
              <a:t>$61.076 million</a:t>
            </a:r>
          </a:p>
        </p:txBody>
      </p:sp>
      <p:pic>
        <p:nvPicPr>
          <p:cNvPr id="11" name="Graphic 10" descr="Upward trend outline">
            <a:extLst>
              <a:ext uri="{FF2B5EF4-FFF2-40B4-BE49-F238E27FC236}">
                <a16:creationId xmlns:a16="http://schemas.microsoft.com/office/drawing/2014/main" id="{7972CDBB-C59D-09B0-5180-AEDE59976C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61784" y="3597374"/>
            <a:ext cx="360000" cy="36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EA35E2-8FDA-863D-0224-DF33DE3AF845}"/>
              </a:ext>
            </a:extLst>
          </p:cNvPr>
          <p:cNvSpPr txBox="1"/>
          <p:nvPr/>
        </p:nvSpPr>
        <p:spPr>
          <a:xfrm>
            <a:off x="387569" y="5408330"/>
            <a:ext cx="11276852" cy="132343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effectLst/>
              </a:rPr>
              <a:t>Investment Highlights</a:t>
            </a:r>
          </a:p>
          <a:p>
            <a:r>
              <a:rPr lang="en-US" sz="1600" b="1" i="0" dirty="0">
                <a:solidFill>
                  <a:srgbClr val="002060"/>
                </a:solidFill>
                <a:latin typeface="ui-sans-serif"/>
              </a:rPr>
              <a:t>    </a:t>
            </a:r>
            <a:r>
              <a:rPr lang="en-US" sz="1600" b="1" i="0" dirty="0">
                <a:solidFill>
                  <a:srgbClr val="030712"/>
                </a:solidFill>
                <a:effectLst/>
                <a:latin typeface="ui-sans-serif"/>
              </a:rPr>
              <a:t>Efficient Capital Use:</a:t>
            </a:r>
            <a:r>
              <a:rPr lang="en-US" sz="1600" b="0" i="0" dirty="0">
                <a:solidFill>
                  <a:srgbClr val="030712"/>
                </a:solidFill>
                <a:effectLst/>
                <a:latin typeface="ui-sans-serif"/>
              </a:rPr>
              <a:t> Leveraging grants and staged investments for growth</a:t>
            </a:r>
          </a:p>
          <a:p>
            <a:pPr algn="l"/>
            <a:r>
              <a:rPr lang="en-US" sz="1600" b="1" i="0" dirty="0">
                <a:solidFill>
                  <a:srgbClr val="030712"/>
                </a:solidFill>
                <a:effectLst/>
                <a:latin typeface="ui-sans-serif"/>
              </a:rPr>
              <a:t>    Rapid Scale:</a:t>
            </a:r>
            <a:r>
              <a:rPr lang="en-US" sz="1600" b="0" i="0" dirty="0">
                <a:solidFill>
                  <a:srgbClr val="030712"/>
                </a:solidFill>
                <a:effectLst/>
                <a:latin typeface="ui-sans-serif"/>
              </a:rPr>
              <a:t> Projecting 200% CAGR over 5 years</a:t>
            </a:r>
          </a:p>
          <a:p>
            <a:pPr algn="l"/>
            <a:r>
              <a:rPr lang="en-US" sz="1600" b="1" i="0" dirty="0">
                <a:solidFill>
                  <a:srgbClr val="030712"/>
                </a:solidFill>
                <a:effectLst/>
                <a:latin typeface="ui-sans-serif"/>
              </a:rPr>
              <a:t>    Clear Path to Profitability:</a:t>
            </a:r>
            <a:r>
              <a:rPr lang="en-US" sz="1600" b="0" i="0" dirty="0">
                <a:solidFill>
                  <a:srgbClr val="030712"/>
                </a:solidFill>
                <a:effectLst/>
                <a:latin typeface="ui-sans-serif"/>
              </a:rPr>
              <a:t> Break-even expected by Q4 2028</a:t>
            </a:r>
          </a:p>
          <a:p>
            <a:pPr algn="l"/>
            <a:r>
              <a:rPr lang="en-US" sz="1600" b="1" i="0" dirty="0">
                <a:solidFill>
                  <a:srgbClr val="030712"/>
                </a:solidFill>
                <a:effectLst/>
                <a:latin typeface="ui-sans-serif"/>
              </a:rPr>
              <a:t>    Strong Return Potential:</a:t>
            </a:r>
            <a:r>
              <a:rPr lang="en-US" sz="1600" b="0" i="0" dirty="0">
                <a:solidFill>
                  <a:srgbClr val="030712"/>
                </a:solidFill>
                <a:effectLst/>
                <a:latin typeface="ui-sans-serif"/>
              </a:rPr>
              <a:t> Significant revenue growth projected post-Series B</a:t>
            </a:r>
          </a:p>
        </p:txBody>
      </p:sp>
      <p:pic>
        <p:nvPicPr>
          <p:cNvPr id="18" name="Graphic 17" descr="Bullseye outline">
            <a:extLst>
              <a:ext uri="{FF2B5EF4-FFF2-40B4-BE49-F238E27FC236}">
                <a16:creationId xmlns:a16="http://schemas.microsoft.com/office/drawing/2014/main" id="{17BFFF07-032D-328A-5560-A4603110EC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5880" y="5740812"/>
            <a:ext cx="180000" cy="180000"/>
          </a:xfrm>
          <a:prstGeom prst="rect">
            <a:avLst/>
          </a:prstGeom>
        </p:spPr>
      </p:pic>
      <p:pic>
        <p:nvPicPr>
          <p:cNvPr id="20" name="Graphic 19" descr="Lightning bolt outline">
            <a:extLst>
              <a:ext uri="{FF2B5EF4-FFF2-40B4-BE49-F238E27FC236}">
                <a16:creationId xmlns:a16="http://schemas.microsoft.com/office/drawing/2014/main" id="{04BE1FBD-04BC-77F6-756E-DC390C74E3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5880" y="5990818"/>
            <a:ext cx="180000" cy="180000"/>
          </a:xfrm>
          <a:prstGeom prst="rect">
            <a:avLst/>
          </a:prstGeom>
        </p:spPr>
      </p:pic>
      <p:pic>
        <p:nvPicPr>
          <p:cNvPr id="22" name="Graphic 21" descr="Muscular arm outline">
            <a:extLst>
              <a:ext uri="{FF2B5EF4-FFF2-40B4-BE49-F238E27FC236}">
                <a16:creationId xmlns:a16="http://schemas.microsoft.com/office/drawing/2014/main" id="{3F023DDA-5061-BC22-AD16-CA355E23C6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5880" y="6478366"/>
            <a:ext cx="180000" cy="180000"/>
          </a:xfrm>
          <a:prstGeom prst="rect">
            <a:avLst/>
          </a:prstGeom>
        </p:spPr>
      </p:pic>
      <p:pic>
        <p:nvPicPr>
          <p:cNvPr id="24" name="Graphic 23" descr="Bar graph with upward trend outline">
            <a:extLst>
              <a:ext uri="{FF2B5EF4-FFF2-40B4-BE49-F238E27FC236}">
                <a16:creationId xmlns:a16="http://schemas.microsoft.com/office/drawing/2014/main" id="{5526852F-D176-B175-613A-FD9C7EA2246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45880" y="6218913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80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8953E74-D241-4DDF-8508-F0365EA13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C3C901A-B2F4-4A3C-BCDD-7C8D587EC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371134"/>
          </a:xfrm>
          <a:custGeom>
            <a:avLst/>
            <a:gdLst>
              <a:gd name="connsiteX0" fmla="*/ 0 w 12192000"/>
              <a:gd name="connsiteY0" fmla="*/ 0 h 2515690"/>
              <a:gd name="connsiteX1" fmla="*/ 170442 w 12192000"/>
              <a:gd name="connsiteY1" fmla="*/ 96074 h 2515690"/>
              <a:gd name="connsiteX2" fmla="*/ 424739 w 12192000"/>
              <a:gd name="connsiteY2" fmla="*/ 224865 h 2515690"/>
              <a:gd name="connsiteX3" fmla="*/ 748273 w 12192000"/>
              <a:gd name="connsiteY3" fmla="*/ 373939 h 2515690"/>
              <a:gd name="connsiteX4" fmla="*/ 1037058 w 12192000"/>
              <a:gd name="connsiteY4" fmla="*/ 499994 h 2515690"/>
              <a:gd name="connsiteX5" fmla="*/ 1101312 w 12192000"/>
              <a:gd name="connsiteY5" fmla="*/ 428540 h 2515690"/>
              <a:gd name="connsiteX6" fmla="*/ 1367071 w 12192000"/>
              <a:gd name="connsiteY6" fmla="*/ 516118 h 2515690"/>
              <a:gd name="connsiteX7" fmla="*/ 2189943 w 12192000"/>
              <a:gd name="connsiteY7" fmla="*/ 794533 h 2515690"/>
              <a:gd name="connsiteX8" fmla="*/ 2390329 w 12192000"/>
              <a:gd name="connsiteY8" fmla="*/ 920897 h 2515690"/>
              <a:gd name="connsiteX9" fmla="*/ 2459570 w 12192000"/>
              <a:gd name="connsiteY9" fmla="*/ 983740 h 2515690"/>
              <a:gd name="connsiteX10" fmla="*/ 2503252 w 12192000"/>
              <a:gd name="connsiteY10" fmla="*/ 1000151 h 2515690"/>
              <a:gd name="connsiteX11" fmla="*/ 2503252 w 12192000"/>
              <a:gd name="connsiteY11" fmla="*/ 1008273 h 2515690"/>
              <a:gd name="connsiteX12" fmla="*/ 2511191 w 12192000"/>
              <a:gd name="connsiteY12" fmla="*/ 1009499 h 2515690"/>
              <a:gd name="connsiteX13" fmla="*/ 2565029 w 12192000"/>
              <a:gd name="connsiteY13" fmla="*/ 1015977 h 2515690"/>
              <a:gd name="connsiteX14" fmla="*/ 2593745 w 12192000"/>
              <a:gd name="connsiteY14" fmla="*/ 1019963 h 2515690"/>
              <a:gd name="connsiteX15" fmla="*/ 2591015 w 12192000"/>
              <a:gd name="connsiteY15" fmla="*/ 1019651 h 2515690"/>
              <a:gd name="connsiteX16" fmla="*/ 2590137 w 12192000"/>
              <a:gd name="connsiteY16" fmla="*/ 1019549 h 2515690"/>
              <a:gd name="connsiteX17" fmla="*/ 2589021 w 12192000"/>
              <a:gd name="connsiteY17" fmla="*/ 1019424 h 2515690"/>
              <a:gd name="connsiteX18" fmla="*/ 2591015 w 12192000"/>
              <a:gd name="connsiteY18" fmla="*/ 1019651 h 2515690"/>
              <a:gd name="connsiteX19" fmla="*/ 2602385 w 12192000"/>
              <a:gd name="connsiteY19" fmla="*/ 1020975 h 2515690"/>
              <a:gd name="connsiteX20" fmla="*/ 2614445 w 12192000"/>
              <a:gd name="connsiteY20" fmla="*/ 1022389 h 2515690"/>
              <a:gd name="connsiteX21" fmla="*/ 2614445 w 12192000"/>
              <a:gd name="connsiteY21" fmla="*/ 1020966 h 2515690"/>
              <a:gd name="connsiteX22" fmla="*/ 2676661 w 12192000"/>
              <a:gd name="connsiteY22" fmla="*/ 1029355 h 2515690"/>
              <a:gd name="connsiteX23" fmla="*/ 2788597 w 12192000"/>
              <a:gd name="connsiteY23" fmla="*/ 1048926 h 2515690"/>
              <a:gd name="connsiteX24" fmla="*/ 2812742 w 12192000"/>
              <a:gd name="connsiteY24" fmla="*/ 1057667 h 2515690"/>
              <a:gd name="connsiteX25" fmla="*/ 2970201 w 12192000"/>
              <a:gd name="connsiteY25" fmla="*/ 949091 h 2515690"/>
              <a:gd name="connsiteX26" fmla="*/ 3030610 w 12192000"/>
              <a:gd name="connsiteY26" fmla="*/ 1049340 h 2515690"/>
              <a:gd name="connsiteX27" fmla="*/ 3058913 w 12192000"/>
              <a:gd name="connsiteY27" fmla="*/ 1048085 h 2515690"/>
              <a:gd name="connsiteX28" fmla="*/ 3072697 w 12192000"/>
              <a:gd name="connsiteY28" fmla="*/ 1045316 h 2515690"/>
              <a:gd name="connsiteX29" fmla="*/ 3083305 w 12192000"/>
              <a:gd name="connsiteY29" fmla="*/ 1040550 h 2515690"/>
              <a:gd name="connsiteX30" fmla="*/ 3125603 w 12192000"/>
              <a:gd name="connsiteY30" fmla="*/ 1004583 h 2515690"/>
              <a:gd name="connsiteX31" fmla="*/ 3385106 w 12192000"/>
              <a:gd name="connsiteY31" fmla="*/ 1042233 h 2515690"/>
              <a:gd name="connsiteX32" fmla="*/ 3424945 w 12192000"/>
              <a:gd name="connsiteY32" fmla="*/ 1065268 h 2515690"/>
              <a:gd name="connsiteX33" fmla="*/ 3436948 w 12192000"/>
              <a:gd name="connsiteY33" fmla="*/ 1068018 h 2515690"/>
              <a:gd name="connsiteX34" fmla="*/ 3466714 w 12192000"/>
              <a:gd name="connsiteY34" fmla="*/ 1063419 h 2515690"/>
              <a:gd name="connsiteX35" fmla="*/ 3550909 w 12192000"/>
              <a:gd name="connsiteY35" fmla="*/ 1044511 h 2515690"/>
              <a:gd name="connsiteX36" fmla="*/ 3555900 w 12192000"/>
              <a:gd name="connsiteY36" fmla="*/ 1041996 h 2515690"/>
              <a:gd name="connsiteX37" fmla="*/ 3625978 w 12192000"/>
              <a:gd name="connsiteY37" fmla="*/ 1023459 h 2515690"/>
              <a:gd name="connsiteX38" fmla="*/ 3632465 w 12192000"/>
              <a:gd name="connsiteY38" fmla="*/ 1023522 h 2515690"/>
              <a:gd name="connsiteX39" fmla="*/ 3649063 w 12192000"/>
              <a:gd name="connsiteY39" fmla="*/ 1018726 h 2515690"/>
              <a:gd name="connsiteX40" fmla="*/ 3805954 w 12192000"/>
              <a:gd name="connsiteY40" fmla="*/ 917517 h 2515690"/>
              <a:gd name="connsiteX41" fmla="*/ 4020506 w 12192000"/>
              <a:gd name="connsiteY41" fmla="*/ 816231 h 2515690"/>
              <a:gd name="connsiteX42" fmla="*/ 4233682 w 12192000"/>
              <a:gd name="connsiteY42" fmla="*/ 799511 h 2515690"/>
              <a:gd name="connsiteX43" fmla="*/ 4306552 w 12192000"/>
              <a:gd name="connsiteY43" fmla="*/ 610207 h 2515690"/>
              <a:gd name="connsiteX44" fmla="*/ 4816604 w 12192000"/>
              <a:gd name="connsiteY44" fmla="*/ 773163 h 2515690"/>
              <a:gd name="connsiteX45" fmla="*/ 4916502 w 12192000"/>
              <a:gd name="connsiteY45" fmla="*/ 788104 h 2515690"/>
              <a:gd name="connsiteX46" fmla="*/ 5224415 w 12192000"/>
              <a:gd name="connsiteY46" fmla="*/ 674418 h 2515690"/>
              <a:gd name="connsiteX47" fmla="*/ 5274077 w 12192000"/>
              <a:gd name="connsiteY47" fmla="*/ 655978 h 2515690"/>
              <a:gd name="connsiteX48" fmla="*/ 5371217 w 12192000"/>
              <a:gd name="connsiteY48" fmla="*/ 614372 h 2515690"/>
              <a:gd name="connsiteX49" fmla="*/ 5364523 w 12192000"/>
              <a:gd name="connsiteY49" fmla="*/ 502501 h 2515690"/>
              <a:gd name="connsiteX50" fmla="*/ 5457871 w 12192000"/>
              <a:gd name="connsiteY50" fmla="*/ 558285 h 2515690"/>
              <a:gd name="connsiteX51" fmla="*/ 5750580 w 12192000"/>
              <a:gd name="connsiteY51" fmla="*/ 663503 h 2515690"/>
              <a:gd name="connsiteX52" fmla="*/ 5976618 w 12192000"/>
              <a:gd name="connsiteY52" fmla="*/ 582652 h 2515690"/>
              <a:gd name="connsiteX53" fmla="*/ 6009346 w 12192000"/>
              <a:gd name="connsiteY53" fmla="*/ 559470 h 2515690"/>
              <a:gd name="connsiteX54" fmla="*/ 6069735 w 12192000"/>
              <a:gd name="connsiteY54" fmla="*/ 587803 h 2515690"/>
              <a:gd name="connsiteX55" fmla="*/ 6270319 w 12192000"/>
              <a:gd name="connsiteY55" fmla="*/ 643982 h 2515690"/>
              <a:gd name="connsiteX56" fmla="*/ 6406781 w 12192000"/>
              <a:gd name="connsiteY56" fmla="*/ 672327 h 2515690"/>
              <a:gd name="connsiteX57" fmla="*/ 6469508 w 12192000"/>
              <a:gd name="connsiteY57" fmla="*/ 708574 h 2515690"/>
              <a:gd name="connsiteX58" fmla="*/ 6515869 w 12192000"/>
              <a:gd name="connsiteY58" fmla="*/ 715738 h 2515690"/>
              <a:gd name="connsiteX59" fmla="*/ 6725938 w 12192000"/>
              <a:gd name="connsiteY59" fmla="*/ 691128 h 2515690"/>
              <a:gd name="connsiteX60" fmla="*/ 6778240 w 12192000"/>
              <a:gd name="connsiteY60" fmla="*/ 678998 h 2515690"/>
              <a:gd name="connsiteX61" fmla="*/ 6806944 w 12192000"/>
              <a:gd name="connsiteY61" fmla="*/ 646178 h 2515690"/>
              <a:gd name="connsiteX62" fmla="*/ 6830632 w 12192000"/>
              <a:gd name="connsiteY62" fmla="*/ 633915 h 2515690"/>
              <a:gd name="connsiteX63" fmla="*/ 6858072 w 12192000"/>
              <a:gd name="connsiteY63" fmla="*/ 646178 h 2515690"/>
              <a:gd name="connsiteX64" fmla="*/ 6891322 w 12192000"/>
              <a:gd name="connsiteY64" fmla="*/ 678998 h 2515690"/>
              <a:gd name="connsiteX65" fmla="*/ 6951905 w 12192000"/>
              <a:gd name="connsiteY65" fmla="*/ 691128 h 2515690"/>
              <a:gd name="connsiteX66" fmla="*/ 7195246 w 12192000"/>
              <a:gd name="connsiteY66" fmla="*/ 715738 h 2515690"/>
              <a:gd name="connsiteX67" fmla="*/ 7248949 w 12192000"/>
              <a:gd name="connsiteY67" fmla="*/ 708574 h 2515690"/>
              <a:gd name="connsiteX68" fmla="*/ 7321609 w 12192000"/>
              <a:gd name="connsiteY68" fmla="*/ 672327 h 2515690"/>
              <a:gd name="connsiteX69" fmla="*/ 7479684 w 12192000"/>
              <a:gd name="connsiteY69" fmla="*/ 643982 h 2515690"/>
              <a:gd name="connsiteX70" fmla="*/ 7712035 w 12192000"/>
              <a:gd name="connsiteY70" fmla="*/ 587803 h 2515690"/>
              <a:gd name="connsiteX71" fmla="*/ 7781987 w 12192000"/>
              <a:gd name="connsiteY71" fmla="*/ 559470 h 2515690"/>
              <a:gd name="connsiteX72" fmla="*/ 7819900 w 12192000"/>
              <a:gd name="connsiteY72" fmla="*/ 582652 h 2515690"/>
              <a:gd name="connsiteX73" fmla="*/ 8081736 w 12192000"/>
              <a:gd name="connsiteY73" fmla="*/ 663503 h 2515690"/>
              <a:gd name="connsiteX74" fmla="*/ 8420801 w 12192000"/>
              <a:gd name="connsiteY74" fmla="*/ 558285 h 2515690"/>
              <a:gd name="connsiteX75" fmla="*/ 8528933 w 12192000"/>
              <a:gd name="connsiteY75" fmla="*/ 502501 h 2515690"/>
              <a:gd name="connsiteX76" fmla="*/ 8521178 w 12192000"/>
              <a:gd name="connsiteY76" fmla="*/ 614372 h 2515690"/>
              <a:gd name="connsiteX77" fmla="*/ 8633702 w 12192000"/>
              <a:gd name="connsiteY77" fmla="*/ 655978 h 2515690"/>
              <a:gd name="connsiteX78" fmla="*/ 8691231 w 12192000"/>
              <a:gd name="connsiteY78" fmla="*/ 674418 h 2515690"/>
              <a:gd name="connsiteX79" fmla="*/ 9047908 w 12192000"/>
              <a:gd name="connsiteY79" fmla="*/ 788104 h 2515690"/>
              <a:gd name="connsiteX80" fmla="*/ 9163628 w 12192000"/>
              <a:gd name="connsiteY80" fmla="*/ 773163 h 2515690"/>
              <a:gd name="connsiteX81" fmla="*/ 9754459 w 12192000"/>
              <a:gd name="connsiteY81" fmla="*/ 610207 h 2515690"/>
              <a:gd name="connsiteX82" fmla="*/ 9838868 w 12192000"/>
              <a:gd name="connsiteY82" fmla="*/ 799511 h 2515690"/>
              <a:gd name="connsiteX83" fmla="*/ 10085808 w 12192000"/>
              <a:gd name="connsiteY83" fmla="*/ 816231 h 2515690"/>
              <a:gd name="connsiteX84" fmla="*/ 10334338 w 12192000"/>
              <a:gd name="connsiteY84" fmla="*/ 917517 h 2515690"/>
              <a:gd name="connsiteX85" fmla="*/ 10516076 w 12192000"/>
              <a:gd name="connsiteY85" fmla="*/ 1018726 h 2515690"/>
              <a:gd name="connsiteX86" fmla="*/ 10535302 w 12192000"/>
              <a:gd name="connsiteY86" fmla="*/ 1023522 h 2515690"/>
              <a:gd name="connsiteX87" fmla="*/ 10542819 w 12192000"/>
              <a:gd name="connsiteY87" fmla="*/ 1023458 h 2515690"/>
              <a:gd name="connsiteX88" fmla="*/ 10623994 w 12192000"/>
              <a:gd name="connsiteY88" fmla="*/ 1041996 h 2515690"/>
              <a:gd name="connsiteX89" fmla="*/ 10629774 w 12192000"/>
              <a:gd name="connsiteY89" fmla="*/ 1044511 h 2515690"/>
              <a:gd name="connsiteX90" fmla="*/ 10727305 w 12192000"/>
              <a:gd name="connsiteY90" fmla="*/ 1063419 h 2515690"/>
              <a:gd name="connsiteX91" fmla="*/ 10761785 w 12192000"/>
              <a:gd name="connsiteY91" fmla="*/ 1068017 h 2515690"/>
              <a:gd name="connsiteX92" fmla="*/ 10775688 w 12192000"/>
              <a:gd name="connsiteY92" fmla="*/ 1065268 h 2515690"/>
              <a:gd name="connsiteX93" fmla="*/ 10821837 w 12192000"/>
              <a:gd name="connsiteY93" fmla="*/ 1042232 h 2515690"/>
              <a:gd name="connsiteX94" fmla="*/ 11122438 w 12192000"/>
              <a:gd name="connsiteY94" fmla="*/ 1004583 h 2515690"/>
              <a:gd name="connsiteX95" fmla="*/ 11171433 w 12192000"/>
              <a:gd name="connsiteY95" fmla="*/ 1040550 h 2515690"/>
              <a:gd name="connsiteX96" fmla="*/ 11183724 w 12192000"/>
              <a:gd name="connsiteY96" fmla="*/ 1045316 h 2515690"/>
              <a:gd name="connsiteX97" fmla="*/ 11199690 w 12192000"/>
              <a:gd name="connsiteY97" fmla="*/ 1048085 h 2515690"/>
              <a:gd name="connsiteX98" fmla="*/ 11232475 w 12192000"/>
              <a:gd name="connsiteY98" fmla="*/ 1049340 h 2515690"/>
              <a:gd name="connsiteX99" fmla="*/ 11302451 w 12192000"/>
              <a:gd name="connsiteY99" fmla="*/ 949091 h 2515690"/>
              <a:gd name="connsiteX100" fmla="*/ 11484849 w 12192000"/>
              <a:gd name="connsiteY100" fmla="*/ 1057667 h 2515690"/>
              <a:gd name="connsiteX101" fmla="*/ 11512818 w 12192000"/>
              <a:gd name="connsiteY101" fmla="*/ 1048926 h 2515690"/>
              <a:gd name="connsiteX102" fmla="*/ 11642481 w 12192000"/>
              <a:gd name="connsiteY102" fmla="*/ 1029355 h 2515690"/>
              <a:gd name="connsiteX103" fmla="*/ 11714551 w 12192000"/>
              <a:gd name="connsiteY103" fmla="*/ 1020966 h 2515690"/>
              <a:gd name="connsiteX104" fmla="*/ 11714551 w 12192000"/>
              <a:gd name="connsiteY104" fmla="*/ 1022389 h 2515690"/>
              <a:gd name="connsiteX105" fmla="*/ 11728519 w 12192000"/>
              <a:gd name="connsiteY105" fmla="*/ 1020975 h 2515690"/>
              <a:gd name="connsiteX106" fmla="*/ 11741691 w 12192000"/>
              <a:gd name="connsiteY106" fmla="*/ 1019651 h 2515690"/>
              <a:gd name="connsiteX107" fmla="*/ 11743999 w 12192000"/>
              <a:gd name="connsiteY107" fmla="*/ 1019424 h 2515690"/>
              <a:gd name="connsiteX108" fmla="*/ 11742709 w 12192000"/>
              <a:gd name="connsiteY108" fmla="*/ 1019549 h 2515690"/>
              <a:gd name="connsiteX109" fmla="*/ 11741691 w 12192000"/>
              <a:gd name="connsiteY109" fmla="*/ 1019651 h 2515690"/>
              <a:gd name="connsiteX110" fmla="*/ 11738529 w 12192000"/>
              <a:gd name="connsiteY110" fmla="*/ 1019963 h 2515690"/>
              <a:gd name="connsiteX111" fmla="*/ 11771791 w 12192000"/>
              <a:gd name="connsiteY111" fmla="*/ 1015977 h 2515690"/>
              <a:gd name="connsiteX112" fmla="*/ 11834157 w 12192000"/>
              <a:gd name="connsiteY112" fmla="*/ 1009499 h 2515690"/>
              <a:gd name="connsiteX113" fmla="*/ 11843354 w 12192000"/>
              <a:gd name="connsiteY113" fmla="*/ 1008273 h 2515690"/>
              <a:gd name="connsiteX114" fmla="*/ 11843354 w 12192000"/>
              <a:gd name="connsiteY114" fmla="*/ 1000151 h 2515690"/>
              <a:gd name="connsiteX115" fmla="*/ 11893955 w 12192000"/>
              <a:gd name="connsiteY115" fmla="*/ 983740 h 2515690"/>
              <a:gd name="connsiteX116" fmla="*/ 11974160 w 12192000"/>
              <a:gd name="connsiteY116" fmla="*/ 920897 h 2515690"/>
              <a:gd name="connsiteX117" fmla="*/ 12143531 w 12192000"/>
              <a:gd name="connsiteY117" fmla="*/ 823664 h 2515690"/>
              <a:gd name="connsiteX118" fmla="*/ 12192000 w 12192000"/>
              <a:gd name="connsiteY118" fmla="*/ 801163 h 2515690"/>
              <a:gd name="connsiteX119" fmla="*/ 12192000 w 12192000"/>
              <a:gd name="connsiteY119" fmla="*/ 2515690 h 2515690"/>
              <a:gd name="connsiteX120" fmla="*/ 0 w 12192000"/>
              <a:gd name="connsiteY120" fmla="*/ 2515690 h 25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192000" h="2515690">
                <a:moveTo>
                  <a:pt x="0" y="0"/>
                </a:moveTo>
                <a:lnTo>
                  <a:pt x="170442" y="96074"/>
                </a:lnTo>
                <a:cubicBezTo>
                  <a:pt x="323315" y="179510"/>
                  <a:pt x="418777" y="223899"/>
                  <a:pt x="424739" y="224865"/>
                </a:cubicBezTo>
                <a:cubicBezTo>
                  <a:pt x="573781" y="248496"/>
                  <a:pt x="654649" y="314572"/>
                  <a:pt x="748273" y="373939"/>
                </a:cubicBezTo>
                <a:cubicBezTo>
                  <a:pt x="830321" y="425631"/>
                  <a:pt x="917271" y="480784"/>
                  <a:pt x="1037058" y="499994"/>
                </a:cubicBezTo>
                <a:cubicBezTo>
                  <a:pt x="1195925" y="525362"/>
                  <a:pt x="1048105" y="445478"/>
                  <a:pt x="1101312" y="428540"/>
                </a:cubicBezTo>
                <a:cubicBezTo>
                  <a:pt x="1188473" y="458169"/>
                  <a:pt x="1274625" y="505369"/>
                  <a:pt x="1367071" y="516118"/>
                </a:cubicBezTo>
                <a:cubicBezTo>
                  <a:pt x="1701323" y="554463"/>
                  <a:pt x="1964451" y="648887"/>
                  <a:pt x="2189943" y="794533"/>
                </a:cubicBezTo>
                <a:cubicBezTo>
                  <a:pt x="2255082" y="836300"/>
                  <a:pt x="2357481" y="862342"/>
                  <a:pt x="2390329" y="920897"/>
                </a:cubicBezTo>
                <a:cubicBezTo>
                  <a:pt x="2406050" y="949359"/>
                  <a:pt x="2430126" y="969285"/>
                  <a:pt x="2459570" y="983740"/>
                </a:cubicBezTo>
                <a:lnTo>
                  <a:pt x="2503252" y="1000151"/>
                </a:lnTo>
                <a:lnTo>
                  <a:pt x="2503252" y="1008273"/>
                </a:lnTo>
                <a:lnTo>
                  <a:pt x="2511191" y="1009499"/>
                </a:lnTo>
                <a:cubicBezTo>
                  <a:pt x="2529847" y="1011974"/>
                  <a:pt x="2562849" y="1015701"/>
                  <a:pt x="2565029" y="1015977"/>
                </a:cubicBezTo>
                <a:cubicBezTo>
                  <a:pt x="2610845" y="1021778"/>
                  <a:pt x="2601577" y="1020837"/>
                  <a:pt x="2593745" y="1019963"/>
                </a:cubicBezTo>
                <a:lnTo>
                  <a:pt x="2591015" y="1019651"/>
                </a:lnTo>
                <a:lnTo>
                  <a:pt x="2590137" y="1019549"/>
                </a:lnTo>
                <a:cubicBezTo>
                  <a:pt x="2588203" y="1019326"/>
                  <a:pt x="2588125" y="1019321"/>
                  <a:pt x="2589021" y="1019424"/>
                </a:cubicBezTo>
                <a:lnTo>
                  <a:pt x="2591015" y="1019651"/>
                </a:lnTo>
                <a:lnTo>
                  <a:pt x="2602385" y="1020975"/>
                </a:lnTo>
                <a:lnTo>
                  <a:pt x="2614445" y="1022389"/>
                </a:lnTo>
                <a:lnTo>
                  <a:pt x="2614445" y="1020966"/>
                </a:lnTo>
                <a:lnTo>
                  <a:pt x="2676661" y="1029355"/>
                </a:lnTo>
                <a:cubicBezTo>
                  <a:pt x="2715592" y="1034194"/>
                  <a:pt x="2753901" y="1039695"/>
                  <a:pt x="2788597" y="1048926"/>
                </a:cubicBezTo>
                <a:lnTo>
                  <a:pt x="2812742" y="1057667"/>
                </a:lnTo>
                <a:lnTo>
                  <a:pt x="2970201" y="949091"/>
                </a:lnTo>
                <a:cubicBezTo>
                  <a:pt x="3052785" y="982961"/>
                  <a:pt x="2996105" y="1020057"/>
                  <a:pt x="3030610" y="1049340"/>
                </a:cubicBezTo>
                <a:cubicBezTo>
                  <a:pt x="3039005" y="1048442"/>
                  <a:pt x="3049621" y="1048500"/>
                  <a:pt x="3058913" y="1048085"/>
                </a:cubicBezTo>
                <a:lnTo>
                  <a:pt x="3072697" y="1045316"/>
                </a:lnTo>
                <a:lnTo>
                  <a:pt x="3083305" y="1040550"/>
                </a:lnTo>
                <a:lnTo>
                  <a:pt x="3125603" y="1004583"/>
                </a:lnTo>
                <a:cubicBezTo>
                  <a:pt x="3221669" y="925596"/>
                  <a:pt x="3242489" y="937564"/>
                  <a:pt x="3385106" y="1042233"/>
                </a:cubicBezTo>
                <a:cubicBezTo>
                  <a:pt x="3399403" y="1052670"/>
                  <a:pt x="3412529" y="1060209"/>
                  <a:pt x="3424945" y="1065268"/>
                </a:cubicBezTo>
                <a:lnTo>
                  <a:pt x="3436948" y="1068018"/>
                </a:lnTo>
                <a:lnTo>
                  <a:pt x="3466714" y="1063419"/>
                </a:lnTo>
                <a:lnTo>
                  <a:pt x="3550909" y="1044511"/>
                </a:lnTo>
                <a:lnTo>
                  <a:pt x="3555900" y="1041996"/>
                </a:lnTo>
                <a:cubicBezTo>
                  <a:pt x="3573827" y="1033454"/>
                  <a:pt x="3594382" y="1025941"/>
                  <a:pt x="3625978" y="1023459"/>
                </a:cubicBezTo>
                <a:lnTo>
                  <a:pt x="3632465" y="1023522"/>
                </a:lnTo>
                <a:lnTo>
                  <a:pt x="3649063" y="1018726"/>
                </a:lnTo>
                <a:cubicBezTo>
                  <a:pt x="3741849" y="989371"/>
                  <a:pt x="3810578" y="953657"/>
                  <a:pt x="3805954" y="917517"/>
                </a:cubicBezTo>
                <a:cubicBezTo>
                  <a:pt x="4031729" y="953901"/>
                  <a:pt x="4031729" y="953901"/>
                  <a:pt x="4020506" y="816231"/>
                </a:cubicBezTo>
                <a:cubicBezTo>
                  <a:pt x="4171643" y="865324"/>
                  <a:pt x="4206308" y="864422"/>
                  <a:pt x="4233682" y="799511"/>
                </a:cubicBezTo>
                <a:cubicBezTo>
                  <a:pt x="4260226" y="737017"/>
                  <a:pt x="4254728" y="668575"/>
                  <a:pt x="4306552" y="610207"/>
                </a:cubicBezTo>
                <a:cubicBezTo>
                  <a:pt x="4495313" y="657923"/>
                  <a:pt x="4699922" y="667347"/>
                  <a:pt x="4816604" y="773163"/>
                </a:cubicBezTo>
                <a:cubicBezTo>
                  <a:pt x="4834734" y="789836"/>
                  <a:pt x="4890507" y="799946"/>
                  <a:pt x="4916502" y="788104"/>
                </a:cubicBezTo>
                <a:cubicBezTo>
                  <a:pt x="5013526" y="746101"/>
                  <a:pt x="5238129" y="796871"/>
                  <a:pt x="5224415" y="674418"/>
                </a:cubicBezTo>
                <a:cubicBezTo>
                  <a:pt x="5223051" y="659300"/>
                  <a:pt x="5240524" y="644890"/>
                  <a:pt x="5274077" y="655978"/>
                </a:cubicBezTo>
                <a:cubicBezTo>
                  <a:pt x="5388582" y="694066"/>
                  <a:pt x="5367022" y="644784"/>
                  <a:pt x="5371217" y="614372"/>
                </a:cubicBezTo>
                <a:cubicBezTo>
                  <a:pt x="5375856" y="577567"/>
                  <a:pt x="5319010" y="537578"/>
                  <a:pt x="5364523" y="502501"/>
                </a:cubicBezTo>
                <a:cubicBezTo>
                  <a:pt x="5425408" y="508891"/>
                  <a:pt x="5433299" y="538191"/>
                  <a:pt x="5457871" y="558285"/>
                </a:cubicBezTo>
                <a:cubicBezTo>
                  <a:pt x="5530352" y="617005"/>
                  <a:pt x="5609566" y="664386"/>
                  <a:pt x="5750580" y="663503"/>
                </a:cubicBezTo>
                <a:cubicBezTo>
                  <a:pt x="5864519" y="662926"/>
                  <a:pt x="5966527" y="666650"/>
                  <a:pt x="5976618" y="582652"/>
                </a:cubicBezTo>
                <a:cubicBezTo>
                  <a:pt x="5978145" y="569455"/>
                  <a:pt x="5990792" y="562346"/>
                  <a:pt x="6009346" y="559470"/>
                </a:cubicBezTo>
                <a:cubicBezTo>
                  <a:pt x="6030639" y="568485"/>
                  <a:pt x="6052592" y="577083"/>
                  <a:pt x="6069735" y="587803"/>
                </a:cubicBezTo>
                <a:cubicBezTo>
                  <a:pt x="6126182" y="623812"/>
                  <a:pt x="6196945" y="634730"/>
                  <a:pt x="6270319" y="643982"/>
                </a:cubicBezTo>
                <a:cubicBezTo>
                  <a:pt x="6317101" y="649940"/>
                  <a:pt x="6363466" y="657107"/>
                  <a:pt x="6406781" y="672327"/>
                </a:cubicBezTo>
                <a:cubicBezTo>
                  <a:pt x="6433586" y="681598"/>
                  <a:pt x="6454928" y="693402"/>
                  <a:pt x="6469508" y="708574"/>
                </a:cubicBezTo>
                <a:cubicBezTo>
                  <a:pt x="6482729" y="721786"/>
                  <a:pt x="6496225" y="725422"/>
                  <a:pt x="6515869" y="715738"/>
                </a:cubicBezTo>
                <a:cubicBezTo>
                  <a:pt x="6572200" y="688353"/>
                  <a:pt x="6639257" y="676241"/>
                  <a:pt x="6725938" y="691128"/>
                </a:cubicBezTo>
                <a:cubicBezTo>
                  <a:pt x="6752109" y="695629"/>
                  <a:pt x="6772625" y="691505"/>
                  <a:pt x="6778240" y="678998"/>
                </a:cubicBezTo>
                <a:cubicBezTo>
                  <a:pt x="6784286" y="665981"/>
                  <a:pt x="6794269" y="655280"/>
                  <a:pt x="6806944" y="646178"/>
                </a:cubicBezTo>
                <a:lnTo>
                  <a:pt x="6830632" y="633915"/>
                </a:lnTo>
                <a:lnTo>
                  <a:pt x="6858072" y="646178"/>
                </a:lnTo>
                <a:cubicBezTo>
                  <a:pt x="6872754" y="655280"/>
                  <a:pt x="6884317" y="665981"/>
                  <a:pt x="6891322" y="678998"/>
                </a:cubicBezTo>
                <a:cubicBezTo>
                  <a:pt x="6897826" y="691505"/>
                  <a:pt x="6921592" y="695629"/>
                  <a:pt x="6951905" y="691128"/>
                </a:cubicBezTo>
                <a:cubicBezTo>
                  <a:pt x="7052317" y="676241"/>
                  <a:pt x="7129994" y="688353"/>
                  <a:pt x="7195246" y="715738"/>
                </a:cubicBezTo>
                <a:cubicBezTo>
                  <a:pt x="7217999" y="725422"/>
                  <a:pt x="7233634" y="721786"/>
                  <a:pt x="7248949" y="708574"/>
                </a:cubicBezTo>
                <a:cubicBezTo>
                  <a:pt x="7265838" y="693402"/>
                  <a:pt x="7290560" y="681598"/>
                  <a:pt x="7321609" y="672327"/>
                </a:cubicBezTo>
                <a:cubicBezTo>
                  <a:pt x="7371785" y="657107"/>
                  <a:pt x="7425493" y="649940"/>
                  <a:pt x="7479684" y="643982"/>
                </a:cubicBezTo>
                <a:cubicBezTo>
                  <a:pt x="7564679" y="634730"/>
                  <a:pt x="7646649" y="623812"/>
                  <a:pt x="7712035" y="587803"/>
                </a:cubicBezTo>
                <a:cubicBezTo>
                  <a:pt x="7731892" y="577083"/>
                  <a:pt x="7757322" y="568485"/>
                  <a:pt x="7781987" y="559470"/>
                </a:cubicBezTo>
                <a:cubicBezTo>
                  <a:pt x="7803481" y="562346"/>
                  <a:pt x="7818130" y="569455"/>
                  <a:pt x="7819900" y="582652"/>
                </a:cubicBezTo>
                <a:cubicBezTo>
                  <a:pt x="7831588" y="666650"/>
                  <a:pt x="7949751" y="662926"/>
                  <a:pt x="8081736" y="663503"/>
                </a:cubicBezTo>
                <a:cubicBezTo>
                  <a:pt x="8245081" y="664386"/>
                  <a:pt x="8336842" y="617005"/>
                  <a:pt x="8420801" y="558285"/>
                </a:cubicBezTo>
                <a:cubicBezTo>
                  <a:pt x="8449265" y="538191"/>
                  <a:pt x="8458404" y="508890"/>
                  <a:pt x="8528933" y="502501"/>
                </a:cubicBezTo>
                <a:cubicBezTo>
                  <a:pt x="8581654" y="537578"/>
                  <a:pt x="8515805" y="577567"/>
                  <a:pt x="8521178" y="614372"/>
                </a:cubicBezTo>
                <a:cubicBezTo>
                  <a:pt x="8526038" y="644784"/>
                  <a:pt x="8501063" y="694066"/>
                  <a:pt x="8633702" y="655978"/>
                </a:cubicBezTo>
                <a:cubicBezTo>
                  <a:pt x="8672570" y="644890"/>
                  <a:pt x="8692811" y="659300"/>
                  <a:pt x="8691231" y="674418"/>
                </a:cubicBezTo>
                <a:cubicBezTo>
                  <a:pt x="8675345" y="796871"/>
                  <a:pt x="8935518" y="746101"/>
                  <a:pt x="9047908" y="788104"/>
                </a:cubicBezTo>
                <a:cubicBezTo>
                  <a:pt x="9078021" y="799946"/>
                  <a:pt x="9142627" y="789836"/>
                  <a:pt x="9163628" y="773163"/>
                </a:cubicBezTo>
                <a:cubicBezTo>
                  <a:pt x="9298789" y="667347"/>
                  <a:pt x="9535801" y="657923"/>
                  <a:pt x="9754459" y="610207"/>
                </a:cubicBezTo>
                <a:cubicBezTo>
                  <a:pt x="9814490" y="668575"/>
                  <a:pt x="9808123" y="737017"/>
                  <a:pt x="9838868" y="799511"/>
                </a:cubicBezTo>
                <a:cubicBezTo>
                  <a:pt x="9870579" y="864422"/>
                  <a:pt x="9910733" y="865324"/>
                  <a:pt x="10085808" y="816231"/>
                </a:cubicBezTo>
                <a:cubicBezTo>
                  <a:pt x="10072804" y="953901"/>
                  <a:pt x="10072804" y="953901"/>
                  <a:pt x="10334338" y="917517"/>
                </a:cubicBezTo>
                <a:cubicBezTo>
                  <a:pt x="10328982" y="953657"/>
                  <a:pt x="10408594" y="989371"/>
                  <a:pt x="10516076" y="1018726"/>
                </a:cubicBezTo>
                <a:lnTo>
                  <a:pt x="10535302" y="1023522"/>
                </a:lnTo>
                <a:lnTo>
                  <a:pt x="10542819" y="1023458"/>
                </a:lnTo>
                <a:cubicBezTo>
                  <a:pt x="10579419" y="1025941"/>
                  <a:pt x="10603227" y="1033454"/>
                  <a:pt x="10623994" y="1041996"/>
                </a:cubicBezTo>
                <a:lnTo>
                  <a:pt x="10629774" y="1044511"/>
                </a:lnTo>
                <a:lnTo>
                  <a:pt x="10727305" y="1063419"/>
                </a:lnTo>
                <a:lnTo>
                  <a:pt x="10761785" y="1068017"/>
                </a:lnTo>
                <a:lnTo>
                  <a:pt x="10775688" y="1065268"/>
                </a:lnTo>
                <a:cubicBezTo>
                  <a:pt x="10790070" y="1060209"/>
                  <a:pt x="10805275" y="1052670"/>
                  <a:pt x="10821837" y="1042232"/>
                </a:cubicBezTo>
                <a:cubicBezTo>
                  <a:pt x="10987041" y="937564"/>
                  <a:pt x="11011156" y="925596"/>
                  <a:pt x="11122438" y="1004583"/>
                </a:cubicBezTo>
                <a:lnTo>
                  <a:pt x="11171433" y="1040550"/>
                </a:lnTo>
                <a:lnTo>
                  <a:pt x="11183724" y="1045316"/>
                </a:lnTo>
                <a:lnTo>
                  <a:pt x="11199690" y="1048085"/>
                </a:lnTo>
                <a:cubicBezTo>
                  <a:pt x="11210452" y="1048499"/>
                  <a:pt x="11222752" y="1048442"/>
                  <a:pt x="11232475" y="1049340"/>
                </a:cubicBezTo>
                <a:cubicBezTo>
                  <a:pt x="11272445" y="1020057"/>
                  <a:pt x="11206789" y="982961"/>
                  <a:pt x="11302451" y="949091"/>
                </a:cubicBezTo>
                <a:lnTo>
                  <a:pt x="11484849" y="1057667"/>
                </a:lnTo>
                <a:lnTo>
                  <a:pt x="11512818" y="1048926"/>
                </a:lnTo>
                <a:cubicBezTo>
                  <a:pt x="11553007" y="1039695"/>
                  <a:pt x="11597385" y="1034194"/>
                  <a:pt x="11642481" y="1029355"/>
                </a:cubicBezTo>
                <a:lnTo>
                  <a:pt x="11714551" y="1020966"/>
                </a:lnTo>
                <a:lnTo>
                  <a:pt x="11714551" y="1022389"/>
                </a:lnTo>
                <a:lnTo>
                  <a:pt x="11728519" y="1020975"/>
                </a:lnTo>
                <a:lnTo>
                  <a:pt x="11741691" y="1019651"/>
                </a:lnTo>
                <a:lnTo>
                  <a:pt x="11743999" y="1019424"/>
                </a:lnTo>
                <a:cubicBezTo>
                  <a:pt x="11745037" y="1019320"/>
                  <a:pt x="11744948" y="1019326"/>
                  <a:pt x="11742709" y="1019549"/>
                </a:cubicBezTo>
                <a:lnTo>
                  <a:pt x="11741691" y="1019651"/>
                </a:lnTo>
                <a:lnTo>
                  <a:pt x="11738529" y="1019963"/>
                </a:lnTo>
                <a:cubicBezTo>
                  <a:pt x="11729455" y="1020837"/>
                  <a:pt x="11718720" y="1021778"/>
                  <a:pt x="11771791" y="1015977"/>
                </a:cubicBezTo>
                <a:cubicBezTo>
                  <a:pt x="11774317" y="1015701"/>
                  <a:pt x="11812546" y="1011974"/>
                  <a:pt x="11834157" y="1009499"/>
                </a:cubicBezTo>
                <a:lnTo>
                  <a:pt x="11843354" y="1008273"/>
                </a:lnTo>
                <a:lnTo>
                  <a:pt x="11843354" y="1000151"/>
                </a:lnTo>
                <a:lnTo>
                  <a:pt x="11893955" y="983740"/>
                </a:lnTo>
                <a:cubicBezTo>
                  <a:pt x="11928061" y="969285"/>
                  <a:pt x="11955951" y="949359"/>
                  <a:pt x="11974160" y="920897"/>
                </a:cubicBezTo>
                <a:cubicBezTo>
                  <a:pt x="12002698" y="876981"/>
                  <a:pt x="12076554" y="851353"/>
                  <a:pt x="12143531" y="823664"/>
                </a:cubicBezTo>
                <a:lnTo>
                  <a:pt x="12192000" y="801163"/>
                </a:lnTo>
                <a:lnTo>
                  <a:pt x="12192000" y="2515690"/>
                </a:lnTo>
                <a:lnTo>
                  <a:pt x="0" y="251569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FB7C61-8F01-43B0-59C9-4CE5AED57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2736"/>
            <a:ext cx="10515600" cy="1833019"/>
          </a:xfrm>
        </p:spPr>
        <p:txBody>
          <a:bodyPr>
            <a:normAutofit/>
          </a:bodyPr>
          <a:lstStyle/>
          <a:p>
            <a:pPr algn="ctr"/>
            <a:r>
              <a:rPr lang="en-US" b="1" i="0" dirty="0">
                <a:effectLst/>
                <a:latin typeface="ui-sans-serif"/>
              </a:rPr>
              <a:t>Traction and Milestones</a:t>
            </a:r>
            <a:endParaRPr lang="en-IL" b="1" dirty="0">
              <a:latin typeface="+mn-lt"/>
            </a:endParaRPr>
          </a:p>
        </p:txBody>
      </p:sp>
      <p:pic>
        <p:nvPicPr>
          <p:cNvPr id="4" name="Picture 3" descr="A logo of a person holding a bird&#10;&#10;Description automatically generated">
            <a:extLst>
              <a:ext uri="{FF2B5EF4-FFF2-40B4-BE49-F238E27FC236}">
                <a16:creationId xmlns:a16="http://schemas.microsoft.com/office/drawing/2014/main" id="{0C66AAFD-5FD6-614D-DC14-7E69E1D60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9" y="118976"/>
            <a:ext cx="1335858" cy="133585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117FC29-D28E-FCE2-8657-E1785F41FF58}"/>
              </a:ext>
            </a:extLst>
          </p:cNvPr>
          <p:cNvSpPr/>
          <p:nvPr/>
        </p:nvSpPr>
        <p:spPr>
          <a:xfrm>
            <a:off x="504598" y="1385755"/>
            <a:ext cx="5400000" cy="75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buClr>
                <a:srgbClr val="00B050"/>
              </a:buClr>
              <a:buFontTx/>
              <a:buChar char="√"/>
            </a:pPr>
            <a:r>
              <a:rPr lang="en-US" b="1" i="0" dirty="0">
                <a:solidFill>
                  <a:srgbClr val="030712"/>
                </a:solidFill>
                <a:effectLst/>
                <a:latin typeface="ui-sans-serif"/>
              </a:rPr>
              <a:t> Market Traction</a:t>
            </a:r>
          </a:p>
          <a:p>
            <a:pPr algn="l"/>
            <a:r>
              <a:rPr lang="en-US" sz="1600" b="0" i="0" dirty="0">
                <a:solidFill>
                  <a:srgbClr val="030712"/>
                </a:solidFill>
                <a:effectLst/>
                <a:latin typeface="ui-sans-serif"/>
              </a:rPr>
              <a:t>Serving dozens of families in Israel and abroad for senior care management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DAEE2E-92B3-5A44-719B-0BD64880A2FB}"/>
              </a:ext>
            </a:extLst>
          </p:cNvPr>
          <p:cNvSpPr/>
          <p:nvPr/>
        </p:nvSpPr>
        <p:spPr>
          <a:xfrm>
            <a:off x="6243497" y="1385755"/>
            <a:ext cx="5400000" cy="756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buClr>
                <a:srgbClr val="00B050"/>
              </a:buClr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n-US" b="1" i="0" dirty="0">
                <a:solidFill>
                  <a:srgbClr val="030712"/>
                </a:solidFill>
                <a:effectLst/>
                <a:latin typeface="ui-sans-serif"/>
              </a:rPr>
              <a:t>  Israel Innovation Authority</a:t>
            </a:r>
          </a:p>
          <a:p>
            <a:pPr algn="l"/>
            <a:r>
              <a:rPr lang="en-US" sz="1600" b="0" i="0" dirty="0">
                <a:solidFill>
                  <a:srgbClr val="030712"/>
                </a:solidFill>
                <a:effectLst/>
                <a:latin typeface="ui-sans-serif"/>
              </a:rPr>
              <a:t>Applied for initial funding, awaiting response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E5E15F7-605D-CE5E-2C79-D31C33114055}"/>
              </a:ext>
            </a:extLst>
          </p:cNvPr>
          <p:cNvSpPr/>
          <p:nvPr/>
        </p:nvSpPr>
        <p:spPr>
          <a:xfrm>
            <a:off x="504598" y="2242493"/>
            <a:ext cx="5400000" cy="75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buClr>
                <a:srgbClr val="00B050"/>
              </a:buClr>
              <a:buFontTx/>
              <a:buChar char="√"/>
            </a:pPr>
            <a:r>
              <a:rPr lang="en-US" b="1" i="0" dirty="0">
                <a:solidFill>
                  <a:srgbClr val="030712"/>
                </a:solidFill>
                <a:effectLst/>
                <a:latin typeface="ui-sans-serif"/>
              </a:rPr>
              <a:t> Strategic Partnerships </a:t>
            </a:r>
          </a:p>
          <a:p>
            <a:pPr algn="l"/>
            <a:r>
              <a:rPr lang="en-US" sz="1600" b="0" i="0" dirty="0">
                <a:solidFill>
                  <a:srgbClr val="374151"/>
                </a:solidFill>
                <a:effectLst/>
                <a:latin typeface="ui-sans-serif"/>
              </a:rPr>
              <a:t>Established connections with partners and care companies for care management and caregiving  </a:t>
            </a:r>
            <a:endParaRPr lang="en-US" sz="1600" b="0" i="0" dirty="0">
              <a:solidFill>
                <a:srgbClr val="030712"/>
              </a:solidFill>
              <a:effectLst/>
              <a:latin typeface="ui-sans-serif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9AA4F62-D7B0-DD29-22B4-F7720D02FD1C}"/>
              </a:ext>
            </a:extLst>
          </p:cNvPr>
          <p:cNvSpPr/>
          <p:nvPr/>
        </p:nvSpPr>
        <p:spPr>
          <a:xfrm>
            <a:off x="504598" y="3097103"/>
            <a:ext cx="5400000" cy="75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buClr>
                <a:srgbClr val="00B050"/>
              </a:buClr>
              <a:buFontTx/>
              <a:buChar char="√"/>
            </a:pPr>
            <a:r>
              <a:rPr lang="en-US" b="1" i="0" dirty="0">
                <a:solidFill>
                  <a:srgbClr val="030712"/>
                </a:solidFill>
                <a:effectLst/>
                <a:latin typeface="ui-sans-serif"/>
              </a:rPr>
              <a:t> International Expansion</a:t>
            </a:r>
          </a:p>
          <a:p>
            <a:pPr algn="l"/>
            <a:r>
              <a:rPr lang="en-US" sz="1600" b="0" i="0" dirty="0">
                <a:solidFill>
                  <a:srgbClr val="030712"/>
                </a:solidFill>
                <a:effectLst/>
                <a:latin typeface="ui-sans-serif"/>
              </a:rPr>
              <a:t>Initiated connections in international markets, including USA and Canada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BB4E458-4DFC-646B-E4CE-EF36A1E55F5A}"/>
              </a:ext>
            </a:extLst>
          </p:cNvPr>
          <p:cNvSpPr/>
          <p:nvPr/>
        </p:nvSpPr>
        <p:spPr>
          <a:xfrm>
            <a:off x="504598" y="3964523"/>
            <a:ext cx="5400000" cy="75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buClr>
                <a:srgbClr val="00B050"/>
              </a:buClr>
              <a:buFontTx/>
              <a:buChar char="√"/>
            </a:pPr>
            <a:r>
              <a:rPr lang="en-US" b="1" i="0" dirty="0">
                <a:solidFill>
                  <a:srgbClr val="030712"/>
                </a:solidFill>
                <a:effectLst/>
                <a:latin typeface="ui-sans-serif"/>
              </a:rPr>
              <a:t> Advanced AI Integration</a:t>
            </a:r>
          </a:p>
          <a:p>
            <a:pPr algn="l"/>
            <a:r>
              <a:rPr lang="en-US" sz="1600" b="0" i="0" dirty="0">
                <a:solidFill>
                  <a:srgbClr val="030712"/>
                </a:solidFill>
                <a:effectLst/>
                <a:latin typeface="ui-sans-serif"/>
              </a:rPr>
              <a:t>Implemented cutting-edge LLMs and virtual assistants for feasibility testing</a:t>
            </a:r>
            <a:endParaRPr lang="en-US" sz="1600" i="0" dirty="0">
              <a:solidFill>
                <a:srgbClr val="030712"/>
              </a:solidFill>
              <a:effectLst/>
              <a:latin typeface="ui-sans-serif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31B5696-2987-AA68-C793-6236628F3D8D}"/>
              </a:ext>
            </a:extLst>
          </p:cNvPr>
          <p:cNvSpPr/>
          <p:nvPr/>
        </p:nvSpPr>
        <p:spPr>
          <a:xfrm>
            <a:off x="504598" y="4825538"/>
            <a:ext cx="5400000" cy="75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buClr>
                <a:srgbClr val="00B050"/>
              </a:buClr>
              <a:buFontTx/>
              <a:buChar char="√"/>
            </a:pPr>
            <a:r>
              <a:rPr lang="en-US" b="1" i="0" dirty="0">
                <a:solidFill>
                  <a:srgbClr val="030712"/>
                </a:solidFill>
                <a:effectLst/>
                <a:latin typeface="ui-sans-serif"/>
              </a:rPr>
              <a:t> Comprehensive Knowledge Base</a:t>
            </a:r>
          </a:p>
          <a:p>
            <a:pPr algn="l"/>
            <a:r>
              <a:rPr lang="en-US" sz="1600" b="0" i="0" dirty="0">
                <a:solidFill>
                  <a:srgbClr val="030712"/>
                </a:solidFill>
                <a:effectLst/>
                <a:latin typeface="ui-sans-serif"/>
              </a:rPr>
              <a:t>Developed extensive information resources with AI-powered query assistance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0968CA3-1670-B5B9-C2BA-7DEB5B38E2E2}"/>
              </a:ext>
            </a:extLst>
          </p:cNvPr>
          <p:cNvSpPr/>
          <p:nvPr/>
        </p:nvSpPr>
        <p:spPr>
          <a:xfrm>
            <a:off x="6243497" y="2242493"/>
            <a:ext cx="5400000" cy="756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buClr>
                <a:srgbClr val="00B050"/>
              </a:buClr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n-US" b="1" i="0" dirty="0">
                <a:solidFill>
                  <a:srgbClr val="030712"/>
                </a:solidFill>
                <a:effectLst/>
                <a:latin typeface="ui-sans-serif"/>
              </a:rPr>
              <a:t> EU Horizon Program</a:t>
            </a:r>
          </a:p>
          <a:p>
            <a:pPr algn="l"/>
            <a:r>
              <a:rPr lang="en-US" sz="1600" b="0" i="0" dirty="0">
                <a:solidFill>
                  <a:srgbClr val="030712"/>
                </a:solidFill>
                <a:effectLst/>
                <a:latin typeface="ui-sans-serif"/>
              </a:rPr>
              <a:t>Preparing application for consortium creation and funding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07FEAFB-29FA-3047-D67E-D50B2BCB2689}"/>
              </a:ext>
            </a:extLst>
          </p:cNvPr>
          <p:cNvSpPr/>
          <p:nvPr/>
        </p:nvSpPr>
        <p:spPr>
          <a:xfrm>
            <a:off x="6243497" y="3107785"/>
            <a:ext cx="5400000" cy="756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buClr>
                <a:srgbClr val="00B050"/>
              </a:buClr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n-US" b="1" i="0" dirty="0">
                <a:solidFill>
                  <a:srgbClr val="030712"/>
                </a:solidFill>
                <a:effectLst/>
                <a:latin typeface="ui-sans-serif"/>
              </a:rPr>
              <a:t>  User Base Expansion</a:t>
            </a:r>
          </a:p>
          <a:p>
            <a:pPr algn="l"/>
            <a:r>
              <a:rPr lang="en-US" sz="1600" b="0" i="0" dirty="0">
                <a:solidFill>
                  <a:srgbClr val="030712"/>
                </a:solidFill>
                <a:effectLst/>
                <a:latin typeface="ui-sans-serif"/>
              </a:rPr>
              <a:t>Target 1000+ active users by end of 2024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16C7CC0-FEC7-F0CC-B382-FB4157726383}"/>
              </a:ext>
            </a:extLst>
          </p:cNvPr>
          <p:cNvSpPr/>
          <p:nvPr/>
        </p:nvSpPr>
        <p:spPr>
          <a:xfrm>
            <a:off x="6243497" y="3964523"/>
            <a:ext cx="5400000" cy="756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buClr>
                <a:srgbClr val="00B050"/>
              </a:buClr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n-US" b="1" i="0" dirty="0">
                <a:solidFill>
                  <a:srgbClr val="030712"/>
                </a:solidFill>
                <a:effectLst/>
                <a:latin typeface="ui-sans-serif"/>
              </a:rPr>
              <a:t> AI Case Manager Launch</a:t>
            </a:r>
          </a:p>
          <a:p>
            <a:pPr algn="l"/>
            <a:r>
              <a:rPr lang="en-US" sz="1600" b="0" i="0" dirty="0">
                <a:solidFill>
                  <a:srgbClr val="030712"/>
                </a:solidFill>
                <a:effectLst/>
                <a:latin typeface="ui-sans-serif"/>
              </a:rPr>
              <a:t>Deploy fully functional AI-powered virtual social worker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F5E4767-4771-0CC8-3908-977AA24EF879}"/>
              </a:ext>
            </a:extLst>
          </p:cNvPr>
          <p:cNvSpPr/>
          <p:nvPr/>
        </p:nvSpPr>
        <p:spPr>
          <a:xfrm>
            <a:off x="504597" y="5931768"/>
            <a:ext cx="11138899" cy="75599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en-US" sz="1600" b="1" i="0" dirty="0">
                <a:solidFill>
                  <a:srgbClr val="002060"/>
                </a:solidFill>
                <a:effectLst/>
                <a:latin typeface="ui-sans-serif"/>
              </a:rPr>
              <a:t>Highlights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7C72BC-9776-0077-B52A-CA00D8CE2F5A}"/>
              </a:ext>
            </a:extLst>
          </p:cNvPr>
          <p:cNvSpPr txBox="1"/>
          <p:nvPr/>
        </p:nvSpPr>
        <p:spPr>
          <a:xfrm>
            <a:off x="1653053" y="6107553"/>
            <a:ext cx="233373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solidFill>
                  <a:srgbClr val="0070C0"/>
                </a:solidFill>
                <a:effectLst/>
                <a:latin typeface="ui-sans-serif"/>
              </a:rPr>
              <a:t>Dozens</a:t>
            </a:r>
          </a:p>
          <a:p>
            <a:pPr algn="ctr"/>
            <a:r>
              <a:rPr lang="en-US" sz="1600" b="0" i="0" dirty="0">
                <a:solidFill>
                  <a:srgbClr val="030712"/>
                </a:solidFill>
                <a:effectLst/>
                <a:latin typeface="ui-sans-serif"/>
              </a:rPr>
              <a:t>Families Served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4C9CB-AFF8-FEC1-FF84-D6EFF3E56FBE}"/>
              </a:ext>
            </a:extLst>
          </p:cNvPr>
          <p:cNvSpPr txBox="1"/>
          <p:nvPr/>
        </p:nvSpPr>
        <p:spPr>
          <a:xfrm>
            <a:off x="4927610" y="6109786"/>
            <a:ext cx="233373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solidFill>
                  <a:srgbClr val="0070C0"/>
                </a:solidFill>
                <a:effectLst/>
                <a:latin typeface="ui-sans-serif"/>
              </a:rPr>
              <a:t>Multiple</a:t>
            </a:r>
          </a:p>
          <a:p>
            <a:pPr algn="ctr"/>
            <a:r>
              <a:rPr lang="en-US" sz="1600" b="0" i="0" dirty="0">
                <a:solidFill>
                  <a:srgbClr val="030712"/>
                </a:solidFill>
                <a:effectLst/>
                <a:latin typeface="ui-sans-serif"/>
              </a:rPr>
              <a:t>Strategic Partnerships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353BCE0-32DD-CA2E-26DF-8F3B8C58A2B9}"/>
              </a:ext>
            </a:extLst>
          </p:cNvPr>
          <p:cNvSpPr txBox="1"/>
          <p:nvPr/>
        </p:nvSpPr>
        <p:spPr>
          <a:xfrm>
            <a:off x="8613313" y="6107553"/>
            <a:ext cx="233373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solidFill>
                  <a:srgbClr val="0070C0"/>
                </a:solidFill>
                <a:effectLst/>
                <a:latin typeface="ui-sans-serif"/>
              </a:rPr>
              <a:t>Global</a:t>
            </a:r>
          </a:p>
          <a:p>
            <a:pPr algn="ctr"/>
            <a:r>
              <a:rPr lang="en-US" sz="1600" b="0" i="0" dirty="0">
                <a:solidFill>
                  <a:srgbClr val="030712"/>
                </a:solidFill>
                <a:effectLst/>
                <a:latin typeface="ui-sans-serif"/>
              </a:rPr>
              <a:t>Market Validation</a:t>
            </a:r>
          </a:p>
        </p:txBody>
      </p:sp>
      <p:pic>
        <p:nvPicPr>
          <p:cNvPr id="45" name="Graphic 44" descr="Handshake outline">
            <a:extLst>
              <a:ext uri="{FF2B5EF4-FFF2-40B4-BE49-F238E27FC236}">
                <a16:creationId xmlns:a16="http://schemas.microsoft.com/office/drawing/2014/main" id="{07F1A84D-0742-A5EE-CE6F-E699E1C8C7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4583" y="2300429"/>
            <a:ext cx="180000" cy="180000"/>
          </a:xfrm>
          <a:prstGeom prst="rect">
            <a:avLst/>
          </a:prstGeom>
        </p:spPr>
      </p:pic>
      <p:pic>
        <p:nvPicPr>
          <p:cNvPr id="47" name="Graphic 46" descr="Mortgage outline">
            <a:extLst>
              <a:ext uri="{FF2B5EF4-FFF2-40B4-BE49-F238E27FC236}">
                <a16:creationId xmlns:a16="http://schemas.microsoft.com/office/drawing/2014/main" id="{DD7537BE-D84B-9D49-822F-3E021EEC0F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4583" y="1420544"/>
            <a:ext cx="180000" cy="180000"/>
          </a:xfrm>
          <a:prstGeom prst="rect">
            <a:avLst/>
          </a:prstGeom>
        </p:spPr>
      </p:pic>
      <p:pic>
        <p:nvPicPr>
          <p:cNvPr id="49" name="Graphic 48" descr="Document outline">
            <a:extLst>
              <a:ext uri="{FF2B5EF4-FFF2-40B4-BE49-F238E27FC236}">
                <a16:creationId xmlns:a16="http://schemas.microsoft.com/office/drawing/2014/main" id="{5C74E093-A687-D5A7-4972-CDE0878BF4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9154" y="4884256"/>
            <a:ext cx="180000" cy="180000"/>
          </a:xfrm>
          <a:prstGeom prst="rect">
            <a:avLst/>
          </a:prstGeom>
        </p:spPr>
      </p:pic>
      <p:pic>
        <p:nvPicPr>
          <p:cNvPr id="51" name="Graphic 50" descr="Processor outline">
            <a:extLst>
              <a:ext uri="{FF2B5EF4-FFF2-40B4-BE49-F238E27FC236}">
                <a16:creationId xmlns:a16="http://schemas.microsoft.com/office/drawing/2014/main" id="{43C95E7C-6F31-8FAC-4156-A113A7F6B4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4583" y="4008634"/>
            <a:ext cx="180000" cy="180000"/>
          </a:xfrm>
          <a:prstGeom prst="rect">
            <a:avLst/>
          </a:prstGeom>
        </p:spPr>
      </p:pic>
      <p:pic>
        <p:nvPicPr>
          <p:cNvPr id="53" name="Graphic 52" descr="World outline">
            <a:extLst>
              <a:ext uri="{FF2B5EF4-FFF2-40B4-BE49-F238E27FC236}">
                <a16:creationId xmlns:a16="http://schemas.microsoft.com/office/drawing/2014/main" id="{4FBF0926-C065-1C99-A83E-283A7E5F6A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84583" y="3156538"/>
            <a:ext cx="180000" cy="180000"/>
          </a:xfrm>
          <a:prstGeom prst="rect">
            <a:avLst/>
          </a:prstGeom>
        </p:spPr>
      </p:pic>
      <p:pic>
        <p:nvPicPr>
          <p:cNvPr id="55" name="Graphic 54" descr="Target Audience outline">
            <a:extLst>
              <a:ext uri="{FF2B5EF4-FFF2-40B4-BE49-F238E27FC236}">
                <a16:creationId xmlns:a16="http://schemas.microsoft.com/office/drawing/2014/main" id="{78C8C76D-F7CC-D70E-E040-AA4AD4EF44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559362" y="3295103"/>
            <a:ext cx="180000" cy="180000"/>
          </a:xfrm>
          <a:prstGeom prst="rect">
            <a:avLst/>
          </a:prstGeom>
        </p:spPr>
      </p:pic>
      <p:pic>
        <p:nvPicPr>
          <p:cNvPr id="57" name="Graphic 56" descr="Puzzle pieces outline">
            <a:extLst>
              <a:ext uri="{FF2B5EF4-FFF2-40B4-BE49-F238E27FC236}">
                <a16:creationId xmlns:a16="http://schemas.microsoft.com/office/drawing/2014/main" id="{A8D553FE-B9C0-D34B-9D1A-AD9D7F1A8D1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575575" y="1558466"/>
            <a:ext cx="180000" cy="180000"/>
          </a:xfrm>
          <a:prstGeom prst="rect">
            <a:avLst/>
          </a:prstGeom>
        </p:spPr>
      </p:pic>
      <p:pic>
        <p:nvPicPr>
          <p:cNvPr id="58" name="Graphic 57" descr="World outline">
            <a:extLst>
              <a:ext uri="{FF2B5EF4-FFF2-40B4-BE49-F238E27FC236}">
                <a16:creationId xmlns:a16="http://schemas.microsoft.com/office/drawing/2014/main" id="{5E85B541-0275-2DDD-EB42-BCFD920B1B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47541" y="2414813"/>
            <a:ext cx="180000" cy="180000"/>
          </a:xfrm>
          <a:prstGeom prst="rect">
            <a:avLst/>
          </a:prstGeom>
        </p:spPr>
      </p:pic>
      <p:pic>
        <p:nvPicPr>
          <p:cNvPr id="59" name="Graphic 58" descr="Processor outline">
            <a:extLst>
              <a:ext uri="{FF2B5EF4-FFF2-40B4-BE49-F238E27FC236}">
                <a16:creationId xmlns:a16="http://schemas.microsoft.com/office/drawing/2014/main" id="{FB2A41B5-F982-4B60-0897-10BA2B38DF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47541" y="4130420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81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8953E74-D241-4DDF-8508-F0365EA13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C3C901A-B2F4-4A3C-BCDD-7C8D587EC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371134"/>
          </a:xfrm>
          <a:custGeom>
            <a:avLst/>
            <a:gdLst>
              <a:gd name="connsiteX0" fmla="*/ 0 w 12192000"/>
              <a:gd name="connsiteY0" fmla="*/ 0 h 2515690"/>
              <a:gd name="connsiteX1" fmla="*/ 170442 w 12192000"/>
              <a:gd name="connsiteY1" fmla="*/ 96074 h 2515690"/>
              <a:gd name="connsiteX2" fmla="*/ 424739 w 12192000"/>
              <a:gd name="connsiteY2" fmla="*/ 224865 h 2515690"/>
              <a:gd name="connsiteX3" fmla="*/ 748273 w 12192000"/>
              <a:gd name="connsiteY3" fmla="*/ 373939 h 2515690"/>
              <a:gd name="connsiteX4" fmla="*/ 1037058 w 12192000"/>
              <a:gd name="connsiteY4" fmla="*/ 499994 h 2515690"/>
              <a:gd name="connsiteX5" fmla="*/ 1101312 w 12192000"/>
              <a:gd name="connsiteY5" fmla="*/ 428540 h 2515690"/>
              <a:gd name="connsiteX6" fmla="*/ 1367071 w 12192000"/>
              <a:gd name="connsiteY6" fmla="*/ 516118 h 2515690"/>
              <a:gd name="connsiteX7" fmla="*/ 2189943 w 12192000"/>
              <a:gd name="connsiteY7" fmla="*/ 794533 h 2515690"/>
              <a:gd name="connsiteX8" fmla="*/ 2390329 w 12192000"/>
              <a:gd name="connsiteY8" fmla="*/ 920897 h 2515690"/>
              <a:gd name="connsiteX9" fmla="*/ 2459570 w 12192000"/>
              <a:gd name="connsiteY9" fmla="*/ 983740 h 2515690"/>
              <a:gd name="connsiteX10" fmla="*/ 2503252 w 12192000"/>
              <a:gd name="connsiteY10" fmla="*/ 1000151 h 2515690"/>
              <a:gd name="connsiteX11" fmla="*/ 2503252 w 12192000"/>
              <a:gd name="connsiteY11" fmla="*/ 1008273 h 2515690"/>
              <a:gd name="connsiteX12" fmla="*/ 2511191 w 12192000"/>
              <a:gd name="connsiteY12" fmla="*/ 1009499 h 2515690"/>
              <a:gd name="connsiteX13" fmla="*/ 2565029 w 12192000"/>
              <a:gd name="connsiteY13" fmla="*/ 1015977 h 2515690"/>
              <a:gd name="connsiteX14" fmla="*/ 2593745 w 12192000"/>
              <a:gd name="connsiteY14" fmla="*/ 1019963 h 2515690"/>
              <a:gd name="connsiteX15" fmla="*/ 2591015 w 12192000"/>
              <a:gd name="connsiteY15" fmla="*/ 1019651 h 2515690"/>
              <a:gd name="connsiteX16" fmla="*/ 2590137 w 12192000"/>
              <a:gd name="connsiteY16" fmla="*/ 1019549 h 2515690"/>
              <a:gd name="connsiteX17" fmla="*/ 2589021 w 12192000"/>
              <a:gd name="connsiteY17" fmla="*/ 1019424 h 2515690"/>
              <a:gd name="connsiteX18" fmla="*/ 2591015 w 12192000"/>
              <a:gd name="connsiteY18" fmla="*/ 1019651 h 2515690"/>
              <a:gd name="connsiteX19" fmla="*/ 2602385 w 12192000"/>
              <a:gd name="connsiteY19" fmla="*/ 1020975 h 2515690"/>
              <a:gd name="connsiteX20" fmla="*/ 2614445 w 12192000"/>
              <a:gd name="connsiteY20" fmla="*/ 1022389 h 2515690"/>
              <a:gd name="connsiteX21" fmla="*/ 2614445 w 12192000"/>
              <a:gd name="connsiteY21" fmla="*/ 1020966 h 2515690"/>
              <a:gd name="connsiteX22" fmla="*/ 2676661 w 12192000"/>
              <a:gd name="connsiteY22" fmla="*/ 1029355 h 2515690"/>
              <a:gd name="connsiteX23" fmla="*/ 2788597 w 12192000"/>
              <a:gd name="connsiteY23" fmla="*/ 1048926 h 2515690"/>
              <a:gd name="connsiteX24" fmla="*/ 2812742 w 12192000"/>
              <a:gd name="connsiteY24" fmla="*/ 1057667 h 2515690"/>
              <a:gd name="connsiteX25" fmla="*/ 2970201 w 12192000"/>
              <a:gd name="connsiteY25" fmla="*/ 949091 h 2515690"/>
              <a:gd name="connsiteX26" fmla="*/ 3030610 w 12192000"/>
              <a:gd name="connsiteY26" fmla="*/ 1049340 h 2515690"/>
              <a:gd name="connsiteX27" fmla="*/ 3058913 w 12192000"/>
              <a:gd name="connsiteY27" fmla="*/ 1048085 h 2515690"/>
              <a:gd name="connsiteX28" fmla="*/ 3072697 w 12192000"/>
              <a:gd name="connsiteY28" fmla="*/ 1045316 h 2515690"/>
              <a:gd name="connsiteX29" fmla="*/ 3083305 w 12192000"/>
              <a:gd name="connsiteY29" fmla="*/ 1040550 h 2515690"/>
              <a:gd name="connsiteX30" fmla="*/ 3125603 w 12192000"/>
              <a:gd name="connsiteY30" fmla="*/ 1004583 h 2515690"/>
              <a:gd name="connsiteX31" fmla="*/ 3385106 w 12192000"/>
              <a:gd name="connsiteY31" fmla="*/ 1042233 h 2515690"/>
              <a:gd name="connsiteX32" fmla="*/ 3424945 w 12192000"/>
              <a:gd name="connsiteY32" fmla="*/ 1065268 h 2515690"/>
              <a:gd name="connsiteX33" fmla="*/ 3436948 w 12192000"/>
              <a:gd name="connsiteY33" fmla="*/ 1068018 h 2515690"/>
              <a:gd name="connsiteX34" fmla="*/ 3466714 w 12192000"/>
              <a:gd name="connsiteY34" fmla="*/ 1063419 h 2515690"/>
              <a:gd name="connsiteX35" fmla="*/ 3550909 w 12192000"/>
              <a:gd name="connsiteY35" fmla="*/ 1044511 h 2515690"/>
              <a:gd name="connsiteX36" fmla="*/ 3555900 w 12192000"/>
              <a:gd name="connsiteY36" fmla="*/ 1041996 h 2515690"/>
              <a:gd name="connsiteX37" fmla="*/ 3625978 w 12192000"/>
              <a:gd name="connsiteY37" fmla="*/ 1023459 h 2515690"/>
              <a:gd name="connsiteX38" fmla="*/ 3632465 w 12192000"/>
              <a:gd name="connsiteY38" fmla="*/ 1023522 h 2515690"/>
              <a:gd name="connsiteX39" fmla="*/ 3649063 w 12192000"/>
              <a:gd name="connsiteY39" fmla="*/ 1018726 h 2515690"/>
              <a:gd name="connsiteX40" fmla="*/ 3805954 w 12192000"/>
              <a:gd name="connsiteY40" fmla="*/ 917517 h 2515690"/>
              <a:gd name="connsiteX41" fmla="*/ 4020506 w 12192000"/>
              <a:gd name="connsiteY41" fmla="*/ 816231 h 2515690"/>
              <a:gd name="connsiteX42" fmla="*/ 4233682 w 12192000"/>
              <a:gd name="connsiteY42" fmla="*/ 799511 h 2515690"/>
              <a:gd name="connsiteX43" fmla="*/ 4306552 w 12192000"/>
              <a:gd name="connsiteY43" fmla="*/ 610207 h 2515690"/>
              <a:gd name="connsiteX44" fmla="*/ 4816604 w 12192000"/>
              <a:gd name="connsiteY44" fmla="*/ 773163 h 2515690"/>
              <a:gd name="connsiteX45" fmla="*/ 4916502 w 12192000"/>
              <a:gd name="connsiteY45" fmla="*/ 788104 h 2515690"/>
              <a:gd name="connsiteX46" fmla="*/ 5224415 w 12192000"/>
              <a:gd name="connsiteY46" fmla="*/ 674418 h 2515690"/>
              <a:gd name="connsiteX47" fmla="*/ 5274077 w 12192000"/>
              <a:gd name="connsiteY47" fmla="*/ 655978 h 2515690"/>
              <a:gd name="connsiteX48" fmla="*/ 5371217 w 12192000"/>
              <a:gd name="connsiteY48" fmla="*/ 614372 h 2515690"/>
              <a:gd name="connsiteX49" fmla="*/ 5364523 w 12192000"/>
              <a:gd name="connsiteY49" fmla="*/ 502501 h 2515690"/>
              <a:gd name="connsiteX50" fmla="*/ 5457871 w 12192000"/>
              <a:gd name="connsiteY50" fmla="*/ 558285 h 2515690"/>
              <a:gd name="connsiteX51" fmla="*/ 5750580 w 12192000"/>
              <a:gd name="connsiteY51" fmla="*/ 663503 h 2515690"/>
              <a:gd name="connsiteX52" fmla="*/ 5976618 w 12192000"/>
              <a:gd name="connsiteY52" fmla="*/ 582652 h 2515690"/>
              <a:gd name="connsiteX53" fmla="*/ 6009346 w 12192000"/>
              <a:gd name="connsiteY53" fmla="*/ 559470 h 2515690"/>
              <a:gd name="connsiteX54" fmla="*/ 6069735 w 12192000"/>
              <a:gd name="connsiteY54" fmla="*/ 587803 h 2515690"/>
              <a:gd name="connsiteX55" fmla="*/ 6270319 w 12192000"/>
              <a:gd name="connsiteY55" fmla="*/ 643982 h 2515690"/>
              <a:gd name="connsiteX56" fmla="*/ 6406781 w 12192000"/>
              <a:gd name="connsiteY56" fmla="*/ 672327 h 2515690"/>
              <a:gd name="connsiteX57" fmla="*/ 6469508 w 12192000"/>
              <a:gd name="connsiteY57" fmla="*/ 708574 h 2515690"/>
              <a:gd name="connsiteX58" fmla="*/ 6515869 w 12192000"/>
              <a:gd name="connsiteY58" fmla="*/ 715738 h 2515690"/>
              <a:gd name="connsiteX59" fmla="*/ 6725938 w 12192000"/>
              <a:gd name="connsiteY59" fmla="*/ 691128 h 2515690"/>
              <a:gd name="connsiteX60" fmla="*/ 6778240 w 12192000"/>
              <a:gd name="connsiteY60" fmla="*/ 678998 h 2515690"/>
              <a:gd name="connsiteX61" fmla="*/ 6806944 w 12192000"/>
              <a:gd name="connsiteY61" fmla="*/ 646178 h 2515690"/>
              <a:gd name="connsiteX62" fmla="*/ 6830632 w 12192000"/>
              <a:gd name="connsiteY62" fmla="*/ 633915 h 2515690"/>
              <a:gd name="connsiteX63" fmla="*/ 6858072 w 12192000"/>
              <a:gd name="connsiteY63" fmla="*/ 646178 h 2515690"/>
              <a:gd name="connsiteX64" fmla="*/ 6891322 w 12192000"/>
              <a:gd name="connsiteY64" fmla="*/ 678998 h 2515690"/>
              <a:gd name="connsiteX65" fmla="*/ 6951905 w 12192000"/>
              <a:gd name="connsiteY65" fmla="*/ 691128 h 2515690"/>
              <a:gd name="connsiteX66" fmla="*/ 7195246 w 12192000"/>
              <a:gd name="connsiteY66" fmla="*/ 715738 h 2515690"/>
              <a:gd name="connsiteX67" fmla="*/ 7248949 w 12192000"/>
              <a:gd name="connsiteY67" fmla="*/ 708574 h 2515690"/>
              <a:gd name="connsiteX68" fmla="*/ 7321609 w 12192000"/>
              <a:gd name="connsiteY68" fmla="*/ 672327 h 2515690"/>
              <a:gd name="connsiteX69" fmla="*/ 7479684 w 12192000"/>
              <a:gd name="connsiteY69" fmla="*/ 643982 h 2515690"/>
              <a:gd name="connsiteX70" fmla="*/ 7712035 w 12192000"/>
              <a:gd name="connsiteY70" fmla="*/ 587803 h 2515690"/>
              <a:gd name="connsiteX71" fmla="*/ 7781987 w 12192000"/>
              <a:gd name="connsiteY71" fmla="*/ 559470 h 2515690"/>
              <a:gd name="connsiteX72" fmla="*/ 7819900 w 12192000"/>
              <a:gd name="connsiteY72" fmla="*/ 582652 h 2515690"/>
              <a:gd name="connsiteX73" fmla="*/ 8081736 w 12192000"/>
              <a:gd name="connsiteY73" fmla="*/ 663503 h 2515690"/>
              <a:gd name="connsiteX74" fmla="*/ 8420801 w 12192000"/>
              <a:gd name="connsiteY74" fmla="*/ 558285 h 2515690"/>
              <a:gd name="connsiteX75" fmla="*/ 8528933 w 12192000"/>
              <a:gd name="connsiteY75" fmla="*/ 502501 h 2515690"/>
              <a:gd name="connsiteX76" fmla="*/ 8521178 w 12192000"/>
              <a:gd name="connsiteY76" fmla="*/ 614372 h 2515690"/>
              <a:gd name="connsiteX77" fmla="*/ 8633702 w 12192000"/>
              <a:gd name="connsiteY77" fmla="*/ 655978 h 2515690"/>
              <a:gd name="connsiteX78" fmla="*/ 8691231 w 12192000"/>
              <a:gd name="connsiteY78" fmla="*/ 674418 h 2515690"/>
              <a:gd name="connsiteX79" fmla="*/ 9047908 w 12192000"/>
              <a:gd name="connsiteY79" fmla="*/ 788104 h 2515690"/>
              <a:gd name="connsiteX80" fmla="*/ 9163628 w 12192000"/>
              <a:gd name="connsiteY80" fmla="*/ 773163 h 2515690"/>
              <a:gd name="connsiteX81" fmla="*/ 9754459 w 12192000"/>
              <a:gd name="connsiteY81" fmla="*/ 610207 h 2515690"/>
              <a:gd name="connsiteX82" fmla="*/ 9838868 w 12192000"/>
              <a:gd name="connsiteY82" fmla="*/ 799511 h 2515690"/>
              <a:gd name="connsiteX83" fmla="*/ 10085808 w 12192000"/>
              <a:gd name="connsiteY83" fmla="*/ 816231 h 2515690"/>
              <a:gd name="connsiteX84" fmla="*/ 10334338 w 12192000"/>
              <a:gd name="connsiteY84" fmla="*/ 917517 h 2515690"/>
              <a:gd name="connsiteX85" fmla="*/ 10516076 w 12192000"/>
              <a:gd name="connsiteY85" fmla="*/ 1018726 h 2515690"/>
              <a:gd name="connsiteX86" fmla="*/ 10535302 w 12192000"/>
              <a:gd name="connsiteY86" fmla="*/ 1023522 h 2515690"/>
              <a:gd name="connsiteX87" fmla="*/ 10542819 w 12192000"/>
              <a:gd name="connsiteY87" fmla="*/ 1023458 h 2515690"/>
              <a:gd name="connsiteX88" fmla="*/ 10623994 w 12192000"/>
              <a:gd name="connsiteY88" fmla="*/ 1041996 h 2515690"/>
              <a:gd name="connsiteX89" fmla="*/ 10629774 w 12192000"/>
              <a:gd name="connsiteY89" fmla="*/ 1044511 h 2515690"/>
              <a:gd name="connsiteX90" fmla="*/ 10727305 w 12192000"/>
              <a:gd name="connsiteY90" fmla="*/ 1063419 h 2515690"/>
              <a:gd name="connsiteX91" fmla="*/ 10761785 w 12192000"/>
              <a:gd name="connsiteY91" fmla="*/ 1068017 h 2515690"/>
              <a:gd name="connsiteX92" fmla="*/ 10775688 w 12192000"/>
              <a:gd name="connsiteY92" fmla="*/ 1065268 h 2515690"/>
              <a:gd name="connsiteX93" fmla="*/ 10821837 w 12192000"/>
              <a:gd name="connsiteY93" fmla="*/ 1042232 h 2515690"/>
              <a:gd name="connsiteX94" fmla="*/ 11122438 w 12192000"/>
              <a:gd name="connsiteY94" fmla="*/ 1004583 h 2515690"/>
              <a:gd name="connsiteX95" fmla="*/ 11171433 w 12192000"/>
              <a:gd name="connsiteY95" fmla="*/ 1040550 h 2515690"/>
              <a:gd name="connsiteX96" fmla="*/ 11183724 w 12192000"/>
              <a:gd name="connsiteY96" fmla="*/ 1045316 h 2515690"/>
              <a:gd name="connsiteX97" fmla="*/ 11199690 w 12192000"/>
              <a:gd name="connsiteY97" fmla="*/ 1048085 h 2515690"/>
              <a:gd name="connsiteX98" fmla="*/ 11232475 w 12192000"/>
              <a:gd name="connsiteY98" fmla="*/ 1049340 h 2515690"/>
              <a:gd name="connsiteX99" fmla="*/ 11302451 w 12192000"/>
              <a:gd name="connsiteY99" fmla="*/ 949091 h 2515690"/>
              <a:gd name="connsiteX100" fmla="*/ 11484849 w 12192000"/>
              <a:gd name="connsiteY100" fmla="*/ 1057667 h 2515690"/>
              <a:gd name="connsiteX101" fmla="*/ 11512818 w 12192000"/>
              <a:gd name="connsiteY101" fmla="*/ 1048926 h 2515690"/>
              <a:gd name="connsiteX102" fmla="*/ 11642481 w 12192000"/>
              <a:gd name="connsiteY102" fmla="*/ 1029355 h 2515690"/>
              <a:gd name="connsiteX103" fmla="*/ 11714551 w 12192000"/>
              <a:gd name="connsiteY103" fmla="*/ 1020966 h 2515690"/>
              <a:gd name="connsiteX104" fmla="*/ 11714551 w 12192000"/>
              <a:gd name="connsiteY104" fmla="*/ 1022389 h 2515690"/>
              <a:gd name="connsiteX105" fmla="*/ 11728519 w 12192000"/>
              <a:gd name="connsiteY105" fmla="*/ 1020975 h 2515690"/>
              <a:gd name="connsiteX106" fmla="*/ 11741691 w 12192000"/>
              <a:gd name="connsiteY106" fmla="*/ 1019651 h 2515690"/>
              <a:gd name="connsiteX107" fmla="*/ 11743999 w 12192000"/>
              <a:gd name="connsiteY107" fmla="*/ 1019424 h 2515690"/>
              <a:gd name="connsiteX108" fmla="*/ 11742709 w 12192000"/>
              <a:gd name="connsiteY108" fmla="*/ 1019549 h 2515690"/>
              <a:gd name="connsiteX109" fmla="*/ 11741691 w 12192000"/>
              <a:gd name="connsiteY109" fmla="*/ 1019651 h 2515690"/>
              <a:gd name="connsiteX110" fmla="*/ 11738529 w 12192000"/>
              <a:gd name="connsiteY110" fmla="*/ 1019963 h 2515690"/>
              <a:gd name="connsiteX111" fmla="*/ 11771791 w 12192000"/>
              <a:gd name="connsiteY111" fmla="*/ 1015977 h 2515690"/>
              <a:gd name="connsiteX112" fmla="*/ 11834157 w 12192000"/>
              <a:gd name="connsiteY112" fmla="*/ 1009499 h 2515690"/>
              <a:gd name="connsiteX113" fmla="*/ 11843354 w 12192000"/>
              <a:gd name="connsiteY113" fmla="*/ 1008273 h 2515690"/>
              <a:gd name="connsiteX114" fmla="*/ 11843354 w 12192000"/>
              <a:gd name="connsiteY114" fmla="*/ 1000151 h 2515690"/>
              <a:gd name="connsiteX115" fmla="*/ 11893955 w 12192000"/>
              <a:gd name="connsiteY115" fmla="*/ 983740 h 2515690"/>
              <a:gd name="connsiteX116" fmla="*/ 11974160 w 12192000"/>
              <a:gd name="connsiteY116" fmla="*/ 920897 h 2515690"/>
              <a:gd name="connsiteX117" fmla="*/ 12143531 w 12192000"/>
              <a:gd name="connsiteY117" fmla="*/ 823664 h 2515690"/>
              <a:gd name="connsiteX118" fmla="*/ 12192000 w 12192000"/>
              <a:gd name="connsiteY118" fmla="*/ 801163 h 2515690"/>
              <a:gd name="connsiteX119" fmla="*/ 12192000 w 12192000"/>
              <a:gd name="connsiteY119" fmla="*/ 2515690 h 2515690"/>
              <a:gd name="connsiteX120" fmla="*/ 0 w 12192000"/>
              <a:gd name="connsiteY120" fmla="*/ 2515690 h 25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192000" h="2515690">
                <a:moveTo>
                  <a:pt x="0" y="0"/>
                </a:moveTo>
                <a:lnTo>
                  <a:pt x="170442" y="96074"/>
                </a:lnTo>
                <a:cubicBezTo>
                  <a:pt x="323315" y="179510"/>
                  <a:pt x="418777" y="223899"/>
                  <a:pt x="424739" y="224865"/>
                </a:cubicBezTo>
                <a:cubicBezTo>
                  <a:pt x="573781" y="248496"/>
                  <a:pt x="654649" y="314572"/>
                  <a:pt x="748273" y="373939"/>
                </a:cubicBezTo>
                <a:cubicBezTo>
                  <a:pt x="830321" y="425631"/>
                  <a:pt x="917271" y="480784"/>
                  <a:pt x="1037058" y="499994"/>
                </a:cubicBezTo>
                <a:cubicBezTo>
                  <a:pt x="1195925" y="525362"/>
                  <a:pt x="1048105" y="445478"/>
                  <a:pt x="1101312" y="428540"/>
                </a:cubicBezTo>
                <a:cubicBezTo>
                  <a:pt x="1188473" y="458169"/>
                  <a:pt x="1274625" y="505369"/>
                  <a:pt x="1367071" y="516118"/>
                </a:cubicBezTo>
                <a:cubicBezTo>
                  <a:pt x="1701323" y="554463"/>
                  <a:pt x="1964451" y="648887"/>
                  <a:pt x="2189943" y="794533"/>
                </a:cubicBezTo>
                <a:cubicBezTo>
                  <a:pt x="2255082" y="836300"/>
                  <a:pt x="2357481" y="862342"/>
                  <a:pt x="2390329" y="920897"/>
                </a:cubicBezTo>
                <a:cubicBezTo>
                  <a:pt x="2406050" y="949359"/>
                  <a:pt x="2430126" y="969285"/>
                  <a:pt x="2459570" y="983740"/>
                </a:cubicBezTo>
                <a:lnTo>
                  <a:pt x="2503252" y="1000151"/>
                </a:lnTo>
                <a:lnTo>
                  <a:pt x="2503252" y="1008273"/>
                </a:lnTo>
                <a:lnTo>
                  <a:pt x="2511191" y="1009499"/>
                </a:lnTo>
                <a:cubicBezTo>
                  <a:pt x="2529847" y="1011974"/>
                  <a:pt x="2562849" y="1015701"/>
                  <a:pt x="2565029" y="1015977"/>
                </a:cubicBezTo>
                <a:cubicBezTo>
                  <a:pt x="2610845" y="1021778"/>
                  <a:pt x="2601577" y="1020837"/>
                  <a:pt x="2593745" y="1019963"/>
                </a:cubicBezTo>
                <a:lnTo>
                  <a:pt x="2591015" y="1019651"/>
                </a:lnTo>
                <a:lnTo>
                  <a:pt x="2590137" y="1019549"/>
                </a:lnTo>
                <a:cubicBezTo>
                  <a:pt x="2588203" y="1019326"/>
                  <a:pt x="2588125" y="1019321"/>
                  <a:pt x="2589021" y="1019424"/>
                </a:cubicBezTo>
                <a:lnTo>
                  <a:pt x="2591015" y="1019651"/>
                </a:lnTo>
                <a:lnTo>
                  <a:pt x="2602385" y="1020975"/>
                </a:lnTo>
                <a:lnTo>
                  <a:pt x="2614445" y="1022389"/>
                </a:lnTo>
                <a:lnTo>
                  <a:pt x="2614445" y="1020966"/>
                </a:lnTo>
                <a:lnTo>
                  <a:pt x="2676661" y="1029355"/>
                </a:lnTo>
                <a:cubicBezTo>
                  <a:pt x="2715592" y="1034194"/>
                  <a:pt x="2753901" y="1039695"/>
                  <a:pt x="2788597" y="1048926"/>
                </a:cubicBezTo>
                <a:lnTo>
                  <a:pt x="2812742" y="1057667"/>
                </a:lnTo>
                <a:lnTo>
                  <a:pt x="2970201" y="949091"/>
                </a:lnTo>
                <a:cubicBezTo>
                  <a:pt x="3052785" y="982961"/>
                  <a:pt x="2996105" y="1020057"/>
                  <a:pt x="3030610" y="1049340"/>
                </a:cubicBezTo>
                <a:cubicBezTo>
                  <a:pt x="3039005" y="1048442"/>
                  <a:pt x="3049621" y="1048500"/>
                  <a:pt x="3058913" y="1048085"/>
                </a:cubicBezTo>
                <a:lnTo>
                  <a:pt x="3072697" y="1045316"/>
                </a:lnTo>
                <a:lnTo>
                  <a:pt x="3083305" y="1040550"/>
                </a:lnTo>
                <a:lnTo>
                  <a:pt x="3125603" y="1004583"/>
                </a:lnTo>
                <a:cubicBezTo>
                  <a:pt x="3221669" y="925596"/>
                  <a:pt x="3242489" y="937564"/>
                  <a:pt x="3385106" y="1042233"/>
                </a:cubicBezTo>
                <a:cubicBezTo>
                  <a:pt x="3399403" y="1052670"/>
                  <a:pt x="3412529" y="1060209"/>
                  <a:pt x="3424945" y="1065268"/>
                </a:cubicBezTo>
                <a:lnTo>
                  <a:pt x="3436948" y="1068018"/>
                </a:lnTo>
                <a:lnTo>
                  <a:pt x="3466714" y="1063419"/>
                </a:lnTo>
                <a:lnTo>
                  <a:pt x="3550909" y="1044511"/>
                </a:lnTo>
                <a:lnTo>
                  <a:pt x="3555900" y="1041996"/>
                </a:lnTo>
                <a:cubicBezTo>
                  <a:pt x="3573827" y="1033454"/>
                  <a:pt x="3594382" y="1025941"/>
                  <a:pt x="3625978" y="1023459"/>
                </a:cubicBezTo>
                <a:lnTo>
                  <a:pt x="3632465" y="1023522"/>
                </a:lnTo>
                <a:lnTo>
                  <a:pt x="3649063" y="1018726"/>
                </a:lnTo>
                <a:cubicBezTo>
                  <a:pt x="3741849" y="989371"/>
                  <a:pt x="3810578" y="953657"/>
                  <a:pt x="3805954" y="917517"/>
                </a:cubicBezTo>
                <a:cubicBezTo>
                  <a:pt x="4031729" y="953901"/>
                  <a:pt x="4031729" y="953901"/>
                  <a:pt x="4020506" y="816231"/>
                </a:cubicBezTo>
                <a:cubicBezTo>
                  <a:pt x="4171643" y="865324"/>
                  <a:pt x="4206308" y="864422"/>
                  <a:pt x="4233682" y="799511"/>
                </a:cubicBezTo>
                <a:cubicBezTo>
                  <a:pt x="4260226" y="737017"/>
                  <a:pt x="4254728" y="668575"/>
                  <a:pt x="4306552" y="610207"/>
                </a:cubicBezTo>
                <a:cubicBezTo>
                  <a:pt x="4495313" y="657923"/>
                  <a:pt x="4699922" y="667347"/>
                  <a:pt x="4816604" y="773163"/>
                </a:cubicBezTo>
                <a:cubicBezTo>
                  <a:pt x="4834734" y="789836"/>
                  <a:pt x="4890507" y="799946"/>
                  <a:pt x="4916502" y="788104"/>
                </a:cubicBezTo>
                <a:cubicBezTo>
                  <a:pt x="5013526" y="746101"/>
                  <a:pt x="5238129" y="796871"/>
                  <a:pt x="5224415" y="674418"/>
                </a:cubicBezTo>
                <a:cubicBezTo>
                  <a:pt x="5223051" y="659300"/>
                  <a:pt x="5240524" y="644890"/>
                  <a:pt x="5274077" y="655978"/>
                </a:cubicBezTo>
                <a:cubicBezTo>
                  <a:pt x="5388582" y="694066"/>
                  <a:pt x="5367022" y="644784"/>
                  <a:pt x="5371217" y="614372"/>
                </a:cubicBezTo>
                <a:cubicBezTo>
                  <a:pt x="5375856" y="577567"/>
                  <a:pt x="5319010" y="537578"/>
                  <a:pt x="5364523" y="502501"/>
                </a:cubicBezTo>
                <a:cubicBezTo>
                  <a:pt x="5425408" y="508891"/>
                  <a:pt x="5433299" y="538191"/>
                  <a:pt x="5457871" y="558285"/>
                </a:cubicBezTo>
                <a:cubicBezTo>
                  <a:pt x="5530352" y="617005"/>
                  <a:pt x="5609566" y="664386"/>
                  <a:pt x="5750580" y="663503"/>
                </a:cubicBezTo>
                <a:cubicBezTo>
                  <a:pt x="5864519" y="662926"/>
                  <a:pt x="5966527" y="666650"/>
                  <a:pt x="5976618" y="582652"/>
                </a:cubicBezTo>
                <a:cubicBezTo>
                  <a:pt x="5978145" y="569455"/>
                  <a:pt x="5990792" y="562346"/>
                  <a:pt x="6009346" y="559470"/>
                </a:cubicBezTo>
                <a:cubicBezTo>
                  <a:pt x="6030639" y="568485"/>
                  <a:pt x="6052592" y="577083"/>
                  <a:pt x="6069735" y="587803"/>
                </a:cubicBezTo>
                <a:cubicBezTo>
                  <a:pt x="6126182" y="623812"/>
                  <a:pt x="6196945" y="634730"/>
                  <a:pt x="6270319" y="643982"/>
                </a:cubicBezTo>
                <a:cubicBezTo>
                  <a:pt x="6317101" y="649940"/>
                  <a:pt x="6363466" y="657107"/>
                  <a:pt x="6406781" y="672327"/>
                </a:cubicBezTo>
                <a:cubicBezTo>
                  <a:pt x="6433586" y="681598"/>
                  <a:pt x="6454928" y="693402"/>
                  <a:pt x="6469508" y="708574"/>
                </a:cubicBezTo>
                <a:cubicBezTo>
                  <a:pt x="6482729" y="721786"/>
                  <a:pt x="6496225" y="725422"/>
                  <a:pt x="6515869" y="715738"/>
                </a:cubicBezTo>
                <a:cubicBezTo>
                  <a:pt x="6572200" y="688353"/>
                  <a:pt x="6639257" y="676241"/>
                  <a:pt x="6725938" y="691128"/>
                </a:cubicBezTo>
                <a:cubicBezTo>
                  <a:pt x="6752109" y="695629"/>
                  <a:pt x="6772625" y="691505"/>
                  <a:pt x="6778240" y="678998"/>
                </a:cubicBezTo>
                <a:cubicBezTo>
                  <a:pt x="6784286" y="665981"/>
                  <a:pt x="6794269" y="655280"/>
                  <a:pt x="6806944" y="646178"/>
                </a:cubicBezTo>
                <a:lnTo>
                  <a:pt x="6830632" y="633915"/>
                </a:lnTo>
                <a:lnTo>
                  <a:pt x="6858072" y="646178"/>
                </a:lnTo>
                <a:cubicBezTo>
                  <a:pt x="6872754" y="655280"/>
                  <a:pt x="6884317" y="665981"/>
                  <a:pt x="6891322" y="678998"/>
                </a:cubicBezTo>
                <a:cubicBezTo>
                  <a:pt x="6897826" y="691505"/>
                  <a:pt x="6921592" y="695629"/>
                  <a:pt x="6951905" y="691128"/>
                </a:cubicBezTo>
                <a:cubicBezTo>
                  <a:pt x="7052317" y="676241"/>
                  <a:pt x="7129994" y="688353"/>
                  <a:pt x="7195246" y="715738"/>
                </a:cubicBezTo>
                <a:cubicBezTo>
                  <a:pt x="7217999" y="725422"/>
                  <a:pt x="7233634" y="721786"/>
                  <a:pt x="7248949" y="708574"/>
                </a:cubicBezTo>
                <a:cubicBezTo>
                  <a:pt x="7265838" y="693402"/>
                  <a:pt x="7290560" y="681598"/>
                  <a:pt x="7321609" y="672327"/>
                </a:cubicBezTo>
                <a:cubicBezTo>
                  <a:pt x="7371785" y="657107"/>
                  <a:pt x="7425493" y="649940"/>
                  <a:pt x="7479684" y="643982"/>
                </a:cubicBezTo>
                <a:cubicBezTo>
                  <a:pt x="7564679" y="634730"/>
                  <a:pt x="7646649" y="623812"/>
                  <a:pt x="7712035" y="587803"/>
                </a:cubicBezTo>
                <a:cubicBezTo>
                  <a:pt x="7731892" y="577083"/>
                  <a:pt x="7757322" y="568485"/>
                  <a:pt x="7781987" y="559470"/>
                </a:cubicBezTo>
                <a:cubicBezTo>
                  <a:pt x="7803481" y="562346"/>
                  <a:pt x="7818130" y="569455"/>
                  <a:pt x="7819900" y="582652"/>
                </a:cubicBezTo>
                <a:cubicBezTo>
                  <a:pt x="7831588" y="666650"/>
                  <a:pt x="7949751" y="662926"/>
                  <a:pt x="8081736" y="663503"/>
                </a:cubicBezTo>
                <a:cubicBezTo>
                  <a:pt x="8245081" y="664386"/>
                  <a:pt x="8336842" y="617005"/>
                  <a:pt x="8420801" y="558285"/>
                </a:cubicBezTo>
                <a:cubicBezTo>
                  <a:pt x="8449265" y="538191"/>
                  <a:pt x="8458404" y="508890"/>
                  <a:pt x="8528933" y="502501"/>
                </a:cubicBezTo>
                <a:cubicBezTo>
                  <a:pt x="8581654" y="537578"/>
                  <a:pt x="8515805" y="577567"/>
                  <a:pt x="8521178" y="614372"/>
                </a:cubicBezTo>
                <a:cubicBezTo>
                  <a:pt x="8526038" y="644784"/>
                  <a:pt x="8501063" y="694066"/>
                  <a:pt x="8633702" y="655978"/>
                </a:cubicBezTo>
                <a:cubicBezTo>
                  <a:pt x="8672570" y="644890"/>
                  <a:pt x="8692811" y="659300"/>
                  <a:pt x="8691231" y="674418"/>
                </a:cubicBezTo>
                <a:cubicBezTo>
                  <a:pt x="8675345" y="796871"/>
                  <a:pt x="8935518" y="746101"/>
                  <a:pt x="9047908" y="788104"/>
                </a:cubicBezTo>
                <a:cubicBezTo>
                  <a:pt x="9078021" y="799946"/>
                  <a:pt x="9142627" y="789836"/>
                  <a:pt x="9163628" y="773163"/>
                </a:cubicBezTo>
                <a:cubicBezTo>
                  <a:pt x="9298789" y="667347"/>
                  <a:pt x="9535801" y="657923"/>
                  <a:pt x="9754459" y="610207"/>
                </a:cubicBezTo>
                <a:cubicBezTo>
                  <a:pt x="9814490" y="668575"/>
                  <a:pt x="9808123" y="737017"/>
                  <a:pt x="9838868" y="799511"/>
                </a:cubicBezTo>
                <a:cubicBezTo>
                  <a:pt x="9870579" y="864422"/>
                  <a:pt x="9910733" y="865324"/>
                  <a:pt x="10085808" y="816231"/>
                </a:cubicBezTo>
                <a:cubicBezTo>
                  <a:pt x="10072804" y="953901"/>
                  <a:pt x="10072804" y="953901"/>
                  <a:pt x="10334338" y="917517"/>
                </a:cubicBezTo>
                <a:cubicBezTo>
                  <a:pt x="10328982" y="953657"/>
                  <a:pt x="10408594" y="989371"/>
                  <a:pt x="10516076" y="1018726"/>
                </a:cubicBezTo>
                <a:lnTo>
                  <a:pt x="10535302" y="1023522"/>
                </a:lnTo>
                <a:lnTo>
                  <a:pt x="10542819" y="1023458"/>
                </a:lnTo>
                <a:cubicBezTo>
                  <a:pt x="10579419" y="1025941"/>
                  <a:pt x="10603227" y="1033454"/>
                  <a:pt x="10623994" y="1041996"/>
                </a:cubicBezTo>
                <a:lnTo>
                  <a:pt x="10629774" y="1044511"/>
                </a:lnTo>
                <a:lnTo>
                  <a:pt x="10727305" y="1063419"/>
                </a:lnTo>
                <a:lnTo>
                  <a:pt x="10761785" y="1068017"/>
                </a:lnTo>
                <a:lnTo>
                  <a:pt x="10775688" y="1065268"/>
                </a:lnTo>
                <a:cubicBezTo>
                  <a:pt x="10790070" y="1060209"/>
                  <a:pt x="10805275" y="1052670"/>
                  <a:pt x="10821837" y="1042232"/>
                </a:cubicBezTo>
                <a:cubicBezTo>
                  <a:pt x="10987041" y="937564"/>
                  <a:pt x="11011156" y="925596"/>
                  <a:pt x="11122438" y="1004583"/>
                </a:cubicBezTo>
                <a:lnTo>
                  <a:pt x="11171433" y="1040550"/>
                </a:lnTo>
                <a:lnTo>
                  <a:pt x="11183724" y="1045316"/>
                </a:lnTo>
                <a:lnTo>
                  <a:pt x="11199690" y="1048085"/>
                </a:lnTo>
                <a:cubicBezTo>
                  <a:pt x="11210452" y="1048499"/>
                  <a:pt x="11222752" y="1048442"/>
                  <a:pt x="11232475" y="1049340"/>
                </a:cubicBezTo>
                <a:cubicBezTo>
                  <a:pt x="11272445" y="1020057"/>
                  <a:pt x="11206789" y="982961"/>
                  <a:pt x="11302451" y="949091"/>
                </a:cubicBezTo>
                <a:lnTo>
                  <a:pt x="11484849" y="1057667"/>
                </a:lnTo>
                <a:lnTo>
                  <a:pt x="11512818" y="1048926"/>
                </a:lnTo>
                <a:cubicBezTo>
                  <a:pt x="11553007" y="1039695"/>
                  <a:pt x="11597385" y="1034194"/>
                  <a:pt x="11642481" y="1029355"/>
                </a:cubicBezTo>
                <a:lnTo>
                  <a:pt x="11714551" y="1020966"/>
                </a:lnTo>
                <a:lnTo>
                  <a:pt x="11714551" y="1022389"/>
                </a:lnTo>
                <a:lnTo>
                  <a:pt x="11728519" y="1020975"/>
                </a:lnTo>
                <a:lnTo>
                  <a:pt x="11741691" y="1019651"/>
                </a:lnTo>
                <a:lnTo>
                  <a:pt x="11743999" y="1019424"/>
                </a:lnTo>
                <a:cubicBezTo>
                  <a:pt x="11745037" y="1019320"/>
                  <a:pt x="11744948" y="1019326"/>
                  <a:pt x="11742709" y="1019549"/>
                </a:cubicBezTo>
                <a:lnTo>
                  <a:pt x="11741691" y="1019651"/>
                </a:lnTo>
                <a:lnTo>
                  <a:pt x="11738529" y="1019963"/>
                </a:lnTo>
                <a:cubicBezTo>
                  <a:pt x="11729455" y="1020837"/>
                  <a:pt x="11718720" y="1021778"/>
                  <a:pt x="11771791" y="1015977"/>
                </a:cubicBezTo>
                <a:cubicBezTo>
                  <a:pt x="11774317" y="1015701"/>
                  <a:pt x="11812546" y="1011974"/>
                  <a:pt x="11834157" y="1009499"/>
                </a:cubicBezTo>
                <a:lnTo>
                  <a:pt x="11843354" y="1008273"/>
                </a:lnTo>
                <a:lnTo>
                  <a:pt x="11843354" y="1000151"/>
                </a:lnTo>
                <a:lnTo>
                  <a:pt x="11893955" y="983740"/>
                </a:lnTo>
                <a:cubicBezTo>
                  <a:pt x="11928061" y="969285"/>
                  <a:pt x="11955951" y="949359"/>
                  <a:pt x="11974160" y="920897"/>
                </a:cubicBezTo>
                <a:cubicBezTo>
                  <a:pt x="12002698" y="876981"/>
                  <a:pt x="12076554" y="851353"/>
                  <a:pt x="12143531" y="823664"/>
                </a:cubicBezTo>
                <a:lnTo>
                  <a:pt x="12192000" y="801163"/>
                </a:lnTo>
                <a:lnTo>
                  <a:pt x="12192000" y="2515690"/>
                </a:lnTo>
                <a:lnTo>
                  <a:pt x="0" y="251569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FB7C61-8F01-43B0-59C9-4CE5AED57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83301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Join Us in Revolutionizing Senior Care</a:t>
            </a:r>
            <a:endParaRPr lang="en-IL" b="1" dirty="0">
              <a:latin typeface="+mn-lt"/>
            </a:endParaRPr>
          </a:p>
        </p:txBody>
      </p:sp>
      <p:pic>
        <p:nvPicPr>
          <p:cNvPr id="4" name="Picture 3" descr="A logo of a person holding a bird&#10;&#10;Description automatically generated">
            <a:extLst>
              <a:ext uri="{FF2B5EF4-FFF2-40B4-BE49-F238E27FC236}">
                <a16:creationId xmlns:a16="http://schemas.microsoft.com/office/drawing/2014/main" id="{0C66AAFD-5FD6-614D-DC14-7E69E1D60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9" y="118976"/>
            <a:ext cx="1335858" cy="133585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57200D0-A2BB-CBD1-FD4D-A8C1647C1095}"/>
              </a:ext>
            </a:extLst>
          </p:cNvPr>
          <p:cNvSpPr/>
          <p:nvPr/>
        </p:nvSpPr>
        <p:spPr>
          <a:xfrm>
            <a:off x="478849" y="2161944"/>
            <a:ext cx="5488500" cy="15201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b="1" i="0" dirty="0">
                <a:solidFill>
                  <a:srgbClr val="0070C0"/>
                </a:solidFill>
                <a:effectLst/>
              </a:rPr>
              <a:t>Why Invest in </a:t>
            </a:r>
            <a:r>
              <a:rPr lang="en-US" b="1" dirty="0">
                <a:solidFill>
                  <a:srgbClr val="0070C0"/>
                </a:solidFill>
              </a:rPr>
              <a:t>Happy Seniors Nightingale</a:t>
            </a:r>
            <a:r>
              <a:rPr lang="en-US" b="1" i="0" dirty="0">
                <a:solidFill>
                  <a:srgbClr val="0070C0"/>
                </a:solidFill>
                <a:effectLst/>
              </a:rPr>
              <a:t>?</a:t>
            </a:r>
          </a:p>
          <a:p>
            <a:pPr marL="285750" indent="-285750" algn="l">
              <a:buClr>
                <a:srgbClr val="00B050"/>
              </a:buClr>
              <a:buFont typeface="Aptos" panose="020B0004020202020204" pitchFamily="34" charset="0"/>
              <a:buChar char="→"/>
            </a:pPr>
            <a:r>
              <a:rPr lang="en-US" sz="1600" b="0" i="0" dirty="0">
                <a:solidFill>
                  <a:srgbClr val="030712"/>
                </a:solidFill>
                <a:effectLst/>
              </a:rPr>
              <a:t>Tapping into $1.5T global senior care market</a:t>
            </a:r>
          </a:p>
          <a:p>
            <a:pPr marL="285750" indent="-285750" algn="l">
              <a:buClr>
                <a:srgbClr val="00B050"/>
              </a:buClr>
              <a:buFont typeface="Aptos" panose="020B0004020202020204" pitchFamily="34" charset="0"/>
              <a:buChar char="→"/>
            </a:pPr>
            <a:r>
              <a:rPr lang="en-US" sz="1600" b="0" i="0" dirty="0">
                <a:solidFill>
                  <a:srgbClr val="030712"/>
                </a:solidFill>
                <a:effectLst/>
              </a:rPr>
              <a:t>AI-driven platform with personalized care management</a:t>
            </a:r>
          </a:p>
          <a:p>
            <a:pPr marL="285750" indent="-285750" algn="l">
              <a:buClr>
                <a:srgbClr val="00B050"/>
              </a:buClr>
              <a:buFont typeface="Aptos" panose="020B0004020202020204" pitchFamily="34" charset="0"/>
              <a:buChar char="→"/>
            </a:pPr>
            <a:r>
              <a:rPr lang="en-US" sz="1600" b="0" i="0" dirty="0">
                <a:solidFill>
                  <a:srgbClr val="030712"/>
                </a:solidFill>
                <a:effectLst/>
              </a:rPr>
              <a:t>Projected 200 % CAGR over next 5 years</a:t>
            </a:r>
          </a:p>
          <a:p>
            <a:pPr marL="285750" indent="-285750" algn="l">
              <a:buClr>
                <a:srgbClr val="00B050"/>
              </a:buClr>
              <a:buFont typeface="Aptos" panose="020B0004020202020204" pitchFamily="34" charset="0"/>
              <a:buChar char="→"/>
            </a:pPr>
            <a:r>
              <a:rPr lang="en-US" sz="1600" b="0" i="0" dirty="0">
                <a:solidFill>
                  <a:srgbClr val="030712"/>
                </a:solidFill>
                <a:effectLst/>
              </a:rPr>
              <a:t>Experienced team with global development capabilities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446061-0D34-68E5-E426-2C94AE9B961E}"/>
              </a:ext>
            </a:extLst>
          </p:cNvPr>
          <p:cNvSpPr/>
          <p:nvPr/>
        </p:nvSpPr>
        <p:spPr>
          <a:xfrm>
            <a:off x="6094476" y="2190252"/>
            <a:ext cx="5488500" cy="15201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b="1" i="0" dirty="0">
                <a:solidFill>
                  <a:srgbClr val="0070C0"/>
                </a:solidFill>
                <a:effectLst/>
                <a:latin typeface="ui-sans-serif"/>
              </a:rPr>
              <a:t>Our Vision</a:t>
            </a:r>
          </a:p>
          <a:p>
            <a:pPr algn="l"/>
            <a:r>
              <a:rPr lang="en-US" sz="1600" b="0" i="0" dirty="0">
                <a:solidFill>
                  <a:srgbClr val="030712"/>
                </a:solidFill>
                <a:effectLst/>
                <a:latin typeface="ui-sans-serif"/>
              </a:rPr>
              <a:t>Nightingale aims to become the leading AI-powered platform for comprehensive care management, enhancing the quality of life for millions of people and their families worldwide.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77A335-CB84-0BBA-A996-E7E9EE00A201}"/>
              </a:ext>
            </a:extLst>
          </p:cNvPr>
          <p:cNvSpPr/>
          <p:nvPr/>
        </p:nvSpPr>
        <p:spPr>
          <a:xfrm>
            <a:off x="478849" y="3868653"/>
            <a:ext cx="5488500" cy="127438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>
                <a:solidFill>
                  <a:schemeClr val="bg1"/>
                </a:solidFill>
                <a:effectLst/>
              </a:rPr>
              <a:t>Investment Opportunity</a:t>
            </a:r>
          </a:p>
          <a:p>
            <a:pPr algn="ctr"/>
            <a:r>
              <a:rPr lang="en-US" i="0" dirty="0">
                <a:solidFill>
                  <a:schemeClr val="bg1"/>
                </a:solidFill>
                <a:effectLst/>
              </a:rPr>
              <a:t>We're seeking U.S. partners to join the BIRD Grant and gain a joint grant of $1M to develop the platform.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33E8407-9BCB-0352-E348-74DBA5A3D1B4}"/>
              </a:ext>
            </a:extLst>
          </p:cNvPr>
          <p:cNvSpPr/>
          <p:nvPr/>
        </p:nvSpPr>
        <p:spPr>
          <a:xfrm>
            <a:off x="6094476" y="3861711"/>
            <a:ext cx="5488500" cy="12743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002060"/>
                </a:solidFill>
                <a:latin typeface="ui-sans-serif"/>
              </a:rPr>
              <a:t>Contact Us</a:t>
            </a:r>
          </a:p>
          <a:p>
            <a:pPr lvl="1"/>
            <a:r>
              <a:rPr lang="en-US" dirty="0" err="1">
                <a:solidFill>
                  <a:srgbClr val="0070C0"/>
                </a:solidFill>
                <a:latin typeface="ui-sans-serif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invest@happyseniors.care</a:t>
            </a:r>
            <a:endParaRPr lang="en-US" b="0" i="0" dirty="0">
              <a:solidFill>
                <a:srgbClr val="0070C0"/>
              </a:solidFill>
              <a:effectLst/>
              <a:latin typeface="ui-sans-serif"/>
            </a:endParaRPr>
          </a:p>
          <a:p>
            <a:pPr lvl="1"/>
            <a:r>
              <a:rPr lang="en-US" b="0" i="0" dirty="0">
                <a:solidFill>
                  <a:srgbClr val="0070C0"/>
                </a:solidFill>
                <a:effectLst/>
                <a:latin typeface="ui-sans-serif"/>
              </a:rPr>
              <a:t>+972 (54) 63096567</a:t>
            </a:r>
          </a:p>
          <a:p>
            <a:pPr lvl="1"/>
            <a:r>
              <a:rPr lang="en-US" b="0" i="0" dirty="0">
                <a:solidFill>
                  <a:srgbClr val="0070C0"/>
                </a:solidFill>
                <a:effectLst/>
                <a:latin typeface="ui-sans-serif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www.happyseniors.com</a:t>
            </a:r>
            <a:endParaRPr lang="en-US" b="0" i="0" dirty="0">
              <a:solidFill>
                <a:srgbClr val="0070C0"/>
              </a:solidFill>
              <a:effectLst/>
              <a:latin typeface="ui-sans-serif"/>
            </a:endParaRPr>
          </a:p>
        </p:txBody>
      </p:sp>
      <p:pic>
        <p:nvPicPr>
          <p:cNvPr id="11" name="Graphic 10" descr="Envelope outline">
            <a:extLst>
              <a:ext uri="{FF2B5EF4-FFF2-40B4-BE49-F238E27FC236}">
                <a16:creationId xmlns:a16="http://schemas.microsoft.com/office/drawing/2014/main" id="{88D68BED-4093-D534-1B59-96BEC77E0B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8730" y="4252920"/>
            <a:ext cx="288000" cy="288000"/>
          </a:xfrm>
          <a:prstGeom prst="rect">
            <a:avLst/>
          </a:prstGeom>
        </p:spPr>
      </p:pic>
      <p:pic>
        <p:nvPicPr>
          <p:cNvPr id="13" name="Graphic 12" descr="Internet outline">
            <a:extLst>
              <a:ext uri="{FF2B5EF4-FFF2-40B4-BE49-F238E27FC236}">
                <a16:creationId xmlns:a16="http://schemas.microsoft.com/office/drawing/2014/main" id="{95EE577B-0CE3-6235-9046-D4FE83A4FB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48730" y="4788129"/>
            <a:ext cx="288000" cy="288000"/>
          </a:xfrm>
          <a:prstGeom prst="rect">
            <a:avLst/>
          </a:prstGeom>
        </p:spPr>
      </p:pic>
      <p:pic>
        <p:nvPicPr>
          <p:cNvPr id="16" name="Graphic 15" descr="Receiver outline">
            <a:extLst>
              <a:ext uri="{FF2B5EF4-FFF2-40B4-BE49-F238E27FC236}">
                <a16:creationId xmlns:a16="http://schemas.microsoft.com/office/drawing/2014/main" id="{0206A69F-5EAA-7639-0310-515E5DF24E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48730" y="4498901"/>
            <a:ext cx="288000" cy="28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4F78624-1D3C-F457-D5BD-F14CAC6C7270}"/>
              </a:ext>
            </a:extLst>
          </p:cNvPr>
          <p:cNvSpPr txBox="1"/>
          <p:nvPr/>
        </p:nvSpPr>
        <p:spPr>
          <a:xfrm>
            <a:off x="447523" y="5769684"/>
            <a:ext cx="112939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1E40AF"/>
                </a:solidFill>
                <a:effectLst/>
              </a:rPr>
              <a:t>Be</a:t>
            </a:r>
            <a:r>
              <a:rPr lang="en-US" sz="2400" b="1" dirty="0">
                <a:solidFill>
                  <a:srgbClr val="1E40AF"/>
                </a:solidFill>
              </a:rPr>
              <a:t>come</a:t>
            </a:r>
            <a:r>
              <a:rPr lang="en-US" sz="2400" b="1" i="0" dirty="0">
                <a:solidFill>
                  <a:srgbClr val="1E40AF"/>
                </a:solidFill>
                <a:effectLst/>
              </a:rPr>
              <a:t> part of the solution to one of the most pressing challenges of our time</a:t>
            </a:r>
            <a:endParaRPr lang="en-IL" sz="2400" dirty="0"/>
          </a:p>
        </p:txBody>
      </p:sp>
    </p:spTree>
    <p:extLst>
      <p:ext uri="{BB962C8B-B14F-4D97-AF65-F5344CB8AC3E}">
        <p14:creationId xmlns:p14="http://schemas.microsoft.com/office/powerpoint/2010/main" val="3719211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8953E74-D241-4DDF-8508-F0365EA13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C3C901A-B2F4-4A3C-BCDD-7C8D587EC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371134"/>
          </a:xfrm>
          <a:custGeom>
            <a:avLst/>
            <a:gdLst>
              <a:gd name="connsiteX0" fmla="*/ 0 w 12192000"/>
              <a:gd name="connsiteY0" fmla="*/ 0 h 2515690"/>
              <a:gd name="connsiteX1" fmla="*/ 170442 w 12192000"/>
              <a:gd name="connsiteY1" fmla="*/ 96074 h 2515690"/>
              <a:gd name="connsiteX2" fmla="*/ 424739 w 12192000"/>
              <a:gd name="connsiteY2" fmla="*/ 224865 h 2515690"/>
              <a:gd name="connsiteX3" fmla="*/ 748273 w 12192000"/>
              <a:gd name="connsiteY3" fmla="*/ 373939 h 2515690"/>
              <a:gd name="connsiteX4" fmla="*/ 1037058 w 12192000"/>
              <a:gd name="connsiteY4" fmla="*/ 499994 h 2515690"/>
              <a:gd name="connsiteX5" fmla="*/ 1101312 w 12192000"/>
              <a:gd name="connsiteY5" fmla="*/ 428540 h 2515690"/>
              <a:gd name="connsiteX6" fmla="*/ 1367071 w 12192000"/>
              <a:gd name="connsiteY6" fmla="*/ 516118 h 2515690"/>
              <a:gd name="connsiteX7" fmla="*/ 2189943 w 12192000"/>
              <a:gd name="connsiteY7" fmla="*/ 794533 h 2515690"/>
              <a:gd name="connsiteX8" fmla="*/ 2390329 w 12192000"/>
              <a:gd name="connsiteY8" fmla="*/ 920897 h 2515690"/>
              <a:gd name="connsiteX9" fmla="*/ 2459570 w 12192000"/>
              <a:gd name="connsiteY9" fmla="*/ 983740 h 2515690"/>
              <a:gd name="connsiteX10" fmla="*/ 2503252 w 12192000"/>
              <a:gd name="connsiteY10" fmla="*/ 1000151 h 2515690"/>
              <a:gd name="connsiteX11" fmla="*/ 2503252 w 12192000"/>
              <a:gd name="connsiteY11" fmla="*/ 1008273 h 2515690"/>
              <a:gd name="connsiteX12" fmla="*/ 2511191 w 12192000"/>
              <a:gd name="connsiteY12" fmla="*/ 1009499 h 2515690"/>
              <a:gd name="connsiteX13" fmla="*/ 2565029 w 12192000"/>
              <a:gd name="connsiteY13" fmla="*/ 1015977 h 2515690"/>
              <a:gd name="connsiteX14" fmla="*/ 2593745 w 12192000"/>
              <a:gd name="connsiteY14" fmla="*/ 1019963 h 2515690"/>
              <a:gd name="connsiteX15" fmla="*/ 2591015 w 12192000"/>
              <a:gd name="connsiteY15" fmla="*/ 1019651 h 2515690"/>
              <a:gd name="connsiteX16" fmla="*/ 2590137 w 12192000"/>
              <a:gd name="connsiteY16" fmla="*/ 1019549 h 2515690"/>
              <a:gd name="connsiteX17" fmla="*/ 2589021 w 12192000"/>
              <a:gd name="connsiteY17" fmla="*/ 1019424 h 2515690"/>
              <a:gd name="connsiteX18" fmla="*/ 2591015 w 12192000"/>
              <a:gd name="connsiteY18" fmla="*/ 1019651 h 2515690"/>
              <a:gd name="connsiteX19" fmla="*/ 2602385 w 12192000"/>
              <a:gd name="connsiteY19" fmla="*/ 1020975 h 2515690"/>
              <a:gd name="connsiteX20" fmla="*/ 2614445 w 12192000"/>
              <a:gd name="connsiteY20" fmla="*/ 1022389 h 2515690"/>
              <a:gd name="connsiteX21" fmla="*/ 2614445 w 12192000"/>
              <a:gd name="connsiteY21" fmla="*/ 1020966 h 2515690"/>
              <a:gd name="connsiteX22" fmla="*/ 2676661 w 12192000"/>
              <a:gd name="connsiteY22" fmla="*/ 1029355 h 2515690"/>
              <a:gd name="connsiteX23" fmla="*/ 2788597 w 12192000"/>
              <a:gd name="connsiteY23" fmla="*/ 1048926 h 2515690"/>
              <a:gd name="connsiteX24" fmla="*/ 2812742 w 12192000"/>
              <a:gd name="connsiteY24" fmla="*/ 1057667 h 2515690"/>
              <a:gd name="connsiteX25" fmla="*/ 2970201 w 12192000"/>
              <a:gd name="connsiteY25" fmla="*/ 949091 h 2515690"/>
              <a:gd name="connsiteX26" fmla="*/ 3030610 w 12192000"/>
              <a:gd name="connsiteY26" fmla="*/ 1049340 h 2515690"/>
              <a:gd name="connsiteX27" fmla="*/ 3058913 w 12192000"/>
              <a:gd name="connsiteY27" fmla="*/ 1048085 h 2515690"/>
              <a:gd name="connsiteX28" fmla="*/ 3072697 w 12192000"/>
              <a:gd name="connsiteY28" fmla="*/ 1045316 h 2515690"/>
              <a:gd name="connsiteX29" fmla="*/ 3083305 w 12192000"/>
              <a:gd name="connsiteY29" fmla="*/ 1040550 h 2515690"/>
              <a:gd name="connsiteX30" fmla="*/ 3125603 w 12192000"/>
              <a:gd name="connsiteY30" fmla="*/ 1004583 h 2515690"/>
              <a:gd name="connsiteX31" fmla="*/ 3385106 w 12192000"/>
              <a:gd name="connsiteY31" fmla="*/ 1042233 h 2515690"/>
              <a:gd name="connsiteX32" fmla="*/ 3424945 w 12192000"/>
              <a:gd name="connsiteY32" fmla="*/ 1065268 h 2515690"/>
              <a:gd name="connsiteX33" fmla="*/ 3436948 w 12192000"/>
              <a:gd name="connsiteY33" fmla="*/ 1068018 h 2515690"/>
              <a:gd name="connsiteX34" fmla="*/ 3466714 w 12192000"/>
              <a:gd name="connsiteY34" fmla="*/ 1063419 h 2515690"/>
              <a:gd name="connsiteX35" fmla="*/ 3550909 w 12192000"/>
              <a:gd name="connsiteY35" fmla="*/ 1044511 h 2515690"/>
              <a:gd name="connsiteX36" fmla="*/ 3555900 w 12192000"/>
              <a:gd name="connsiteY36" fmla="*/ 1041996 h 2515690"/>
              <a:gd name="connsiteX37" fmla="*/ 3625978 w 12192000"/>
              <a:gd name="connsiteY37" fmla="*/ 1023459 h 2515690"/>
              <a:gd name="connsiteX38" fmla="*/ 3632465 w 12192000"/>
              <a:gd name="connsiteY38" fmla="*/ 1023522 h 2515690"/>
              <a:gd name="connsiteX39" fmla="*/ 3649063 w 12192000"/>
              <a:gd name="connsiteY39" fmla="*/ 1018726 h 2515690"/>
              <a:gd name="connsiteX40" fmla="*/ 3805954 w 12192000"/>
              <a:gd name="connsiteY40" fmla="*/ 917517 h 2515690"/>
              <a:gd name="connsiteX41" fmla="*/ 4020506 w 12192000"/>
              <a:gd name="connsiteY41" fmla="*/ 816231 h 2515690"/>
              <a:gd name="connsiteX42" fmla="*/ 4233682 w 12192000"/>
              <a:gd name="connsiteY42" fmla="*/ 799511 h 2515690"/>
              <a:gd name="connsiteX43" fmla="*/ 4306552 w 12192000"/>
              <a:gd name="connsiteY43" fmla="*/ 610207 h 2515690"/>
              <a:gd name="connsiteX44" fmla="*/ 4816604 w 12192000"/>
              <a:gd name="connsiteY44" fmla="*/ 773163 h 2515690"/>
              <a:gd name="connsiteX45" fmla="*/ 4916502 w 12192000"/>
              <a:gd name="connsiteY45" fmla="*/ 788104 h 2515690"/>
              <a:gd name="connsiteX46" fmla="*/ 5224415 w 12192000"/>
              <a:gd name="connsiteY46" fmla="*/ 674418 h 2515690"/>
              <a:gd name="connsiteX47" fmla="*/ 5274077 w 12192000"/>
              <a:gd name="connsiteY47" fmla="*/ 655978 h 2515690"/>
              <a:gd name="connsiteX48" fmla="*/ 5371217 w 12192000"/>
              <a:gd name="connsiteY48" fmla="*/ 614372 h 2515690"/>
              <a:gd name="connsiteX49" fmla="*/ 5364523 w 12192000"/>
              <a:gd name="connsiteY49" fmla="*/ 502501 h 2515690"/>
              <a:gd name="connsiteX50" fmla="*/ 5457871 w 12192000"/>
              <a:gd name="connsiteY50" fmla="*/ 558285 h 2515690"/>
              <a:gd name="connsiteX51" fmla="*/ 5750580 w 12192000"/>
              <a:gd name="connsiteY51" fmla="*/ 663503 h 2515690"/>
              <a:gd name="connsiteX52" fmla="*/ 5976618 w 12192000"/>
              <a:gd name="connsiteY52" fmla="*/ 582652 h 2515690"/>
              <a:gd name="connsiteX53" fmla="*/ 6009346 w 12192000"/>
              <a:gd name="connsiteY53" fmla="*/ 559470 h 2515690"/>
              <a:gd name="connsiteX54" fmla="*/ 6069735 w 12192000"/>
              <a:gd name="connsiteY54" fmla="*/ 587803 h 2515690"/>
              <a:gd name="connsiteX55" fmla="*/ 6270319 w 12192000"/>
              <a:gd name="connsiteY55" fmla="*/ 643982 h 2515690"/>
              <a:gd name="connsiteX56" fmla="*/ 6406781 w 12192000"/>
              <a:gd name="connsiteY56" fmla="*/ 672327 h 2515690"/>
              <a:gd name="connsiteX57" fmla="*/ 6469508 w 12192000"/>
              <a:gd name="connsiteY57" fmla="*/ 708574 h 2515690"/>
              <a:gd name="connsiteX58" fmla="*/ 6515869 w 12192000"/>
              <a:gd name="connsiteY58" fmla="*/ 715738 h 2515690"/>
              <a:gd name="connsiteX59" fmla="*/ 6725938 w 12192000"/>
              <a:gd name="connsiteY59" fmla="*/ 691128 h 2515690"/>
              <a:gd name="connsiteX60" fmla="*/ 6778240 w 12192000"/>
              <a:gd name="connsiteY60" fmla="*/ 678998 h 2515690"/>
              <a:gd name="connsiteX61" fmla="*/ 6806944 w 12192000"/>
              <a:gd name="connsiteY61" fmla="*/ 646178 h 2515690"/>
              <a:gd name="connsiteX62" fmla="*/ 6830632 w 12192000"/>
              <a:gd name="connsiteY62" fmla="*/ 633915 h 2515690"/>
              <a:gd name="connsiteX63" fmla="*/ 6858072 w 12192000"/>
              <a:gd name="connsiteY63" fmla="*/ 646178 h 2515690"/>
              <a:gd name="connsiteX64" fmla="*/ 6891322 w 12192000"/>
              <a:gd name="connsiteY64" fmla="*/ 678998 h 2515690"/>
              <a:gd name="connsiteX65" fmla="*/ 6951905 w 12192000"/>
              <a:gd name="connsiteY65" fmla="*/ 691128 h 2515690"/>
              <a:gd name="connsiteX66" fmla="*/ 7195246 w 12192000"/>
              <a:gd name="connsiteY66" fmla="*/ 715738 h 2515690"/>
              <a:gd name="connsiteX67" fmla="*/ 7248949 w 12192000"/>
              <a:gd name="connsiteY67" fmla="*/ 708574 h 2515690"/>
              <a:gd name="connsiteX68" fmla="*/ 7321609 w 12192000"/>
              <a:gd name="connsiteY68" fmla="*/ 672327 h 2515690"/>
              <a:gd name="connsiteX69" fmla="*/ 7479684 w 12192000"/>
              <a:gd name="connsiteY69" fmla="*/ 643982 h 2515690"/>
              <a:gd name="connsiteX70" fmla="*/ 7712035 w 12192000"/>
              <a:gd name="connsiteY70" fmla="*/ 587803 h 2515690"/>
              <a:gd name="connsiteX71" fmla="*/ 7781987 w 12192000"/>
              <a:gd name="connsiteY71" fmla="*/ 559470 h 2515690"/>
              <a:gd name="connsiteX72" fmla="*/ 7819900 w 12192000"/>
              <a:gd name="connsiteY72" fmla="*/ 582652 h 2515690"/>
              <a:gd name="connsiteX73" fmla="*/ 8081736 w 12192000"/>
              <a:gd name="connsiteY73" fmla="*/ 663503 h 2515690"/>
              <a:gd name="connsiteX74" fmla="*/ 8420801 w 12192000"/>
              <a:gd name="connsiteY74" fmla="*/ 558285 h 2515690"/>
              <a:gd name="connsiteX75" fmla="*/ 8528933 w 12192000"/>
              <a:gd name="connsiteY75" fmla="*/ 502501 h 2515690"/>
              <a:gd name="connsiteX76" fmla="*/ 8521178 w 12192000"/>
              <a:gd name="connsiteY76" fmla="*/ 614372 h 2515690"/>
              <a:gd name="connsiteX77" fmla="*/ 8633702 w 12192000"/>
              <a:gd name="connsiteY77" fmla="*/ 655978 h 2515690"/>
              <a:gd name="connsiteX78" fmla="*/ 8691231 w 12192000"/>
              <a:gd name="connsiteY78" fmla="*/ 674418 h 2515690"/>
              <a:gd name="connsiteX79" fmla="*/ 9047908 w 12192000"/>
              <a:gd name="connsiteY79" fmla="*/ 788104 h 2515690"/>
              <a:gd name="connsiteX80" fmla="*/ 9163628 w 12192000"/>
              <a:gd name="connsiteY80" fmla="*/ 773163 h 2515690"/>
              <a:gd name="connsiteX81" fmla="*/ 9754459 w 12192000"/>
              <a:gd name="connsiteY81" fmla="*/ 610207 h 2515690"/>
              <a:gd name="connsiteX82" fmla="*/ 9838868 w 12192000"/>
              <a:gd name="connsiteY82" fmla="*/ 799511 h 2515690"/>
              <a:gd name="connsiteX83" fmla="*/ 10085808 w 12192000"/>
              <a:gd name="connsiteY83" fmla="*/ 816231 h 2515690"/>
              <a:gd name="connsiteX84" fmla="*/ 10334338 w 12192000"/>
              <a:gd name="connsiteY84" fmla="*/ 917517 h 2515690"/>
              <a:gd name="connsiteX85" fmla="*/ 10516076 w 12192000"/>
              <a:gd name="connsiteY85" fmla="*/ 1018726 h 2515690"/>
              <a:gd name="connsiteX86" fmla="*/ 10535302 w 12192000"/>
              <a:gd name="connsiteY86" fmla="*/ 1023522 h 2515690"/>
              <a:gd name="connsiteX87" fmla="*/ 10542819 w 12192000"/>
              <a:gd name="connsiteY87" fmla="*/ 1023458 h 2515690"/>
              <a:gd name="connsiteX88" fmla="*/ 10623994 w 12192000"/>
              <a:gd name="connsiteY88" fmla="*/ 1041996 h 2515690"/>
              <a:gd name="connsiteX89" fmla="*/ 10629774 w 12192000"/>
              <a:gd name="connsiteY89" fmla="*/ 1044511 h 2515690"/>
              <a:gd name="connsiteX90" fmla="*/ 10727305 w 12192000"/>
              <a:gd name="connsiteY90" fmla="*/ 1063419 h 2515690"/>
              <a:gd name="connsiteX91" fmla="*/ 10761785 w 12192000"/>
              <a:gd name="connsiteY91" fmla="*/ 1068017 h 2515690"/>
              <a:gd name="connsiteX92" fmla="*/ 10775688 w 12192000"/>
              <a:gd name="connsiteY92" fmla="*/ 1065268 h 2515690"/>
              <a:gd name="connsiteX93" fmla="*/ 10821837 w 12192000"/>
              <a:gd name="connsiteY93" fmla="*/ 1042232 h 2515690"/>
              <a:gd name="connsiteX94" fmla="*/ 11122438 w 12192000"/>
              <a:gd name="connsiteY94" fmla="*/ 1004583 h 2515690"/>
              <a:gd name="connsiteX95" fmla="*/ 11171433 w 12192000"/>
              <a:gd name="connsiteY95" fmla="*/ 1040550 h 2515690"/>
              <a:gd name="connsiteX96" fmla="*/ 11183724 w 12192000"/>
              <a:gd name="connsiteY96" fmla="*/ 1045316 h 2515690"/>
              <a:gd name="connsiteX97" fmla="*/ 11199690 w 12192000"/>
              <a:gd name="connsiteY97" fmla="*/ 1048085 h 2515690"/>
              <a:gd name="connsiteX98" fmla="*/ 11232475 w 12192000"/>
              <a:gd name="connsiteY98" fmla="*/ 1049340 h 2515690"/>
              <a:gd name="connsiteX99" fmla="*/ 11302451 w 12192000"/>
              <a:gd name="connsiteY99" fmla="*/ 949091 h 2515690"/>
              <a:gd name="connsiteX100" fmla="*/ 11484849 w 12192000"/>
              <a:gd name="connsiteY100" fmla="*/ 1057667 h 2515690"/>
              <a:gd name="connsiteX101" fmla="*/ 11512818 w 12192000"/>
              <a:gd name="connsiteY101" fmla="*/ 1048926 h 2515690"/>
              <a:gd name="connsiteX102" fmla="*/ 11642481 w 12192000"/>
              <a:gd name="connsiteY102" fmla="*/ 1029355 h 2515690"/>
              <a:gd name="connsiteX103" fmla="*/ 11714551 w 12192000"/>
              <a:gd name="connsiteY103" fmla="*/ 1020966 h 2515690"/>
              <a:gd name="connsiteX104" fmla="*/ 11714551 w 12192000"/>
              <a:gd name="connsiteY104" fmla="*/ 1022389 h 2515690"/>
              <a:gd name="connsiteX105" fmla="*/ 11728519 w 12192000"/>
              <a:gd name="connsiteY105" fmla="*/ 1020975 h 2515690"/>
              <a:gd name="connsiteX106" fmla="*/ 11741691 w 12192000"/>
              <a:gd name="connsiteY106" fmla="*/ 1019651 h 2515690"/>
              <a:gd name="connsiteX107" fmla="*/ 11743999 w 12192000"/>
              <a:gd name="connsiteY107" fmla="*/ 1019424 h 2515690"/>
              <a:gd name="connsiteX108" fmla="*/ 11742709 w 12192000"/>
              <a:gd name="connsiteY108" fmla="*/ 1019549 h 2515690"/>
              <a:gd name="connsiteX109" fmla="*/ 11741691 w 12192000"/>
              <a:gd name="connsiteY109" fmla="*/ 1019651 h 2515690"/>
              <a:gd name="connsiteX110" fmla="*/ 11738529 w 12192000"/>
              <a:gd name="connsiteY110" fmla="*/ 1019963 h 2515690"/>
              <a:gd name="connsiteX111" fmla="*/ 11771791 w 12192000"/>
              <a:gd name="connsiteY111" fmla="*/ 1015977 h 2515690"/>
              <a:gd name="connsiteX112" fmla="*/ 11834157 w 12192000"/>
              <a:gd name="connsiteY112" fmla="*/ 1009499 h 2515690"/>
              <a:gd name="connsiteX113" fmla="*/ 11843354 w 12192000"/>
              <a:gd name="connsiteY113" fmla="*/ 1008273 h 2515690"/>
              <a:gd name="connsiteX114" fmla="*/ 11843354 w 12192000"/>
              <a:gd name="connsiteY114" fmla="*/ 1000151 h 2515690"/>
              <a:gd name="connsiteX115" fmla="*/ 11893955 w 12192000"/>
              <a:gd name="connsiteY115" fmla="*/ 983740 h 2515690"/>
              <a:gd name="connsiteX116" fmla="*/ 11974160 w 12192000"/>
              <a:gd name="connsiteY116" fmla="*/ 920897 h 2515690"/>
              <a:gd name="connsiteX117" fmla="*/ 12143531 w 12192000"/>
              <a:gd name="connsiteY117" fmla="*/ 823664 h 2515690"/>
              <a:gd name="connsiteX118" fmla="*/ 12192000 w 12192000"/>
              <a:gd name="connsiteY118" fmla="*/ 801163 h 2515690"/>
              <a:gd name="connsiteX119" fmla="*/ 12192000 w 12192000"/>
              <a:gd name="connsiteY119" fmla="*/ 2515690 h 2515690"/>
              <a:gd name="connsiteX120" fmla="*/ 0 w 12192000"/>
              <a:gd name="connsiteY120" fmla="*/ 2515690 h 25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192000" h="2515690">
                <a:moveTo>
                  <a:pt x="0" y="0"/>
                </a:moveTo>
                <a:lnTo>
                  <a:pt x="170442" y="96074"/>
                </a:lnTo>
                <a:cubicBezTo>
                  <a:pt x="323315" y="179510"/>
                  <a:pt x="418777" y="223899"/>
                  <a:pt x="424739" y="224865"/>
                </a:cubicBezTo>
                <a:cubicBezTo>
                  <a:pt x="573781" y="248496"/>
                  <a:pt x="654649" y="314572"/>
                  <a:pt x="748273" y="373939"/>
                </a:cubicBezTo>
                <a:cubicBezTo>
                  <a:pt x="830321" y="425631"/>
                  <a:pt x="917271" y="480784"/>
                  <a:pt x="1037058" y="499994"/>
                </a:cubicBezTo>
                <a:cubicBezTo>
                  <a:pt x="1195925" y="525362"/>
                  <a:pt x="1048105" y="445478"/>
                  <a:pt x="1101312" y="428540"/>
                </a:cubicBezTo>
                <a:cubicBezTo>
                  <a:pt x="1188473" y="458169"/>
                  <a:pt x="1274625" y="505369"/>
                  <a:pt x="1367071" y="516118"/>
                </a:cubicBezTo>
                <a:cubicBezTo>
                  <a:pt x="1701323" y="554463"/>
                  <a:pt x="1964451" y="648887"/>
                  <a:pt x="2189943" y="794533"/>
                </a:cubicBezTo>
                <a:cubicBezTo>
                  <a:pt x="2255082" y="836300"/>
                  <a:pt x="2357481" y="862342"/>
                  <a:pt x="2390329" y="920897"/>
                </a:cubicBezTo>
                <a:cubicBezTo>
                  <a:pt x="2406050" y="949359"/>
                  <a:pt x="2430126" y="969285"/>
                  <a:pt x="2459570" y="983740"/>
                </a:cubicBezTo>
                <a:lnTo>
                  <a:pt x="2503252" y="1000151"/>
                </a:lnTo>
                <a:lnTo>
                  <a:pt x="2503252" y="1008273"/>
                </a:lnTo>
                <a:lnTo>
                  <a:pt x="2511191" y="1009499"/>
                </a:lnTo>
                <a:cubicBezTo>
                  <a:pt x="2529847" y="1011974"/>
                  <a:pt x="2562849" y="1015701"/>
                  <a:pt x="2565029" y="1015977"/>
                </a:cubicBezTo>
                <a:cubicBezTo>
                  <a:pt x="2610845" y="1021778"/>
                  <a:pt x="2601577" y="1020837"/>
                  <a:pt x="2593745" y="1019963"/>
                </a:cubicBezTo>
                <a:lnTo>
                  <a:pt x="2591015" y="1019651"/>
                </a:lnTo>
                <a:lnTo>
                  <a:pt x="2590137" y="1019549"/>
                </a:lnTo>
                <a:cubicBezTo>
                  <a:pt x="2588203" y="1019326"/>
                  <a:pt x="2588125" y="1019321"/>
                  <a:pt x="2589021" y="1019424"/>
                </a:cubicBezTo>
                <a:lnTo>
                  <a:pt x="2591015" y="1019651"/>
                </a:lnTo>
                <a:lnTo>
                  <a:pt x="2602385" y="1020975"/>
                </a:lnTo>
                <a:lnTo>
                  <a:pt x="2614445" y="1022389"/>
                </a:lnTo>
                <a:lnTo>
                  <a:pt x="2614445" y="1020966"/>
                </a:lnTo>
                <a:lnTo>
                  <a:pt x="2676661" y="1029355"/>
                </a:lnTo>
                <a:cubicBezTo>
                  <a:pt x="2715592" y="1034194"/>
                  <a:pt x="2753901" y="1039695"/>
                  <a:pt x="2788597" y="1048926"/>
                </a:cubicBezTo>
                <a:lnTo>
                  <a:pt x="2812742" y="1057667"/>
                </a:lnTo>
                <a:lnTo>
                  <a:pt x="2970201" y="949091"/>
                </a:lnTo>
                <a:cubicBezTo>
                  <a:pt x="3052785" y="982961"/>
                  <a:pt x="2996105" y="1020057"/>
                  <a:pt x="3030610" y="1049340"/>
                </a:cubicBezTo>
                <a:cubicBezTo>
                  <a:pt x="3039005" y="1048442"/>
                  <a:pt x="3049621" y="1048500"/>
                  <a:pt x="3058913" y="1048085"/>
                </a:cubicBezTo>
                <a:lnTo>
                  <a:pt x="3072697" y="1045316"/>
                </a:lnTo>
                <a:lnTo>
                  <a:pt x="3083305" y="1040550"/>
                </a:lnTo>
                <a:lnTo>
                  <a:pt x="3125603" y="1004583"/>
                </a:lnTo>
                <a:cubicBezTo>
                  <a:pt x="3221669" y="925596"/>
                  <a:pt x="3242489" y="937564"/>
                  <a:pt x="3385106" y="1042233"/>
                </a:cubicBezTo>
                <a:cubicBezTo>
                  <a:pt x="3399403" y="1052670"/>
                  <a:pt x="3412529" y="1060209"/>
                  <a:pt x="3424945" y="1065268"/>
                </a:cubicBezTo>
                <a:lnTo>
                  <a:pt x="3436948" y="1068018"/>
                </a:lnTo>
                <a:lnTo>
                  <a:pt x="3466714" y="1063419"/>
                </a:lnTo>
                <a:lnTo>
                  <a:pt x="3550909" y="1044511"/>
                </a:lnTo>
                <a:lnTo>
                  <a:pt x="3555900" y="1041996"/>
                </a:lnTo>
                <a:cubicBezTo>
                  <a:pt x="3573827" y="1033454"/>
                  <a:pt x="3594382" y="1025941"/>
                  <a:pt x="3625978" y="1023459"/>
                </a:cubicBezTo>
                <a:lnTo>
                  <a:pt x="3632465" y="1023522"/>
                </a:lnTo>
                <a:lnTo>
                  <a:pt x="3649063" y="1018726"/>
                </a:lnTo>
                <a:cubicBezTo>
                  <a:pt x="3741849" y="989371"/>
                  <a:pt x="3810578" y="953657"/>
                  <a:pt x="3805954" y="917517"/>
                </a:cubicBezTo>
                <a:cubicBezTo>
                  <a:pt x="4031729" y="953901"/>
                  <a:pt x="4031729" y="953901"/>
                  <a:pt x="4020506" y="816231"/>
                </a:cubicBezTo>
                <a:cubicBezTo>
                  <a:pt x="4171643" y="865324"/>
                  <a:pt x="4206308" y="864422"/>
                  <a:pt x="4233682" y="799511"/>
                </a:cubicBezTo>
                <a:cubicBezTo>
                  <a:pt x="4260226" y="737017"/>
                  <a:pt x="4254728" y="668575"/>
                  <a:pt x="4306552" y="610207"/>
                </a:cubicBezTo>
                <a:cubicBezTo>
                  <a:pt x="4495313" y="657923"/>
                  <a:pt x="4699922" y="667347"/>
                  <a:pt x="4816604" y="773163"/>
                </a:cubicBezTo>
                <a:cubicBezTo>
                  <a:pt x="4834734" y="789836"/>
                  <a:pt x="4890507" y="799946"/>
                  <a:pt x="4916502" y="788104"/>
                </a:cubicBezTo>
                <a:cubicBezTo>
                  <a:pt x="5013526" y="746101"/>
                  <a:pt x="5238129" y="796871"/>
                  <a:pt x="5224415" y="674418"/>
                </a:cubicBezTo>
                <a:cubicBezTo>
                  <a:pt x="5223051" y="659300"/>
                  <a:pt x="5240524" y="644890"/>
                  <a:pt x="5274077" y="655978"/>
                </a:cubicBezTo>
                <a:cubicBezTo>
                  <a:pt x="5388582" y="694066"/>
                  <a:pt x="5367022" y="644784"/>
                  <a:pt x="5371217" y="614372"/>
                </a:cubicBezTo>
                <a:cubicBezTo>
                  <a:pt x="5375856" y="577567"/>
                  <a:pt x="5319010" y="537578"/>
                  <a:pt x="5364523" y="502501"/>
                </a:cubicBezTo>
                <a:cubicBezTo>
                  <a:pt x="5425408" y="508891"/>
                  <a:pt x="5433299" y="538191"/>
                  <a:pt x="5457871" y="558285"/>
                </a:cubicBezTo>
                <a:cubicBezTo>
                  <a:pt x="5530352" y="617005"/>
                  <a:pt x="5609566" y="664386"/>
                  <a:pt x="5750580" y="663503"/>
                </a:cubicBezTo>
                <a:cubicBezTo>
                  <a:pt x="5864519" y="662926"/>
                  <a:pt x="5966527" y="666650"/>
                  <a:pt x="5976618" y="582652"/>
                </a:cubicBezTo>
                <a:cubicBezTo>
                  <a:pt x="5978145" y="569455"/>
                  <a:pt x="5990792" y="562346"/>
                  <a:pt x="6009346" y="559470"/>
                </a:cubicBezTo>
                <a:cubicBezTo>
                  <a:pt x="6030639" y="568485"/>
                  <a:pt x="6052592" y="577083"/>
                  <a:pt x="6069735" y="587803"/>
                </a:cubicBezTo>
                <a:cubicBezTo>
                  <a:pt x="6126182" y="623812"/>
                  <a:pt x="6196945" y="634730"/>
                  <a:pt x="6270319" y="643982"/>
                </a:cubicBezTo>
                <a:cubicBezTo>
                  <a:pt x="6317101" y="649940"/>
                  <a:pt x="6363466" y="657107"/>
                  <a:pt x="6406781" y="672327"/>
                </a:cubicBezTo>
                <a:cubicBezTo>
                  <a:pt x="6433586" y="681598"/>
                  <a:pt x="6454928" y="693402"/>
                  <a:pt x="6469508" y="708574"/>
                </a:cubicBezTo>
                <a:cubicBezTo>
                  <a:pt x="6482729" y="721786"/>
                  <a:pt x="6496225" y="725422"/>
                  <a:pt x="6515869" y="715738"/>
                </a:cubicBezTo>
                <a:cubicBezTo>
                  <a:pt x="6572200" y="688353"/>
                  <a:pt x="6639257" y="676241"/>
                  <a:pt x="6725938" y="691128"/>
                </a:cubicBezTo>
                <a:cubicBezTo>
                  <a:pt x="6752109" y="695629"/>
                  <a:pt x="6772625" y="691505"/>
                  <a:pt x="6778240" y="678998"/>
                </a:cubicBezTo>
                <a:cubicBezTo>
                  <a:pt x="6784286" y="665981"/>
                  <a:pt x="6794269" y="655280"/>
                  <a:pt x="6806944" y="646178"/>
                </a:cubicBezTo>
                <a:lnTo>
                  <a:pt x="6830632" y="633915"/>
                </a:lnTo>
                <a:lnTo>
                  <a:pt x="6858072" y="646178"/>
                </a:lnTo>
                <a:cubicBezTo>
                  <a:pt x="6872754" y="655280"/>
                  <a:pt x="6884317" y="665981"/>
                  <a:pt x="6891322" y="678998"/>
                </a:cubicBezTo>
                <a:cubicBezTo>
                  <a:pt x="6897826" y="691505"/>
                  <a:pt x="6921592" y="695629"/>
                  <a:pt x="6951905" y="691128"/>
                </a:cubicBezTo>
                <a:cubicBezTo>
                  <a:pt x="7052317" y="676241"/>
                  <a:pt x="7129994" y="688353"/>
                  <a:pt x="7195246" y="715738"/>
                </a:cubicBezTo>
                <a:cubicBezTo>
                  <a:pt x="7217999" y="725422"/>
                  <a:pt x="7233634" y="721786"/>
                  <a:pt x="7248949" y="708574"/>
                </a:cubicBezTo>
                <a:cubicBezTo>
                  <a:pt x="7265838" y="693402"/>
                  <a:pt x="7290560" y="681598"/>
                  <a:pt x="7321609" y="672327"/>
                </a:cubicBezTo>
                <a:cubicBezTo>
                  <a:pt x="7371785" y="657107"/>
                  <a:pt x="7425493" y="649940"/>
                  <a:pt x="7479684" y="643982"/>
                </a:cubicBezTo>
                <a:cubicBezTo>
                  <a:pt x="7564679" y="634730"/>
                  <a:pt x="7646649" y="623812"/>
                  <a:pt x="7712035" y="587803"/>
                </a:cubicBezTo>
                <a:cubicBezTo>
                  <a:pt x="7731892" y="577083"/>
                  <a:pt x="7757322" y="568485"/>
                  <a:pt x="7781987" y="559470"/>
                </a:cubicBezTo>
                <a:cubicBezTo>
                  <a:pt x="7803481" y="562346"/>
                  <a:pt x="7818130" y="569455"/>
                  <a:pt x="7819900" y="582652"/>
                </a:cubicBezTo>
                <a:cubicBezTo>
                  <a:pt x="7831588" y="666650"/>
                  <a:pt x="7949751" y="662926"/>
                  <a:pt x="8081736" y="663503"/>
                </a:cubicBezTo>
                <a:cubicBezTo>
                  <a:pt x="8245081" y="664386"/>
                  <a:pt x="8336842" y="617005"/>
                  <a:pt x="8420801" y="558285"/>
                </a:cubicBezTo>
                <a:cubicBezTo>
                  <a:pt x="8449265" y="538191"/>
                  <a:pt x="8458404" y="508890"/>
                  <a:pt x="8528933" y="502501"/>
                </a:cubicBezTo>
                <a:cubicBezTo>
                  <a:pt x="8581654" y="537578"/>
                  <a:pt x="8515805" y="577567"/>
                  <a:pt x="8521178" y="614372"/>
                </a:cubicBezTo>
                <a:cubicBezTo>
                  <a:pt x="8526038" y="644784"/>
                  <a:pt x="8501063" y="694066"/>
                  <a:pt x="8633702" y="655978"/>
                </a:cubicBezTo>
                <a:cubicBezTo>
                  <a:pt x="8672570" y="644890"/>
                  <a:pt x="8692811" y="659300"/>
                  <a:pt x="8691231" y="674418"/>
                </a:cubicBezTo>
                <a:cubicBezTo>
                  <a:pt x="8675345" y="796871"/>
                  <a:pt x="8935518" y="746101"/>
                  <a:pt x="9047908" y="788104"/>
                </a:cubicBezTo>
                <a:cubicBezTo>
                  <a:pt x="9078021" y="799946"/>
                  <a:pt x="9142627" y="789836"/>
                  <a:pt x="9163628" y="773163"/>
                </a:cubicBezTo>
                <a:cubicBezTo>
                  <a:pt x="9298789" y="667347"/>
                  <a:pt x="9535801" y="657923"/>
                  <a:pt x="9754459" y="610207"/>
                </a:cubicBezTo>
                <a:cubicBezTo>
                  <a:pt x="9814490" y="668575"/>
                  <a:pt x="9808123" y="737017"/>
                  <a:pt x="9838868" y="799511"/>
                </a:cubicBezTo>
                <a:cubicBezTo>
                  <a:pt x="9870579" y="864422"/>
                  <a:pt x="9910733" y="865324"/>
                  <a:pt x="10085808" y="816231"/>
                </a:cubicBezTo>
                <a:cubicBezTo>
                  <a:pt x="10072804" y="953901"/>
                  <a:pt x="10072804" y="953901"/>
                  <a:pt x="10334338" y="917517"/>
                </a:cubicBezTo>
                <a:cubicBezTo>
                  <a:pt x="10328982" y="953657"/>
                  <a:pt x="10408594" y="989371"/>
                  <a:pt x="10516076" y="1018726"/>
                </a:cubicBezTo>
                <a:lnTo>
                  <a:pt x="10535302" y="1023522"/>
                </a:lnTo>
                <a:lnTo>
                  <a:pt x="10542819" y="1023458"/>
                </a:lnTo>
                <a:cubicBezTo>
                  <a:pt x="10579419" y="1025941"/>
                  <a:pt x="10603227" y="1033454"/>
                  <a:pt x="10623994" y="1041996"/>
                </a:cubicBezTo>
                <a:lnTo>
                  <a:pt x="10629774" y="1044511"/>
                </a:lnTo>
                <a:lnTo>
                  <a:pt x="10727305" y="1063419"/>
                </a:lnTo>
                <a:lnTo>
                  <a:pt x="10761785" y="1068017"/>
                </a:lnTo>
                <a:lnTo>
                  <a:pt x="10775688" y="1065268"/>
                </a:lnTo>
                <a:cubicBezTo>
                  <a:pt x="10790070" y="1060209"/>
                  <a:pt x="10805275" y="1052670"/>
                  <a:pt x="10821837" y="1042232"/>
                </a:cubicBezTo>
                <a:cubicBezTo>
                  <a:pt x="10987041" y="937564"/>
                  <a:pt x="11011156" y="925596"/>
                  <a:pt x="11122438" y="1004583"/>
                </a:cubicBezTo>
                <a:lnTo>
                  <a:pt x="11171433" y="1040550"/>
                </a:lnTo>
                <a:lnTo>
                  <a:pt x="11183724" y="1045316"/>
                </a:lnTo>
                <a:lnTo>
                  <a:pt x="11199690" y="1048085"/>
                </a:lnTo>
                <a:cubicBezTo>
                  <a:pt x="11210452" y="1048499"/>
                  <a:pt x="11222752" y="1048442"/>
                  <a:pt x="11232475" y="1049340"/>
                </a:cubicBezTo>
                <a:cubicBezTo>
                  <a:pt x="11272445" y="1020057"/>
                  <a:pt x="11206789" y="982961"/>
                  <a:pt x="11302451" y="949091"/>
                </a:cubicBezTo>
                <a:lnTo>
                  <a:pt x="11484849" y="1057667"/>
                </a:lnTo>
                <a:lnTo>
                  <a:pt x="11512818" y="1048926"/>
                </a:lnTo>
                <a:cubicBezTo>
                  <a:pt x="11553007" y="1039695"/>
                  <a:pt x="11597385" y="1034194"/>
                  <a:pt x="11642481" y="1029355"/>
                </a:cubicBezTo>
                <a:lnTo>
                  <a:pt x="11714551" y="1020966"/>
                </a:lnTo>
                <a:lnTo>
                  <a:pt x="11714551" y="1022389"/>
                </a:lnTo>
                <a:lnTo>
                  <a:pt x="11728519" y="1020975"/>
                </a:lnTo>
                <a:lnTo>
                  <a:pt x="11741691" y="1019651"/>
                </a:lnTo>
                <a:lnTo>
                  <a:pt x="11743999" y="1019424"/>
                </a:lnTo>
                <a:cubicBezTo>
                  <a:pt x="11745037" y="1019320"/>
                  <a:pt x="11744948" y="1019326"/>
                  <a:pt x="11742709" y="1019549"/>
                </a:cubicBezTo>
                <a:lnTo>
                  <a:pt x="11741691" y="1019651"/>
                </a:lnTo>
                <a:lnTo>
                  <a:pt x="11738529" y="1019963"/>
                </a:lnTo>
                <a:cubicBezTo>
                  <a:pt x="11729455" y="1020837"/>
                  <a:pt x="11718720" y="1021778"/>
                  <a:pt x="11771791" y="1015977"/>
                </a:cubicBezTo>
                <a:cubicBezTo>
                  <a:pt x="11774317" y="1015701"/>
                  <a:pt x="11812546" y="1011974"/>
                  <a:pt x="11834157" y="1009499"/>
                </a:cubicBezTo>
                <a:lnTo>
                  <a:pt x="11843354" y="1008273"/>
                </a:lnTo>
                <a:lnTo>
                  <a:pt x="11843354" y="1000151"/>
                </a:lnTo>
                <a:lnTo>
                  <a:pt x="11893955" y="983740"/>
                </a:lnTo>
                <a:cubicBezTo>
                  <a:pt x="11928061" y="969285"/>
                  <a:pt x="11955951" y="949359"/>
                  <a:pt x="11974160" y="920897"/>
                </a:cubicBezTo>
                <a:cubicBezTo>
                  <a:pt x="12002698" y="876981"/>
                  <a:pt x="12076554" y="851353"/>
                  <a:pt x="12143531" y="823664"/>
                </a:cubicBezTo>
                <a:lnTo>
                  <a:pt x="12192000" y="801163"/>
                </a:lnTo>
                <a:lnTo>
                  <a:pt x="12192000" y="2515690"/>
                </a:lnTo>
                <a:lnTo>
                  <a:pt x="0" y="251569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FB7C61-8F01-43B0-59C9-4CE5AED57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2736"/>
            <a:ext cx="10515600" cy="2072952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Nightingale – Your Trusted Case Management Partner </a:t>
            </a:r>
            <a:endParaRPr lang="en-IL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50C6E-8D65-55E9-5A9D-6B0DDB08F147}"/>
              </a:ext>
            </a:extLst>
          </p:cNvPr>
          <p:cNvSpPr>
            <a:spLocks/>
          </p:cNvSpPr>
          <p:nvPr/>
        </p:nvSpPr>
        <p:spPr>
          <a:xfrm>
            <a:off x="836676" y="2145395"/>
            <a:ext cx="10515600" cy="49219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64008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56AA"/>
                </a:solidFill>
                <a:latin typeface="+mj-lt"/>
                <a:ea typeface="+mj-ea"/>
                <a:cs typeface="+mj-cs"/>
              </a:rPr>
              <a:t>Empowering Human Care Through AI Assistant Technology</a:t>
            </a:r>
            <a:endParaRPr lang="en-US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75B554-6563-B19A-BB07-679409CA8FC5}"/>
              </a:ext>
            </a:extLst>
          </p:cNvPr>
          <p:cNvSpPr txBox="1"/>
          <p:nvPr/>
        </p:nvSpPr>
        <p:spPr>
          <a:xfrm>
            <a:off x="378303" y="2806711"/>
            <a:ext cx="109739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4008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/>
              <a:t>To enhance professional case management by providing AI-powered tools that enhance efficiency, improve client outcomes, and enable case managers to focus on what matters most - human connection and support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5F489F-F05F-43AE-0310-823FC362E68C}"/>
              </a:ext>
            </a:extLst>
          </p:cNvPr>
          <p:cNvSpPr txBox="1"/>
          <p:nvPr/>
        </p:nvSpPr>
        <p:spPr>
          <a:xfrm>
            <a:off x="4221347" y="6123618"/>
            <a:ext cx="4286097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40080"/>
            <a:r>
              <a:rPr lang="en-US" sz="1260" kern="1200" dirty="0">
                <a:solidFill>
                  <a:srgbClr val="004ACD"/>
                </a:solidFill>
                <a:latin typeface="ui-sans-serif"/>
                <a:ea typeface="+mn-ea"/>
                <a:cs typeface="+mn-cs"/>
              </a:rPr>
              <a:t>www.happyseniors.care</a:t>
            </a:r>
            <a:endParaRPr lang="en-IL" dirty="0"/>
          </a:p>
        </p:txBody>
      </p:sp>
      <p:pic>
        <p:nvPicPr>
          <p:cNvPr id="12" name="Picture 11" descr="A logo of a shopping cart&#10;&#10;Description automatically generated">
            <a:extLst>
              <a:ext uri="{FF2B5EF4-FFF2-40B4-BE49-F238E27FC236}">
                <a16:creationId xmlns:a16="http://schemas.microsoft.com/office/drawing/2014/main" id="{2B55D3D7-A050-C619-EA8C-1FF943D16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041" y="4199606"/>
            <a:ext cx="720000" cy="7200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A brain in a speech bubble&#10;&#10;Description automatically generated">
            <a:extLst>
              <a:ext uri="{FF2B5EF4-FFF2-40B4-BE49-F238E27FC236}">
                <a16:creationId xmlns:a16="http://schemas.microsoft.com/office/drawing/2014/main" id="{CE4163A4-F1D7-9FA6-DC96-61B946FD7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94" y="4199606"/>
            <a:ext cx="720000" cy="7200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 descr="A logo of a puzzle piece&#10;&#10;Description automatically generated">
            <a:extLst>
              <a:ext uri="{FF2B5EF4-FFF2-40B4-BE49-F238E27FC236}">
                <a16:creationId xmlns:a16="http://schemas.microsoft.com/office/drawing/2014/main" id="{9A14972E-C9CF-059D-3586-9CC1417B1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347" y="4199606"/>
            <a:ext cx="720000" cy="7200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Picture 23" descr="A passport and globe logo&#10;&#10;Description automatically generated">
            <a:extLst>
              <a:ext uri="{FF2B5EF4-FFF2-40B4-BE49-F238E27FC236}">
                <a16:creationId xmlns:a16="http://schemas.microsoft.com/office/drawing/2014/main" id="{FEE9E42E-C85F-162B-0611-209122DA89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00" y="4199606"/>
            <a:ext cx="720000" cy="7200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Picture 25" descr="A house and question mark in a square&#10;&#10;Description automatically generated">
            <a:extLst>
              <a:ext uri="{FF2B5EF4-FFF2-40B4-BE49-F238E27FC236}">
                <a16:creationId xmlns:a16="http://schemas.microsoft.com/office/drawing/2014/main" id="{F1593904-D849-E964-883D-5D453E0824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653" y="4199606"/>
            <a:ext cx="720000" cy="7200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Picture 27" descr="A close-up of a paper&#10;&#10;Description automatically generated">
            <a:extLst>
              <a:ext uri="{FF2B5EF4-FFF2-40B4-BE49-F238E27FC236}">
                <a16:creationId xmlns:a16="http://schemas.microsoft.com/office/drawing/2014/main" id="{508FC46F-86E5-3340-3078-71D28C207C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306" y="4199606"/>
            <a:ext cx="720000" cy="7200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" name="Picture 29" descr="A person holding hands with a nurse&#10;&#10;Description automatically generated">
            <a:extLst>
              <a:ext uri="{FF2B5EF4-FFF2-40B4-BE49-F238E27FC236}">
                <a16:creationId xmlns:a16="http://schemas.microsoft.com/office/drawing/2014/main" id="{1D7461E9-C002-A2E5-BF83-F05D74BE07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959" y="4199606"/>
            <a:ext cx="720000" cy="7200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10BFE3A-0043-0859-BA5A-2AE72F43F59A}"/>
              </a:ext>
            </a:extLst>
          </p:cNvPr>
          <p:cNvSpPr txBox="1"/>
          <p:nvPr/>
        </p:nvSpPr>
        <p:spPr>
          <a:xfrm>
            <a:off x="10138989" y="5127627"/>
            <a:ext cx="10019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Manpower</a:t>
            </a:r>
          </a:p>
          <a:p>
            <a:pPr algn="ctr"/>
            <a:r>
              <a:rPr lang="en-US" sz="1400" dirty="0"/>
              <a:t>Education</a:t>
            </a:r>
            <a:endParaRPr lang="en-IL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6BD6EA-AF0F-EB02-2926-F29B07F95735}"/>
              </a:ext>
            </a:extLst>
          </p:cNvPr>
          <p:cNvSpPr txBox="1"/>
          <p:nvPr/>
        </p:nvSpPr>
        <p:spPr>
          <a:xfrm>
            <a:off x="2510037" y="5130767"/>
            <a:ext cx="1113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Specialized </a:t>
            </a:r>
          </a:p>
          <a:p>
            <a:pPr algn="ctr"/>
            <a:r>
              <a:rPr lang="en-US" sz="1400" dirty="0"/>
              <a:t>Care Plans</a:t>
            </a:r>
            <a:endParaRPr lang="en-IL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35289F-DB5C-E80E-021F-F8D2BBE9601D}"/>
              </a:ext>
            </a:extLst>
          </p:cNvPr>
          <p:cNvSpPr txBox="1"/>
          <p:nvPr/>
        </p:nvSpPr>
        <p:spPr>
          <a:xfrm>
            <a:off x="1046101" y="5130767"/>
            <a:ext cx="1011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Resource </a:t>
            </a:r>
          </a:p>
          <a:p>
            <a:pPr algn="ctr"/>
            <a:r>
              <a:rPr lang="en-US" sz="1400" dirty="0"/>
              <a:t>Navigation</a:t>
            </a:r>
            <a:endParaRPr lang="en-IL" sz="1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AFBC88-837F-505A-2A83-B35BF33569E8}"/>
              </a:ext>
            </a:extLst>
          </p:cNvPr>
          <p:cNvSpPr txBox="1"/>
          <p:nvPr/>
        </p:nvSpPr>
        <p:spPr>
          <a:xfrm>
            <a:off x="8662026" y="5127627"/>
            <a:ext cx="947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Automate</a:t>
            </a:r>
          </a:p>
          <a:p>
            <a:pPr algn="ctr"/>
            <a:r>
              <a:rPr lang="en-US" sz="1400" dirty="0"/>
              <a:t>Red Tape</a:t>
            </a:r>
            <a:endParaRPr lang="en-IL" sz="1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468BC8-6607-E52F-2A81-BBFD0814B1B4}"/>
              </a:ext>
            </a:extLst>
          </p:cNvPr>
          <p:cNvSpPr txBox="1"/>
          <p:nvPr/>
        </p:nvSpPr>
        <p:spPr>
          <a:xfrm>
            <a:off x="6958071" y="5127627"/>
            <a:ext cx="13051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Reporting and </a:t>
            </a:r>
          </a:p>
          <a:p>
            <a:pPr algn="ctr"/>
            <a:r>
              <a:rPr lang="en-US" sz="1400" dirty="0"/>
              <a:t>Assessment </a:t>
            </a:r>
          </a:p>
          <a:p>
            <a:pPr algn="ctr"/>
            <a:r>
              <a:rPr lang="en-US" sz="1400" dirty="0"/>
              <a:t>Tools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F0485D3-F49E-E0C3-22C9-81C7C68A1CF4}"/>
              </a:ext>
            </a:extLst>
          </p:cNvPr>
          <p:cNvSpPr txBox="1"/>
          <p:nvPr/>
        </p:nvSpPr>
        <p:spPr>
          <a:xfrm>
            <a:off x="5452844" y="5130767"/>
            <a:ext cx="1251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Social Case</a:t>
            </a:r>
          </a:p>
          <a:p>
            <a:pPr algn="ctr"/>
            <a:r>
              <a:rPr lang="en-US" sz="1400" b="1" dirty="0"/>
              <a:t>Management</a:t>
            </a:r>
            <a:endParaRPr lang="en-IL" sz="14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787F35-0B1D-9513-09C1-1D160CAA0ED1}"/>
              </a:ext>
            </a:extLst>
          </p:cNvPr>
          <p:cNvSpPr txBox="1"/>
          <p:nvPr/>
        </p:nvSpPr>
        <p:spPr>
          <a:xfrm>
            <a:off x="3907789" y="5130767"/>
            <a:ext cx="13927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Family Support </a:t>
            </a:r>
          </a:p>
          <a:p>
            <a:pPr algn="ctr"/>
            <a:r>
              <a:rPr lang="en-US" sz="1400" dirty="0"/>
              <a:t>And Crisis </a:t>
            </a:r>
          </a:p>
          <a:p>
            <a:pPr algn="ctr"/>
            <a:r>
              <a:rPr lang="en-US" sz="1400" dirty="0"/>
              <a:t>Management</a:t>
            </a:r>
            <a:endParaRPr lang="en-IL" sz="1400" dirty="0"/>
          </a:p>
        </p:txBody>
      </p:sp>
      <p:pic>
        <p:nvPicPr>
          <p:cNvPr id="39" name="Picture 38" descr="A logo of a person holding a bird&#10;&#10;Description automatically generated">
            <a:extLst>
              <a:ext uri="{FF2B5EF4-FFF2-40B4-BE49-F238E27FC236}">
                <a16:creationId xmlns:a16="http://schemas.microsoft.com/office/drawing/2014/main" id="{6BDE1E64-C8CD-5076-98CA-3774653E63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9" y="118976"/>
            <a:ext cx="1335858" cy="133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04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8953E74-D241-4DDF-8508-F0365EA13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C3C901A-B2F4-4A3C-BCDD-7C8D587EC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371134"/>
          </a:xfrm>
          <a:custGeom>
            <a:avLst/>
            <a:gdLst>
              <a:gd name="connsiteX0" fmla="*/ 0 w 12192000"/>
              <a:gd name="connsiteY0" fmla="*/ 0 h 2515690"/>
              <a:gd name="connsiteX1" fmla="*/ 170442 w 12192000"/>
              <a:gd name="connsiteY1" fmla="*/ 96074 h 2515690"/>
              <a:gd name="connsiteX2" fmla="*/ 424739 w 12192000"/>
              <a:gd name="connsiteY2" fmla="*/ 224865 h 2515690"/>
              <a:gd name="connsiteX3" fmla="*/ 748273 w 12192000"/>
              <a:gd name="connsiteY3" fmla="*/ 373939 h 2515690"/>
              <a:gd name="connsiteX4" fmla="*/ 1037058 w 12192000"/>
              <a:gd name="connsiteY4" fmla="*/ 499994 h 2515690"/>
              <a:gd name="connsiteX5" fmla="*/ 1101312 w 12192000"/>
              <a:gd name="connsiteY5" fmla="*/ 428540 h 2515690"/>
              <a:gd name="connsiteX6" fmla="*/ 1367071 w 12192000"/>
              <a:gd name="connsiteY6" fmla="*/ 516118 h 2515690"/>
              <a:gd name="connsiteX7" fmla="*/ 2189943 w 12192000"/>
              <a:gd name="connsiteY7" fmla="*/ 794533 h 2515690"/>
              <a:gd name="connsiteX8" fmla="*/ 2390329 w 12192000"/>
              <a:gd name="connsiteY8" fmla="*/ 920897 h 2515690"/>
              <a:gd name="connsiteX9" fmla="*/ 2459570 w 12192000"/>
              <a:gd name="connsiteY9" fmla="*/ 983740 h 2515690"/>
              <a:gd name="connsiteX10" fmla="*/ 2503252 w 12192000"/>
              <a:gd name="connsiteY10" fmla="*/ 1000151 h 2515690"/>
              <a:gd name="connsiteX11" fmla="*/ 2503252 w 12192000"/>
              <a:gd name="connsiteY11" fmla="*/ 1008273 h 2515690"/>
              <a:gd name="connsiteX12" fmla="*/ 2511191 w 12192000"/>
              <a:gd name="connsiteY12" fmla="*/ 1009499 h 2515690"/>
              <a:gd name="connsiteX13" fmla="*/ 2565029 w 12192000"/>
              <a:gd name="connsiteY13" fmla="*/ 1015977 h 2515690"/>
              <a:gd name="connsiteX14" fmla="*/ 2593745 w 12192000"/>
              <a:gd name="connsiteY14" fmla="*/ 1019963 h 2515690"/>
              <a:gd name="connsiteX15" fmla="*/ 2591015 w 12192000"/>
              <a:gd name="connsiteY15" fmla="*/ 1019651 h 2515690"/>
              <a:gd name="connsiteX16" fmla="*/ 2590137 w 12192000"/>
              <a:gd name="connsiteY16" fmla="*/ 1019549 h 2515690"/>
              <a:gd name="connsiteX17" fmla="*/ 2589021 w 12192000"/>
              <a:gd name="connsiteY17" fmla="*/ 1019424 h 2515690"/>
              <a:gd name="connsiteX18" fmla="*/ 2591015 w 12192000"/>
              <a:gd name="connsiteY18" fmla="*/ 1019651 h 2515690"/>
              <a:gd name="connsiteX19" fmla="*/ 2602385 w 12192000"/>
              <a:gd name="connsiteY19" fmla="*/ 1020975 h 2515690"/>
              <a:gd name="connsiteX20" fmla="*/ 2614445 w 12192000"/>
              <a:gd name="connsiteY20" fmla="*/ 1022389 h 2515690"/>
              <a:gd name="connsiteX21" fmla="*/ 2614445 w 12192000"/>
              <a:gd name="connsiteY21" fmla="*/ 1020966 h 2515690"/>
              <a:gd name="connsiteX22" fmla="*/ 2676661 w 12192000"/>
              <a:gd name="connsiteY22" fmla="*/ 1029355 h 2515690"/>
              <a:gd name="connsiteX23" fmla="*/ 2788597 w 12192000"/>
              <a:gd name="connsiteY23" fmla="*/ 1048926 h 2515690"/>
              <a:gd name="connsiteX24" fmla="*/ 2812742 w 12192000"/>
              <a:gd name="connsiteY24" fmla="*/ 1057667 h 2515690"/>
              <a:gd name="connsiteX25" fmla="*/ 2970201 w 12192000"/>
              <a:gd name="connsiteY25" fmla="*/ 949091 h 2515690"/>
              <a:gd name="connsiteX26" fmla="*/ 3030610 w 12192000"/>
              <a:gd name="connsiteY26" fmla="*/ 1049340 h 2515690"/>
              <a:gd name="connsiteX27" fmla="*/ 3058913 w 12192000"/>
              <a:gd name="connsiteY27" fmla="*/ 1048085 h 2515690"/>
              <a:gd name="connsiteX28" fmla="*/ 3072697 w 12192000"/>
              <a:gd name="connsiteY28" fmla="*/ 1045316 h 2515690"/>
              <a:gd name="connsiteX29" fmla="*/ 3083305 w 12192000"/>
              <a:gd name="connsiteY29" fmla="*/ 1040550 h 2515690"/>
              <a:gd name="connsiteX30" fmla="*/ 3125603 w 12192000"/>
              <a:gd name="connsiteY30" fmla="*/ 1004583 h 2515690"/>
              <a:gd name="connsiteX31" fmla="*/ 3385106 w 12192000"/>
              <a:gd name="connsiteY31" fmla="*/ 1042233 h 2515690"/>
              <a:gd name="connsiteX32" fmla="*/ 3424945 w 12192000"/>
              <a:gd name="connsiteY32" fmla="*/ 1065268 h 2515690"/>
              <a:gd name="connsiteX33" fmla="*/ 3436948 w 12192000"/>
              <a:gd name="connsiteY33" fmla="*/ 1068018 h 2515690"/>
              <a:gd name="connsiteX34" fmla="*/ 3466714 w 12192000"/>
              <a:gd name="connsiteY34" fmla="*/ 1063419 h 2515690"/>
              <a:gd name="connsiteX35" fmla="*/ 3550909 w 12192000"/>
              <a:gd name="connsiteY35" fmla="*/ 1044511 h 2515690"/>
              <a:gd name="connsiteX36" fmla="*/ 3555900 w 12192000"/>
              <a:gd name="connsiteY36" fmla="*/ 1041996 h 2515690"/>
              <a:gd name="connsiteX37" fmla="*/ 3625978 w 12192000"/>
              <a:gd name="connsiteY37" fmla="*/ 1023459 h 2515690"/>
              <a:gd name="connsiteX38" fmla="*/ 3632465 w 12192000"/>
              <a:gd name="connsiteY38" fmla="*/ 1023522 h 2515690"/>
              <a:gd name="connsiteX39" fmla="*/ 3649063 w 12192000"/>
              <a:gd name="connsiteY39" fmla="*/ 1018726 h 2515690"/>
              <a:gd name="connsiteX40" fmla="*/ 3805954 w 12192000"/>
              <a:gd name="connsiteY40" fmla="*/ 917517 h 2515690"/>
              <a:gd name="connsiteX41" fmla="*/ 4020506 w 12192000"/>
              <a:gd name="connsiteY41" fmla="*/ 816231 h 2515690"/>
              <a:gd name="connsiteX42" fmla="*/ 4233682 w 12192000"/>
              <a:gd name="connsiteY42" fmla="*/ 799511 h 2515690"/>
              <a:gd name="connsiteX43" fmla="*/ 4306552 w 12192000"/>
              <a:gd name="connsiteY43" fmla="*/ 610207 h 2515690"/>
              <a:gd name="connsiteX44" fmla="*/ 4816604 w 12192000"/>
              <a:gd name="connsiteY44" fmla="*/ 773163 h 2515690"/>
              <a:gd name="connsiteX45" fmla="*/ 4916502 w 12192000"/>
              <a:gd name="connsiteY45" fmla="*/ 788104 h 2515690"/>
              <a:gd name="connsiteX46" fmla="*/ 5224415 w 12192000"/>
              <a:gd name="connsiteY46" fmla="*/ 674418 h 2515690"/>
              <a:gd name="connsiteX47" fmla="*/ 5274077 w 12192000"/>
              <a:gd name="connsiteY47" fmla="*/ 655978 h 2515690"/>
              <a:gd name="connsiteX48" fmla="*/ 5371217 w 12192000"/>
              <a:gd name="connsiteY48" fmla="*/ 614372 h 2515690"/>
              <a:gd name="connsiteX49" fmla="*/ 5364523 w 12192000"/>
              <a:gd name="connsiteY49" fmla="*/ 502501 h 2515690"/>
              <a:gd name="connsiteX50" fmla="*/ 5457871 w 12192000"/>
              <a:gd name="connsiteY50" fmla="*/ 558285 h 2515690"/>
              <a:gd name="connsiteX51" fmla="*/ 5750580 w 12192000"/>
              <a:gd name="connsiteY51" fmla="*/ 663503 h 2515690"/>
              <a:gd name="connsiteX52" fmla="*/ 5976618 w 12192000"/>
              <a:gd name="connsiteY52" fmla="*/ 582652 h 2515690"/>
              <a:gd name="connsiteX53" fmla="*/ 6009346 w 12192000"/>
              <a:gd name="connsiteY53" fmla="*/ 559470 h 2515690"/>
              <a:gd name="connsiteX54" fmla="*/ 6069735 w 12192000"/>
              <a:gd name="connsiteY54" fmla="*/ 587803 h 2515690"/>
              <a:gd name="connsiteX55" fmla="*/ 6270319 w 12192000"/>
              <a:gd name="connsiteY55" fmla="*/ 643982 h 2515690"/>
              <a:gd name="connsiteX56" fmla="*/ 6406781 w 12192000"/>
              <a:gd name="connsiteY56" fmla="*/ 672327 h 2515690"/>
              <a:gd name="connsiteX57" fmla="*/ 6469508 w 12192000"/>
              <a:gd name="connsiteY57" fmla="*/ 708574 h 2515690"/>
              <a:gd name="connsiteX58" fmla="*/ 6515869 w 12192000"/>
              <a:gd name="connsiteY58" fmla="*/ 715738 h 2515690"/>
              <a:gd name="connsiteX59" fmla="*/ 6725938 w 12192000"/>
              <a:gd name="connsiteY59" fmla="*/ 691128 h 2515690"/>
              <a:gd name="connsiteX60" fmla="*/ 6778240 w 12192000"/>
              <a:gd name="connsiteY60" fmla="*/ 678998 h 2515690"/>
              <a:gd name="connsiteX61" fmla="*/ 6806944 w 12192000"/>
              <a:gd name="connsiteY61" fmla="*/ 646178 h 2515690"/>
              <a:gd name="connsiteX62" fmla="*/ 6830632 w 12192000"/>
              <a:gd name="connsiteY62" fmla="*/ 633915 h 2515690"/>
              <a:gd name="connsiteX63" fmla="*/ 6858072 w 12192000"/>
              <a:gd name="connsiteY63" fmla="*/ 646178 h 2515690"/>
              <a:gd name="connsiteX64" fmla="*/ 6891322 w 12192000"/>
              <a:gd name="connsiteY64" fmla="*/ 678998 h 2515690"/>
              <a:gd name="connsiteX65" fmla="*/ 6951905 w 12192000"/>
              <a:gd name="connsiteY65" fmla="*/ 691128 h 2515690"/>
              <a:gd name="connsiteX66" fmla="*/ 7195246 w 12192000"/>
              <a:gd name="connsiteY66" fmla="*/ 715738 h 2515690"/>
              <a:gd name="connsiteX67" fmla="*/ 7248949 w 12192000"/>
              <a:gd name="connsiteY67" fmla="*/ 708574 h 2515690"/>
              <a:gd name="connsiteX68" fmla="*/ 7321609 w 12192000"/>
              <a:gd name="connsiteY68" fmla="*/ 672327 h 2515690"/>
              <a:gd name="connsiteX69" fmla="*/ 7479684 w 12192000"/>
              <a:gd name="connsiteY69" fmla="*/ 643982 h 2515690"/>
              <a:gd name="connsiteX70" fmla="*/ 7712035 w 12192000"/>
              <a:gd name="connsiteY70" fmla="*/ 587803 h 2515690"/>
              <a:gd name="connsiteX71" fmla="*/ 7781987 w 12192000"/>
              <a:gd name="connsiteY71" fmla="*/ 559470 h 2515690"/>
              <a:gd name="connsiteX72" fmla="*/ 7819900 w 12192000"/>
              <a:gd name="connsiteY72" fmla="*/ 582652 h 2515690"/>
              <a:gd name="connsiteX73" fmla="*/ 8081736 w 12192000"/>
              <a:gd name="connsiteY73" fmla="*/ 663503 h 2515690"/>
              <a:gd name="connsiteX74" fmla="*/ 8420801 w 12192000"/>
              <a:gd name="connsiteY74" fmla="*/ 558285 h 2515690"/>
              <a:gd name="connsiteX75" fmla="*/ 8528933 w 12192000"/>
              <a:gd name="connsiteY75" fmla="*/ 502501 h 2515690"/>
              <a:gd name="connsiteX76" fmla="*/ 8521178 w 12192000"/>
              <a:gd name="connsiteY76" fmla="*/ 614372 h 2515690"/>
              <a:gd name="connsiteX77" fmla="*/ 8633702 w 12192000"/>
              <a:gd name="connsiteY77" fmla="*/ 655978 h 2515690"/>
              <a:gd name="connsiteX78" fmla="*/ 8691231 w 12192000"/>
              <a:gd name="connsiteY78" fmla="*/ 674418 h 2515690"/>
              <a:gd name="connsiteX79" fmla="*/ 9047908 w 12192000"/>
              <a:gd name="connsiteY79" fmla="*/ 788104 h 2515690"/>
              <a:gd name="connsiteX80" fmla="*/ 9163628 w 12192000"/>
              <a:gd name="connsiteY80" fmla="*/ 773163 h 2515690"/>
              <a:gd name="connsiteX81" fmla="*/ 9754459 w 12192000"/>
              <a:gd name="connsiteY81" fmla="*/ 610207 h 2515690"/>
              <a:gd name="connsiteX82" fmla="*/ 9838868 w 12192000"/>
              <a:gd name="connsiteY82" fmla="*/ 799511 h 2515690"/>
              <a:gd name="connsiteX83" fmla="*/ 10085808 w 12192000"/>
              <a:gd name="connsiteY83" fmla="*/ 816231 h 2515690"/>
              <a:gd name="connsiteX84" fmla="*/ 10334338 w 12192000"/>
              <a:gd name="connsiteY84" fmla="*/ 917517 h 2515690"/>
              <a:gd name="connsiteX85" fmla="*/ 10516076 w 12192000"/>
              <a:gd name="connsiteY85" fmla="*/ 1018726 h 2515690"/>
              <a:gd name="connsiteX86" fmla="*/ 10535302 w 12192000"/>
              <a:gd name="connsiteY86" fmla="*/ 1023522 h 2515690"/>
              <a:gd name="connsiteX87" fmla="*/ 10542819 w 12192000"/>
              <a:gd name="connsiteY87" fmla="*/ 1023458 h 2515690"/>
              <a:gd name="connsiteX88" fmla="*/ 10623994 w 12192000"/>
              <a:gd name="connsiteY88" fmla="*/ 1041996 h 2515690"/>
              <a:gd name="connsiteX89" fmla="*/ 10629774 w 12192000"/>
              <a:gd name="connsiteY89" fmla="*/ 1044511 h 2515690"/>
              <a:gd name="connsiteX90" fmla="*/ 10727305 w 12192000"/>
              <a:gd name="connsiteY90" fmla="*/ 1063419 h 2515690"/>
              <a:gd name="connsiteX91" fmla="*/ 10761785 w 12192000"/>
              <a:gd name="connsiteY91" fmla="*/ 1068017 h 2515690"/>
              <a:gd name="connsiteX92" fmla="*/ 10775688 w 12192000"/>
              <a:gd name="connsiteY92" fmla="*/ 1065268 h 2515690"/>
              <a:gd name="connsiteX93" fmla="*/ 10821837 w 12192000"/>
              <a:gd name="connsiteY93" fmla="*/ 1042232 h 2515690"/>
              <a:gd name="connsiteX94" fmla="*/ 11122438 w 12192000"/>
              <a:gd name="connsiteY94" fmla="*/ 1004583 h 2515690"/>
              <a:gd name="connsiteX95" fmla="*/ 11171433 w 12192000"/>
              <a:gd name="connsiteY95" fmla="*/ 1040550 h 2515690"/>
              <a:gd name="connsiteX96" fmla="*/ 11183724 w 12192000"/>
              <a:gd name="connsiteY96" fmla="*/ 1045316 h 2515690"/>
              <a:gd name="connsiteX97" fmla="*/ 11199690 w 12192000"/>
              <a:gd name="connsiteY97" fmla="*/ 1048085 h 2515690"/>
              <a:gd name="connsiteX98" fmla="*/ 11232475 w 12192000"/>
              <a:gd name="connsiteY98" fmla="*/ 1049340 h 2515690"/>
              <a:gd name="connsiteX99" fmla="*/ 11302451 w 12192000"/>
              <a:gd name="connsiteY99" fmla="*/ 949091 h 2515690"/>
              <a:gd name="connsiteX100" fmla="*/ 11484849 w 12192000"/>
              <a:gd name="connsiteY100" fmla="*/ 1057667 h 2515690"/>
              <a:gd name="connsiteX101" fmla="*/ 11512818 w 12192000"/>
              <a:gd name="connsiteY101" fmla="*/ 1048926 h 2515690"/>
              <a:gd name="connsiteX102" fmla="*/ 11642481 w 12192000"/>
              <a:gd name="connsiteY102" fmla="*/ 1029355 h 2515690"/>
              <a:gd name="connsiteX103" fmla="*/ 11714551 w 12192000"/>
              <a:gd name="connsiteY103" fmla="*/ 1020966 h 2515690"/>
              <a:gd name="connsiteX104" fmla="*/ 11714551 w 12192000"/>
              <a:gd name="connsiteY104" fmla="*/ 1022389 h 2515690"/>
              <a:gd name="connsiteX105" fmla="*/ 11728519 w 12192000"/>
              <a:gd name="connsiteY105" fmla="*/ 1020975 h 2515690"/>
              <a:gd name="connsiteX106" fmla="*/ 11741691 w 12192000"/>
              <a:gd name="connsiteY106" fmla="*/ 1019651 h 2515690"/>
              <a:gd name="connsiteX107" fmla="*/ 11743999 w 12192000"/>
              <a:gd name="connsiteY107" fmla="*/ 1019424 h 2515690"/>
              <a:gd name="connsiteX108" fmla="*/ 11742709 w 12192000"/>
              <a:gd name="connsiteY108" fmla="*/ 1019549 h 2515690"/>
              <a:gd name="connsiteX109" fmla="*/ 11741691 w 12192000"/>
              <a:gd name="connsiteY109" fmla="*/ 1019651 h 2515690"/>
              <a:gd name="connsiteX110" fmla="*/ 11738529 w 12192000"/>
              <a:gd name="connsiteY110" fmla="*/ 1019963 h 2515690"/>
              <a:gd name="connsiteX111" fmla="*/ 11771791 w 12192000"/>
              <a:gd name="connsiteY111" fmla="*/ 1015977 h 2515690"/>
              <a:gd name="connsiteX112" fmla="*/ 11834157 w 12192000"/>
              <a:gd name="connsiteY112" fmla="*/ 1009499 h 2515690"/>
              <a:gd name="connsiteX113" fmla="*/ 11843354 w 12192000"/>
              <a:gd name="connsiteY113" fmla="*/ 1008273 h 2515690"/>
              <a:gd name="connsiteX114" fmla="*/ 11843354 w 12192000"/>
              <a:gd name="connsiteY114" fmla="*/ 1000151 h 2515690"/>
              <a:gd name="connsiteX115" fmla="*/ 11893955 w 12192000"/>
              <a:gd name="connsiteY115" fmla="*/ 983740 h 2515690"/>
              <a:gd name="connsiteX116" fmla="*/ 11974160 w 12192000"/>
              <a:gd name="connsiteY116" fmla="*/ 920897 h 2515690"/>
              <a:gd name="connsiteX117" fmla="*/ 12143531 w 12192000"/>
              <a:gd name="connsiteY117" fmla="*/ 823664 h 2515690"/>
              <a:gd name="connsiteX118" fmla="*/ 12192000 w 12192000"/>
              <a:gd name="connsiteY118" fmla="*/ 801163 h 2515690"/>
              <a:gd name="connsiteX119" fmla="*/ 12192000 w 12192000"/>
              <a:gd name="connsiteY119" fmla="*/ 2515690 h 2515690"/>
              <a:gd name="connsiteX120" fmla="*/ 0 w 12192000"/>
              <a:gd name="connsiteY120" fmla="*/ 2515690 h 25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192000" h="2515690">
                <a:moveTo>
                  <a:pt x="0" y="0"/>
                </a:moveTo>
                <a:lnTo>
                  <a:pt x="170442" y="96074"/>
                </a:lnTo>
                <a:cubicBezTo>
                  <a:pt x="323315" y="179510"/>
                  <a:pt x="418777" y="223899"/>
                  <a:pt x="424739" y="224865"/>
                </a:cubicBezTo>
                <a:cubicBezTo>
                  <a:pt x="573781" y="248496"/>
                  <a:pt x="654649" y="314572"/>
                  <a:pt x="748273" y="373939"/>
                </a:cubicBezTo>
                <a:cubicBezTo>
                  <a:pt x="830321" y="425631"/>
                  <a:pt x="917271" y="480784"/>
                  <a:pt x="1037058" y="499994"/>
                </a:cubicBezTo>
                <a:cubicBezTo>
                  <a:pt x="1195925" y="525362"/>
                  <a:pt x="1048105" y="445478"/>
                  <a:pt x="1101312" y="428540"/>
                </a:cubicBezTo>
                <a:cubicBezTo>
                  <a:pt x="1188473" y="458169"/>
                  <a:pt x="1274625" y="505369"/>
                  <a:pt x="1367071" y="516118"/>
                </a:cubicBezTo>
                <a:cubicBezTo>
                  <a:pt x="1701323" y="554463"/>
                  <a:pt x="1964451" y="648887"/>
                  <a:pt x="2189943" y="794533"/>
                </a:cubicBezTo>
                <a:cubicBezTo>
                  <a:pt x="2255082" y="836300"/>
                  <a:pt x="2357481" y="862342"/>
                  <a:pt x="2390329" y="920897"/>
                </a:cubicBezTo>
                <a:cubicBezTo>
                  <a:pt x="2406050" y="949359"/>
                  <a:pt x="2430126" y="969285"/>
                  <a:pt x="2459570" y="983740"/>
                </a:cubicBezTo>
                <a:lnTo>
                  <a:pt x="2503252" y="1000151"/>
                </a:lnTo>
                <a:lnTo>
                  <a:pt x="2503252" y="1008273"/>
                </a:lnTo>
                <a:lnTo>
                  <a:pt x="2511191" y="1009499"/>
                </a:lnTo>
                <a:cubicBezTo>
                  <a:pt x="2529847" y="1011974"/>
                  <a:pt x="2562849" y="1015701"/>
                  <a:pt x="2565029" y="1015977"/>
                </a:cubicBezTo>
                <a:cubicBezTo>
                  <a:pt x="2610845" y="1021778"/>
                  <a:pt x="2601577" y="1020837"/>
                  <a:pt x="2593745" y="1019963"/>
                </a:cubicBezTo>
                <a:lnTo>
                  <a:pt x="2591015" y="1019651"/>
                </a:lnTo>
                <a:lnTo>
                  <a:pt x="2590137" y="1019549"/>
                </a:lnTo>
                <a:cubicBezTo>
                  <a:pt x="2588203" y="1019326"/>
                  <a:pt x="2588125" y="1019321"/>
                  <a:pt x="2589021" y="1019424"/>
                </a:cubicBezTo>
                <a:lnTo>
                  <a:pt x="2591015" y="1019651"/>
                </a:lnTo>
                <a:lnTo>
                  <a:pt x="2602385" y="1020975"/>
                </a:lnTo>
                <a:lnTo>
                  <a:pt x="2614445" y="1022389"/>
                </a:lnTo>
                <a:lnTo>
                  <a:pt x="2614445" y="1020966"/>
                </a:lnTo>
                <a:lnTo>
                  <a:pt x="2676661" y="1029355"/>
                </a:lnTo>
                <a:cubicBezTo>
                  <a:pt x="2715592" y="1034194"/>
                  <a:pt x="2753901" y="1039695"/>
                  <a:pt x="2788597" y="1048926"/>
                </a:cubicBezTo>
                <a:lnTo>
                  <a:pt x="2812742" y="1057667"/>
                </a:lnTo>
                <a:lnTo>
                  <a:pt x="2970201" y="949091"/>
                </a:lnTo>
                <a:cubicBezTo>
                  <a:pt x="3052785" y="982961"/>
                  <a:pt x="2996105" y="1020057"/>
                  <a:pt x="3030610" y="1049340"/>
                </a:cubicBezTo>
                <a:cubicBezTo>
                  <a:pt x="3039005" y="1048442"/>
                  <a:pt x="3049621" y="1048500"/>
                  <a:pt x="3058913" y="1048085"/>
                </a:cubicBezTo>
                <a:lnTo>
                  <a:pt x="3072697" y="1045316"/>
                </a:lnTo>
                <a:lnTo>
                  <a:pt x="3083305" y="1040550"/>
                </a:lnTo>
                <a:lnTo>
                  <a:pt x="3125603" y="1004583"/>
                </a:lnTo>
                <a:cubicBezTo>
                  <a:pt x="3221669" y="925596"/>
                  <a:pt x="3242489" y="937564"/>
                  <a:pt x="3385106" y="1042233"/>
                </a:cubicBezTo>
                <a:cubicBezTo>
                  <a:pt x="3399403" y="1052670"/>
                  <a:pt x="3412529" y="1060209"/>
                  <a:pt x="3424945" y="1065268"/>
                </a:cubicBezTo>
                <a:lnTo>
                  <a:pt x="3436948" y="1068018"/>
                </a:lnTo>
                <a:lnTo>
                  <a:pt x="3466714" y="1063419"/>
                </a:lnTo>
                <a:lnTo>
                  <a:pt x="3550909" y="1044511"/>
                </a:lnTo>
                <a:lnTo>
                  <a:pt x="3555900" y="1041996"/>
                </a:lnTo>
                <a:cubicBezTo>
                  <a:pt x="3573827" y="1033454"/>
                  <a:pt x="3594382" y="1025941"/>
                  <a:pt x="3625978" y="1023459"/>
                </a:cubicBezTo>
                <a:lnTo>
                  <a:pt x="3632465" y="1023522"/>
                </a:lnTo>
                <a:lnTo>
                  <a:pt x="3649063" y="1018726"/>
                </a:lnTo>
                <a:cubicBezTo>
                  <a:pt x="3741849" y="989371"/>
                  <a:pt x="3810578" y="953657"/>
                  <a:pt x="3805954" y="917517"/>
                </a:cubicBezTo>
                <a:cubicBezTo>
                  <a:pt x="4031729" y="953901"/>
                  <a:pt x="4031729" y="953901"/>
                  <a:pt x="4020506" y="816231"/>
                </a:cubicBezTo>
                <a:cubicBezTo>
                  <a:pt x="4171643" y="865324"/>
                  <a:pt x="4206308" y="864422"/>
                  <a:pt x="4233682" y="799511"/>
                </a:cubicBezTo>
                <a:cubicBezTo>
                  <a:pt x="4260226" y="737017"/>
                  <a:pt x="4254728" y="668575"/>
                  <a:pt x="4306552" y="610207"/>
                </a:cubicBezTo>
                <a:cubicBezTo>
                  <a:pt x="4495313" y="657923"/>
                  <a:pt x="4699922" y="667347"/>
                  <a:pt x="4816604" y="773163"/>
                </a:cubicBezTo>
                <a:cubicBezTo>
                  <a:pt x="4834734" y="789836"/>
                  <a:pt x="4890507" y="799946"/>
                  <a:pt x="4916502" y="788104"/>
                </a:cubicBezTo>
                <a:cubicBezTo>
                  <a:pt x="5013526" y="746101"/>
                  <a:pt x="5238129" y="796871"/>
                  <a:pt x="5224415" y="674418"/>
                </a:cubicBezTo>
                <a:cubicBezTo>
                  <a:pt x="5223051" y="659300"/>
                  <a:pt x="5240524" y="644890"/>
                  <a:pt x="5274077" y="655978"/>
                </a:cubicBezTo>
                <a:cubicBezTo>
                  <a:pt x="5388582" y="694066"/>
                  <a:pt x="5367022" y="644784"/>
                  <a:pt x="5371217" y="614372"/>
                </a:cubicBezTo>
                <a:cubicBezTo>
                  <a:pt x="5375856" y="577567"/>
                  <a:pt x="5319010" y="537578"/>
                  <a:pt x="5364523" y="502501"/>
                </a:cubicBezTo>
                <a:cubicBezTo>
                  <a:pt x="5425408" y="508891"/>
                  <a:pt x="5433299" y="538191"/>
                  <a:pt x="5457871" y="558285"/>
                </a:cubicBezTo>
                <a:cubicBezTo>
                  <a:pt x="5530352" y="617005"/>
                  <a:pt x="5609566" y="664386"/>
                  <a:pt x="5750580" y="663503"/>
                </a:cubicBezTo>
                <a:cubicBezTo>
                  <a:pt x="5864519" y="662926"/>
                  <a:pt x="5966527" y="666650"/>
                  <a:pt x="5976618" y="582652"/>
                </a:cubicBezTo>
                <a:cubicBezTo>
                  <a:pt x="5978145" y="569455"/>
                  <a:pt x="5990792" y="562346"/>
                  <a:pt x="6009346" y="559470"/>
                </a:cubicBezTo>
                <a:cubicBezTo>
                  <a:pt x="6030639" y="568485"/>
                  <a:pt x="6052592" y="577083"/>
                  <a:pt x="6069735" y="587803"/>
                </a:cubicBezTo>
                <a:cubicBezTo>
                  <a:pt x="6126182" y="623812"/>
                  <a:pt x="6196945" y="634730"/>
                  <a:pt x="6270319" y="643982"/>
                </a:cubicBezTo>
                <a:cubicBezTo>
                  <a:pt x="6317101" y="649940"/>
                  <a:pt x="6363466" y="657107"/>
                  <a:pt x="6406781" y="672327"/>
                </a:cubicBezTo>
                <a:cubicBezTo>
                  <a:pt x="6433586" y="681598"/>
                  <a:pt x="6454928" y="693402"/>
                  <a:pt x="6469508" y="708574"/>
                </a:cubicBezTo>
                <a:cubicBezTo>
                  <a:pt x="6482729" y="721786"/>
                  <a:pt x="6496225" y="725422"/>
                  <a:pt x="6515869" y="715738"/>
                </a:cubicBezTo>
                <a:cubicBezTo>
                  <a:pt x="6572200" y="688353"/>
                  <a:pt x="6639257" y="676241"/>
                  <a:pt x="6725938" y="691128"/>
                </a:cubicBezTo>
                <a:cubicBezTo>
                  <a:pt x="6752109" y="695629"/>
                  <a:pt x="6772625" y="691505"/>
                  <a:pt x="6778240" y="678998"/>
                </a:cubicBezTo>
                <a:cubicBezTo>
                  <a:pt x="6784286" y="665981"/>
                  <a:pt x="6794269" y="655280"/>
                  <a:pt x="6806944" y="646178"/>
                </a:cubicBezTo>
                <a:lnTo>
                  <a:pt x="6830632" y="633915"/>
                </a:lnTo>
                <a:lnTo>
                  <a:pt x="6858072" y="646178"/>
                </a:lnTo>
                <a:cubicBezTo>
                  <a:pt x="6872754" y="655280"/>
                  <a:pt x="6884317" y="665981"/>
                  <a:pt x="6891322" y="678998"/>
                </a:cubicBezTo>
                <a:cubicBezTo>
                  <a:pt x="6897826" y="691505"/>
                  <a:pt x="6921592" y="695629"/>
                  <a:pt x="6951905" y="691128"/>
                </a:cubicBezTo>
                <a:cubicBezTo>
                  <a:pt x="7052317" y="676241"/>
                  <a:pt x="7129994" y="688353"/>
                  <a:pt x="7195246" y="715738"/>
                </a:cubicBezTo>
                <a:cubicBezTo>
                  <a:pt x="7217999" y="725422"/>
                  <a:pt x="7233634" y="721786"/>
                  <a:pt x="7248949" y="708574"/>
                </a:cubicBezTo>
                <a:cubicBezTo>
                  <a:pt x="7265838" y="693402"/>
                  <a:pt x="7290560" y="681598"/>
                  <a:pt x="7321609" y="672327"/>
                </a:cubicBezTo>
                <a:cubicBezTo>
                  <a:pt x="7371785" y="657107"/>
                  <a:pt x="7425493" y="649940"/>
                  <a:pt x="7479684" y="643982"/>
                </a:cubicBezTo>
                <a:cubicBezTo>
                  <a:pt x="7564679" y="634730"/>
                  <a:pt x="7646649" y="623812"/>
                  <a:pt x="7712035" y="587803"/>
                </a:cubicBezTo>
                <a:cubicBezTo>
                  <a:pt x="7731892" y="577083"/>
                  <a:pt x="7757322" y="568485"/>
                  <a:pt x="7781987" y="559470"/>
                </a:cubicBezTo>
                <a:cubicBezTo>
                  <a:pt x="7803481" y="562346"/>
                  <a:pt x="7818130" y="569455"/>
                  <a:pt x="7819900" y="582652"/>
                </a:cubicBezTo>
                <a:cubicBezTo>
                  <a:pt x="7831588" y="666650"/>
                  <a:pt x="7949751" y="662926"/>
                  <a:pt x="8081736" y="663503"/>
                </a:cubicBezTo>
                <a:cubicBezTo>
                  <a:pt x="8245081" y="664386"/>
                  <a:pt x="8336842" y="617005"/>
                  <a:pt x="8420801" y="558285"/>
                </a:cubicBezTo>
                <a:cubicBezTo>
                  <a:pt x="8449265" y="538191"/>
                  <a:pt x="8458404" y="508890"/>
                  <a:pt x="8528933" y="502501"/>
                </a:cubicBezTo>
                <a:cubicBezTo>
                  <a:pt x="8581654" y="537578"/>
                  <a:pt x="8515805" y="577567"/>
                  <a:pt x="8521178" y="614372"/>
                </a:cubicBezTo>
                <a:cubicBezTo>
                  <a:pt x="8526038" y="644784"/>
                  <a:pt x="8501063" y="694066"/>
                  <a:pt x="8633702" y="655978"/>
                </a:cubicBezTo>
                <a:cubicBezTo>
                  <a:pt x="8672570" y="644890"/>
                  <a:pt x="8692811" y="659300"/>
                  <a:pt x="8691231" y="674418"/>
                </a:cubicBezTo>
                <a:cubicBezTo>
                  <a:pt x="8675345" y="796871"/>
                  <a:pt x="8935518" y="746101"/>
                  <a:pt x="9047908" y="788104"/>
                </a:cubicBezTo>
                <a:cubicBezTo>
                  <a:pt x="9078021" y="799946"/>
                  <a:pt x="9142627" y="789836"/>
                  <a:pt x="9163628" y="773163"/>
                </a:cubicBezTo>
                <a:cubicBezTo>
                  <a:pt x="9298789" y="667347"/>
                  <a:pt x="9535801" y="657923"/>
                  <a:pt x="9754459" y="610207"/>
                </a:cubicBezTo>
                <a:cubicBezTo>
                  <a:pt x="9814490" y="668575"/>
                  <a:pt x="9808123" y="737017"/>
                  <a:pt x="9838868" y="799511"/>
                </a:cubicBezTo>
                <a:cubicBezTo>
                  <a:pt x="9870579" y="864422"/>
                  <a:pt x="9910733" y="865324"/>
                  <a:pt x="10085808" y="816231"/>
                </a:cubicBezTo>
                <a:cubicBezTo>
                  <a:pt x="10072804" y="953901"/>
                  <a:pt x="10072804" y="953901"/>
                  <a:pt x="10334338" y="917517"/>
                </a:cubicBezTo>
                <a:cubicBezTo>
                  <a:pt x="10328982" y="953657"/>
                  <a:pt x="10408594" y="989371"/>
                  <a:pt x="10516076" y="1018726"/>
                </a:cubicBezTo>
                <a:lnTo>
                  <a:pt x="10535302" y="1023522"/>
                </a:lnTo>
                <a:lnTo>
                  <a:pt x="10542819" y="1023458"/>
                </a:lnTo>
                <a:cubicBezTo>
                  <a:pt x="10579419" y="1025941"/>
                  <a:pt x="10603227" y="1033454"/>
                  <a:pt x="10623994" y="1041996"/>
                </a:cubicBezTo>
                <a:lnTo>
                  <a:pt x="10629774" y="1044511"/>
                </a:lnTo>
                <a:lnTo>
                  <a:pt x="10727305" y="1063419"/>
                </a:lnTo>
                <a:lnTo>
                  <a:pt x="10761785" y="1068017"/>
                </a:lnTo>
                <a:lnTo>
                  <a:pt x="10775688" y="1065268"/>
                </a:lnTo>
                <a:cubicBezTo>
                  <a:pt x="10790070" y="1060209"/>
                  <a:pt x="10805275" y="1052670"/>
                  <a:pt x="10821837" y="1042232"/>
                </a:cubicBezTo>
                <a:cubicBezTo>
                  <a:pt x="10987041" y="937564"/>
                  <a:pt x="11011156" y="925596"/>
                  <a:pt x="11122438" y="1004583"/>
                </a:cubicBezTo>
                <a:lnTo>
                  <a:pt x="11171433" y="1040550"/>
                </a:lnTo>
                <a:lnTo>
                  <a:pt x="11183724" y="1045316"/>
                </a:lnTo>
                <a:lnTo>
                  <a:pt x="11199690" y="1048085"/>
                </a:lnTo>
                <a:cubicBezTo>
                  <a:pt x="11210452" y="1048499"/>
                  <a:pt x="11222752" y="1048442"/>
                  <a:pt x="11232475" y="1049340"/>
                </a:cubicBezTo>
                <a:cubicBezTo>
                  <a:pt x="11272445" y="1020057"/>
                  <a:pt x="11206789" y="982961"/>
                  <a:pt x="11302451" y="949091"/>
                </a:cubicBezTo>
                <a:lnTo>
                  <a:pt x="11484849" y="1057667"/>
                </a:lnTo>
                <a:lnTo>
                  <a:pt x="11512818" y="1048926"/>
                </a:lnTo>
                <a:cubicBezTo>
                  <a:pt x="11553007" y="1039695"/>
                  <a:pt x="11597385" y="1034194"/>
                  <a:pt x="11642481" y="1029355"/>
                </a:cubicBezTo>
                <a:lnTo>
                  <a:pt x="11714551" y="1020966"/>
                </a:lnTo>
                <a:lnTo>
                  <a:pt x="11714551" y="1022389"/>
                </a:lnTo>
                <a:lnTo>
                  <a:pt x="11728519" y="1020975"/>
                </a:lnTo>
                <a:lnTo>
                  <a:pt x="11741691" y="1019651"/>
                </a:lnTo>
                <a:lnTo>
                  <a:pt x="11743999" y="1019424"/>
                </a:lnTo>
                <a:cubicBezTo>
                  <a:pt x="11745037" y="1019320"/>
                  <a:pt x="11744948" y="1019326"/>
                  <a:pt x="11742709" y="1019549"/>
                </a:cubicBezTo>
                <a:lnTo>
                  <a:pt x="11741691" y="1019651"/>
                </a:lnTo>
                <a:lnTo>
                  <a:pt x="11738529" y="1019963"/>
                </a:lnTo>
                <a:cubicBezTo>
                  <a:pt x="11729455" y="1020837"/>
                  <a:pt x="11718720" y="1021778"/>
                  <a:pt x="11771791" y="1015977"/>
                </a:cubicBezTo>
                <a:cubicBezTo>
                  <a:pt x="11774317" y="1015701"/>
                  <a:pt x="11812546" y="1011974"/>
                  <a:pt x="11834157" y="1009499"/>
                </a:cubicBezTo>
                <a:lnTo>
                  <a:pt x="11843354" y="1008273"/>
                </a:lnTo>
                <a:lnTo>
                  <a:pt x="11843354" y="1000151"/>
                </a:lnTo>
                <a:lnTo>
                  <a:pt x="11893955" y="983740"/>
                </a:lnTo>
                <a:cubicBezTo>
                  <a:pt x="11928061" y="969285"/>
                  <a:pt x="11955951" y="949359"/>
                  <a:pt x="11974160" y="920897"/>
                </a:cubicBezTo>
                <a:cubicBezTo>
                  <a:pt x="12002698" y="876981"/>
                  <a:pt x="12076554" y="851353"/>
                  <a:pt x="12143531" y="823664"/>
                </a:cubicBezTo>
                <a:lnTo>
                  <a:pt x="12192000" y="801163"/>
                </a:lnTo>
                <a:lnTo>
                  <a:pt x="12192000" y="2515690"/>
                </a:lnTo>
                <a:lnTo>
                  <a:pt x="0" y="251569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FB7C61-8F01-43B0-59C9-4CE5AED57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2736"/>
            <a:ext cx="10515600" cy="1833019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The Growing Challenges in Professional Senior Care Case Management</a:t>
            </a:r>
          </a:p>
        </p:txBody>
      </p:sp>
      <p:pic>
        <p:nvPicPr>
          <p:cNvPr id="4" name="Picture 3" descr="A logo of a person holding a bird&#10;&#10;Description automatically generated">
            <a:extLst>
              <a:ext uri="{FF2B5EF4-FFF2-40B4-BE49-F238E27FC236}">
                <a16:creationId xmlns:a16="http://schemas.microsoft.com/office/drawing/2014/main" id="{0C66AAFD-5FD6-614D-DC14-7E69E1D60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9" y="118976"/>
            <a:ext cx="1335858" cy="133585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3665E40-C16D-0C37-F774-075F9D84978A}"/>
              </a:ext>
            </a:extLst>
          </p:cNvPr>
          <p:cNvGrpSpPr/>
          <p:nvPr/>
        </p:nvGrpSpPr>
        <p:grpSpPr>
          <a:xfrm>
            <a:off x="706224" y="1493571"/>
            <a:ext cx="10776504" cy="4481065"/>
            <a:chOff x="969264" y="1499616"/>
            <a:chExt cx="10776504" cy="448106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4C3CBF4-FC30-6C0A-0952-CC26489E9430}"/>
                </a:ext>
              </a:extLst>
            </p:cNvPr>
            <p:cNvSpPr/>
            <p:nvPr/>
          </p:nvSpPr>
          <p:spPr>
            <a:xfrm>
              <a:off x="969264" y="1499616"/>
              <a:ext cx="5220000" cy="216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chemeClr val="tx1"/>
                  </a:solidFill>
                </a:rPr>
                <a:t>Global Aging Trends</a:t>
              </a:r>
              <a:br>
                <a:rPr lang="en-US" b="1" dirty="0">
                  <a:solidFill>
                    <a:schemeClr val="tx1"/>
                  </a:solidFill>
                </a:rPr>
              </a:br>
              <a:endParaRPr lang="en-US" b="1" dirty="0">
                <a:solidFill>
                  <a:schemeClr val="tx1"/>
                </a:solidFill>
              </a:endParaRPr>
            </a:p>
            <a:p>
              <a:r>
                <a:rPr lang="en-US" dirty="0">
                  <a:solidFill>
                    <a:schemeClr val="tx1"/>
                  </a:solidFill>
                </a:rPr>
                <a:t>The world’s rapidly aging population faces increasing chronic health challenges like dementia, diabetes, and cardiovascular diseases, straining global care systems</a:t>
              </a:r>
            </a:p>
          </p:txBody>
        </p:sp>
        <p:pic>
          <p:nvPicPr>
            <p:cNvPr id="11" name="Graphic 10" descr="Business Growth outline">
              <a:extLst>
                <a:ext uri="{FF2B5EF4-FFF2-40B4-BE49-F238E27FC236}">
                  <a16:creationId xmlns:a16="http://schemas.microsoft.com/office/drawing/2014/main" id="{6719488D-1276-E256-9410-6672DE925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64100" y="1595152"/>
              <a:ext cx="720000" cy="720000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F8F836D-25E6-78E1-5E36-2BA64E296764}"/>
                </a:ext>
              </a:extLst>
            </p:cNvPr>
            <p:cNvSpPr/>
            <p:nvPr/>
          </p:nvSpPr>
          <p:spPr>
            <a:xfrm>
              <a:off x="969264" y="3820681"/>
              <a:ext cx="5220000" cy="216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chemeClr val="tx1"/>
                  </a:solidFill>
                </a:rPr>
                <a:t>Desire for Independence</a:t>
              </a:r>
            </a:p>
            <a:p>
              <a:endParaRPr lang="en-US" dirty="0">
                <a:solidFill>
                  <a:schemeClr val="tx1"/>
                </a:solidFill>
              </a:endParaRPr>
            </a:p>
            <a:p>
              <a:r>
                <a:rPr lang="en-US" dirty="0">
                  <a:solidFill>
                    <a:schemeClr val="tx1"/>
                  </a:solidFill>
                </a:rPr>
                <a:t>Most seniors wish to maintain their independence and age in place, but growing social isolation leads to mental health challenges like depression and anxiety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940A5C9-1491-E4B8-1845-93FADF143A21}"/>
                </a:ext>
              </a:extLst>
            </p:cNvPr>
            <p:cNvSpPr/>
            <p:nvPr/>
          </p:nvSpPr>
          <p:spPr>
            <a:xfrm>
              <a:off x="6525768" y="1499616"/>
              <a:ext cx="5220000" cy="216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b="1" i="0" dirty="0">
                  <a:solidFill>
                    <a:srgbClr val="030712"/>
                  </a:solidFill>
                  <a:effectLst/>
                  <a:latin typeface="ui-sans-serif"/>
                </a:rPr>
                <a:t>Professionals Shortage and Challenges</a:t>
              </a:r>
            </a:p>
            <a:p>
              <a:pPr algn="l"/>
              <a:endParaRPr lang="en-US" b="1" dirty="0">
                <a:solidFill>
                  <a:srgbClr val="030712"/>
                </a:solidFill>
                <a:latin typeface="ui-sans-serif"/>
              </a:endParaRPr>
            </a:p>
            <a:p>
              <a:r>
                <a:rPr lang="en-US" dirty="0">
                  <a:solidFill>
                    <a:schemeClr val="tx1"/>
                  </a:solidFill>
                </a:rPr>
                <a:t>Average caseload has increased by 30% in past 5 years. Case managers spend up to 70% of their time on administrative tasks instead of direct client interaction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168C71F-9FE7-C631-B023-A98E832DE59D}"/>
                </a:ext>
              </a:extLst>
            </p:cNvPr>
            <p:cNvSpPr/>
            <p:nvPr/>
          </p:nvSpPr>
          <p:spPr>
            <a:xfrm>
              <a:off x="6525768" y="3820681"/>
              <a:ext cx="5220000" cy="216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030712"/>
                  </a:solidFill>
                  <a:latin typeface="ui-sans-serif"/>
                </a:rPr>
                <a:t>Financial and Technological Gaps:</a:t>
              </a:r>
            </a:p>
            <a:p>
              <a:endParaRPr lang="en-US" b="1" dirty="0">
                <a:solidFill>
                  <a:schemeClr val="tx1"/>
                </a:solidFill>
              </a:endParaRPr>
            </a:p>
            <a:p>
              <a:r>
                <a:rPr lang="en-US" dirty="0">
                  <a:solidFill>
                    <a:schemeClr val="tx1"/>
                  </a:solidFill>
                </a:rPr>
                <a:t>Complex, time-consuming care management is exacerbated by rising costs and technological barriers that prevent many seniors from accessing quality-of-life improvements.</a:t>
              </a:r>
            </a:p>
          </p:txBody>
        </p:sp>
        <p:pic>
          <p:nvPicPr>
            <p:cNvPr id="20" name="Graphic 19" descr="Man and woman outline">
              <a:extLst>
                <a:ext uri="{FF2B5EF4-FFF2-40B4-BE49-F238E27FC236}">
                  <a16:creationId xmlns:a16="http://schemas.microsoft.com/office/drawing/2014/main" id="{65176FF1-4E3D-EF4E-5A4D-CBF17CB2E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862736" y="1595152"/>
              <a:ext cx="720000" cy="72000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2CCD6A5-FD10-B8AC-50AD-E5B0171A6372}"/>
              </a:ext>
            </a:extLst>
          </p:cNvPr>
          <p:cNvSpPr txBox="1"/>
          <p:nvPr/>
        </p:nvSpPr>
        <p:spPr>
          <a:xfrm>
            <a:off x="706224" y="5969036"/>
            <a:ext cx="10776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56AA"/>
                </a:solidFill>
                <a:ea typeface="+mj-ea"/>
                <a:cs typeface="+mj-cs"/>
              </a:rPr>
              <a:t>These challenges call for an innovative, scalable solution that can provide comprehensive, personalized care management over the long term</a:t>
            </a:r>
            <a:endParaRPr lang="en-IL" b="1" dirty="0">
              <a:solidFill>
                <a:srgbClr val="0056AA"/>
              </a:solidFill>
              <a:ea typeface="+mj-ea"/>
              <a:cs typeface="+mj-cs"/>
            </a:endParaRPr>
          </a:p>
        </p:txBody>
      </p:sp>
      <p:pic>
        <p:nvPicPr>
          <p:cNvPr id="40" name="Graphic 39" descr="Internet outline">
            <a:extLst>
              <a:ext uri="{FF2B5EF4-FFF2-40B4-BE49-F238E27FC236}">
                <a16:creationId xmlns:a16="http://schemas.microsoft.com/office/drawing/2014/main" id="{CA509C71-6CC8-823E-D444-3D7E9E18B0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99696" y="3734104"/>
            <a:ext cx="720000" cy="720000"/>
          </a:xfrm>
          <a:prstGeom prst="rect">
            <a:avLst/>
          </a:prstGeom>
        </p:spPr>
      </p:pic>
      <p:pic>
        <p:nvPicPr>
          <p:cNvPr id="42" name="Graphic 41" descr="House outline">
            <a:extLst>
              <a:ext uri="{FF2B5EF4-FFF2-40B4-BE49-F238E27FC236}">
                <a16:creationId xmlns:a16="http://schemas.microsoft.com/office/drawing/2014/main" id="{41FD7694-030F-50CC-7111-B9B832FEB9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01060" y="3734104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3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8953E74-D241-4DDF-8508-F0365EA13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C3C901A-B2F4-4A3C-BCDD-7C8D587EC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371134"/>
          </a:xfrm>
          <a:custGeom>
            <a:avLst/>
            <a:gdLst>
              <a:gd name="connsiteX0" fmla="*/ 0 w 12192000"/>
              <a:gd name="connsiteY0" fmla="*/ 0 h 2515690"/>
              <a:gd name="connsiteX1" fmla="*/ 170442 w 12192000"/>
              <a:gd name="connsiteY1" fmla="*/ 96074 h 2515690"/>
              <a:gd name="connsiteX2" fmla="*/ 424739 w 12192000"/>
              <a:gd name="connsiteY2" fmla="*/ 224865 h 2515690"/>
              <a:gd name="connsiteX3" fmla="*/ 748273 w 12192000"/>
              <a:gd name="connsiteY3" fmla="*/ 373939 h 2515690"/>
              <a:gd name="connsiteX4" fmla="*/ 1037058 w 12192000"/>
              <a:gd name="connsiteY4" fmla="*/ 499994 h 2515690"/>
              <a:gd name="connsiteX5" fmla="*/ 1101312 w 12192000"/>
              <a:gd name="connsiteY5" fmla="*/ 428540 h 2515690"/>
              <a:gd name="connsiteX6" fmla="*/ 1367071 w 12192000"/>
              <a:gd name="connsiteY6" fmla="*/ 516118 h 2515690"/>
              <a:gd name="connsiteX7" fmla="*/ 2189943 w 12192000"/>
              <a:gd name="connsiteY7" fmla="*/ 794533 h 2515690"/>
              <a:gd name="connsiteX8" fmla="*/ 2390329 w 12192000"/>
              <a:gd name="connsiteY8" fmla="*/ 920897 h 2515690"/>
              <a:gd name="connsiteX9" fmla="*/ 2459570 w 12192000"/>
              <a:gd name="connsiteY9" fmla="*/ 983740 h 2515690"/>
              <a:gd name="connsiteX10" fmla="*/ 2503252 w 12192000"/>
              <a:gd name="connsiteY10" fmla="*/ 1000151 h 2515690"/>
              <a:gd name="connsiteX11" fmla="*/ 2503252 w 12192000"/>
              <a:gd name="connsiteY11" fmla="*/ 1008273 h 2515690"/>
              <a:gd name="connsiteX12" fmla="*/ 2511191 w 12192000"/>
              <a:gd name="connsiteY12" fmla="*/ 1009499 h 2515690"/>
              <a:gd name="connsiteX13" fmla="*/ 2565029 w 12192000"/>
              <a:gd name="connsiteY13" fmla="*/ 1015977 h 2515690"/>
              <a:gd name="connsiteX14" fmla="*/ 2593745 w 12192000"/>
              <a:gd name="connsiteY14" fmla="*/ 1019963 h 2515690"/>
              <a:gd name="connsiteX15" fmla="*/ 2591015 w 12192000"/>
              <a:gd name="connsiteY15" fmla="*/ 1019651 h 2515690"/>
              <a:gd name="connsiteX16" fmla="*/ 2590137 w 12192000"/>
              <a:gd name="connsiteY16" fmla="*/ 1019549 h 2515690"/>
              <a:gd name="connsiteX17" fmla="*/ 2589021 w 12192000"/>
              <a:gd name="connsiteY17" fmla="*/ 1019424 h 2515690"/>
              <a:gd name="connsiteX18" fmla="*/ 2591015 w 12192000"/>
              <a:gd name="connsiteY18" fmla="*/ 1019651 h 2515690"/>
              <a:gd name="connsiteX19" fmla="*/ 2602385 w 12192000"/>
              <a:gd name="connsiteY19" fmla="*/ 1020975 h 2515690"/>
              <a:gd name="connsiteX20" fmla="*/ 2614445 w 12192000"/>
              <a:gd name="connsiteY20" fmla="*/ 1022389 h 2515690"/>
              <a:gd name="connsiteX21" fmla="*/ 2614445 w 12192000"/>
              <a:gd name="connsiteY21" fmla="*/ 1020966 h 2515690"/>
              <a:gd name="connsiteX22" fmla="*/ 2676661 w 12192000"/>
              <a:gd name="connsiteY22" fmla="*/ 1029355 h 2515690"/>
              <a:gd name="connsiteX23" fmla="*/ 2788597 w 12192000"/>
              <a:gd name="connsiteY23" fmla="*/ 1048926 h 2515690"/>
              <a:gd name="connsiteX24" fmla="*/ 2812742 w 12192000"/>
              <a:gd name="connsiteY24" fmla="*/ 1057667 h 2515690"/>
              <a:gd name="connsiteX25" fmla="*/ 2970201 w 12192000"/>
              <a:gd name="connsiteY25" fmla="*/ 949091 h 2515690"/>
              <a:gd name="connsiteX26" fmla="*/ 3030610 w 12192000"/>
              <a:gd name="connsiteY26" fmla="*/ 1049340 h 2515690"/>
              <a:gd name="connsiteX27" fmla="*/ 3058913 w 12192000"/>
              <a:gd name="connsiteY27" fmla="*/ 1048085 h 2515690"/>
              <a:gd name="connsiteX28" fmla="*/ 3072697 w 12192000"/>
              <a:gd name="connsiteY28" fmla="*/ 1045316 h 2515690"/>
              <a:gd name="connsiteX29" fmla="*/ 3083305 w 12192000"/>
              <a:gd name="connsiteY29" fmla="*/ 1040550 h 2515690"/>
              <a:gd name="connsiteX30" fmla="*/ 3125603 w 12192000"/>
              <a:gd name="connsiteY30" fmla="*/ 1004583 h 2515690"/>
              <a:gd name="connsiteX31" fmla="*/ 3385106 w 12192000"/>
              <a:gd name="connsiteY31" fmla="*/ 1042233 h 2515690"/>
              <a:gd name="connsiteX32" fmla="*/ 3424945 w 12192000"/>
              <a:gd name="connsiteY32" fmla="*/ 1065268 h 2515690"/>
              <a:gd name="connsiteX33" fmla="*/ 3436948 w 12192000"/>
              <a:gd name="connsiteY33" fmla="*/ 1068018 h 2515690"/>
              <a:gd name="connsiteX34" fmla="*/ 3466714 w 12192000"/>
              <a:gd name="connsiteY34" fmla="*/ 1063419 h 2515690"/>
              <a:gd name="connsiteX35" fmla="*/ 3550909 w 12192000"/>
              <a:gd name="connsiteY35" fmla="*/ 1044511 h 2515690"/>
              <a:gd name="connsiteX36" fmla="*/ 3555900 w 12192000"/>
              <a:gd name="connsiteY36" fmla="*/ 1041996 h 2515690"/>
              <a:gd name="connsiteX37" fmla="*/ 3625978 w 12192000"/>
              <a:gd name="connsiteY37" fmla="*/ 1023459 h 2515690"/>
              <a:gd name="connsiteX38" fmla="*/ 3632465 w 12192000"/>
              <a:gd name="connsiteY38" fmla="*/ 1023522 h 2515690"/>
              <a:gd name="connsiteX39" fmla="*/ 3649063 w 12192000"/>
              <a:gd name="connsiteY39" fmla="*/ 1018726 h 2515690"/>
              <a:gd name="connsiteX40" fmla="*/ 3805954 w 12192000"/>
              <a:gd name="connsiteY40" fmla="*/ 917517 h 2515690"/>
              <a:gd name="connsiteX41" fmla="*/ 4020506 w 12192000"/>
              <a:gd name="connsiteY41" fmla="*/ 816231 h 2515690"/>
              <a:gd name="connsiteX42" fmla="*/ 4233682 w 12192000"/>
              <a:gd name="connsiteY42" fmla="*/ 799511 h 2515690"/>
              <a:gd name="connsiteX43" fmla="*/ 4306552 w 12192000"/>
              <a:gd name="connsiteY43" fmla="*/ 610207 h 2515690"/>
              <a:gd name="connsiteX44" fmla="*/ 4816604 w 12192000"/>
              <a:gd name="connsiteY44" fmla="*/ 773163 h 2515690"/>
              <a:gd name="connsiteX45" fmla="*/ 4916502 w 12192000"/>
              <a:gd name="connsiteY45" fmla="*/ 788104 h 2515690"/>
              <a:gd name="connsiteX46" fmla="*/ 5224415 w 12192000"/>
              <a:gd name="connsiteY46" fmla="*/ 674418 h 2515690"/>
              <a:gd name="connsiteX47" fmla="*/ 5274077 w 12192000"/>
              <a:gd name="connsiteY47" fmla="*/ 655978 h 2515690"/>
              <a:gd name="connsiteX48" fmla="*/ 5371217 w 12192000"/>
              <a:gd name="connsiteY48" fmla="*/ 614372 h 2515690"/>
              <a:gd name="connsiteX49" fmla="*/ 5364523 w 12192000"/>
              <a:gd name="connsiteY49" fmla="*/ 502501 h 2515690"/>
              <a:gd name="connsiteX50" fmla="*/ 5457871 w 12192000"/>
              <a:gd name="connsiteY50" fmla="*/ 558285 h 2515690"/>
              <a:gd name="connsiteX51" fmla="*/ 5750580 w 12192000"/>
              <a:gd name="connsiteY51" fmla="*/ 663503 h 2515690"/>
              <a:gd name="connsiteX52" fmla="*/ 5976618 w 12192000"/>
              <a:gd name="connsiteY52" fmla="*/ 582652 h 2515690"/>
              <a:gd name="connsiteX53" fmla="*/ 6009346 w 12192000"/>
              <a:gd name="connsiteY53" fmla="*/ 559470 h 2515690"/>
              <a:gd name="connsiteX54" fmla="*/ 6069735 w 12192000"/>
              <a:gd name="connsiteY54" fmla="*/ 587803 h 2515690"/>
              <a:gd name="connsiteX55" fmla="*/ 6270319 w 12192000"/>
              <a:gd name="connsiteY55" fmla="*/ 643982 h 2515690"/>
              <a:gd name="connsiteX56" fmla="*/ 6406781 w 12192000"/>
              <a:gd name="connsiteY56" fmla="*/ 672327 h 2515690"/>
              <a:gd name="connsiteX57" fmla="*/ 6469508 w 12192000"/>
              <a:gd name="connsiteY57" fmla="*/ 708574 h 2515690"/>
              <a:gd name="connsiteX58" fmla="*/ 6515869 w 12192000"/>
              <a:gd name="connsiteY58" fmla="*/ 715738 h 2515690"/>
              <a:gd name="connsiteX59" fmla="*/ 6725938 w 12192000"/>
              <a:gd name="connsiteY59" fmla="*/ 691128 h 2515690"/>
              <a:gd name="connsiteX60" fmla="*/ 6778240 w 12192000"/>
              <a:gd name="connsiteY60" fmla="*/ 678998 h 2515690"/>
              <a:gd name="connsiteX61" fmla="*/ 6806944 w 12192000"/>
              <a:gd name="connsiteY61" fmla="*/ 646178 h 2515690"/>
              <a:gd name="connsiteX62" fmla="*/ 6830632 w 12192000"/>
              <a:gd name="connsiteY62" fmla="*/ 633915 h 2515690"/>
              <a:gd name="connsiteX63" fmla="*/ 6858072 w 12192000"/>
              <a:gd name="connsiteY63" fmla="*/ 646178 h 2515690"/>
              <a:gd name="connsiteX64" fmla="*/ 6891322 w 12192000"/>
              <a:gd name="connsiteY64" fmla="*/ 678998 h 2515690"/>
              <a:gd name="connsiteX65" fmla="*/ 6951905 w 12192000"/>
              <a:gd name="connsiteY65" fmla="*/ 691128 h 2515690"/>
              <a:gd name="connsiteX66" fmla="*/ 7195246 w 12192000"/>
              <a:gd name="connsiteY66" fmla="*/ 715738 h 2515690"/>
              <a:gd name="connsiteX67" fmla="*/ 7248949 w 12192000"/>
              <a:gd name="connsiteY67" fmla="*/ 708574 h 2515690"/>
              <a:gd name="connsiteX68" fmla="*/ 7321609 w 12192000"/>
              <a:gd name="connsiteY68" fmla="*/ 672327 h 2515690"/>
              <a:gd name="connsiteX69" fmla="*/ 7479684 w 12192000"/>
              <a:gd name="connsiteY69" fmla="*/ 643982 h 2515690"/>
              <a:gd name="connsiteX70" fmla="*/ 7712035 w 12192000"/>
              <a:gd name="connsiteY70" fmla="*/ 587803 h 2515690"/>
              <a:gd name="connsiteX71" fmla="*/ 7781987 w 12192000"/>
              <a:gd name="connsiteY71" fmla="*/ 559470 h 2515690"/>
              <a:gd name="connsiteX72" fmla="*/ 7819900 w 12192000"/>
              <a:gd name="connsiteY72" fmla="*/ 582652 h 2515690"/>
              <a:gd name="connsiteX73" fmla="*/ 8081736 w 12192000"/>
              <a:gd name="connsiteY73" fmla="*/ 663503 h 2515690"/>
              <a:gd name="connsiteX74" fmla="*/ 8420801 w 12192000"/>
              <a:gd name="connsiteY74" fmla="*/ 558285 h 2515690"/>
              <a:gd name="connsiteX75" fmla="*/ 8528933 w 12192000"/>
              <a:gd name="connsiteY75" fmla="*/ 502501 h 2515690"/>
              <a:gd name="connsiteX76" fmla="*/ 8521178 w 12192000"/>
              <a:gd name="connsiteY76" fmla="*/ 614372 h 2515690"/>
              <a:gd name="connsiteX77" fmla="*/ 8633702 w 12192000"/>
              <a:gd name="connsiteY77" fmla="*/ 655978 h 2515690"/>
              <a:gd name="connsiteX78" fmla="*/ 8691231 w 12192000"/>
              <a:gd name="connsiteY78" fmla="*/ 674418 h 2515690"/>
              <a:gd name="connsiteX79" fmla="*/ 9047908 w 12192000"/>
              <a:gd name="connsiteY79" fmla="*/ 788104 h 2515690"/>
              <a:gd name="connsiteX80" fmla="*/ 9163628 w 12192000"/>
              <a:gd name="connsiteY80" fmla="*/ 773163 h 2515690"/>
              <a:gd name="connsiteX81" fmla="*/ 9754459 w 12192000"/>
              <a:gd name="connsiteY81" fmla="*/ 610207 h 2515690"/>
              <a:gd name="connsiteX82" fmla="*/ 9838868 w 12192000"/>
              <a:gd name="connsiteY82" fmla="*/ 799511 h 2515690"/>
              <a:gd name="connsiteX83" fmla="*/ 10085808 w 12192000"/>
              <a:gd name="connsiteY83" fmla="*/ 816231 h 2515690"/>
              <a:gd name="connsiteX84" fmla="*/ 10334338 w 12192000"/>
              <a:gd name="connsiteY84" fmla="*/ 917517 h 2515690"/>
              <a:gd name="connsiteX85" fmla="*/ 10516076 w 12192000"/>
              <a:gd name="connsiteY85" fmla="*/ 1018726 h 2515690"/>
              <a:gd name="connsiteX86" fmla="*/ 10535302 w 12192000"/>
              <a:gd name="connsiteY86" fmla="*/ 1023522 h 2515690"/>
              <a:gd name="connsiteX87" fmla="*/ 10542819 w 12192000"/>
              <a:gd name="connsiteY87" fmla="*/ 1023458 h 2515690"/>
              <a:gd name="connsiteX88" fmla="*/ 10623994 w 12192000"/>
              <a:gd name="connsiteY88" fmla="*/ 1041996 h 2515690"/>
              <a:gd name="connsiteX89" fmla="*/ 10629774 w 12192000"/>
              <a:gd name="connsiteY89" fmla="*/ 1044511 h 2515690"/>
              <a:gd name="connsiteX90" fmla="*/ 10727305 w 12192000"/>
              <a:gd name="connsiteY90" fmla="*/ 1063419 h 2515690"/>
              <a:gd name="connsiteX91" fmla="*/ 10761785 w 12192000"/>
              <a:gd name="connsiteY91" fmla="*/ 1068017 h 2515690"/>
              <a:gd name="connsiteX92" fmla="*/ 10775688 w 12192000"/>
              <a:gd name="connsiteY92" fmla="*/ 1065268 h 2515690"/>
              <a:gd name="connsiteX93" fmla="*/ 10821837 w 12192000"/>
              <a:gd name="connsiteY93" fmla="*/ 1042232 h 2515690"/>
              <a:gd name="connsiteX94" fmla="*/ 11122438 w 12192000"/>
              <a:gd name="connsiteY94" fmla="*/ 1004583 h 2515690"/>
              <a:gd name="connsiteX95" fmla="*/ 11171433 w 12192000"/>
              <a:gd name="connsiteY95" fmla="*/ 1040550 h 2515690"/>
              <a:gd name="connsiteX96" fmla="*/ 11183724 w 12192000"/>
              <a:gd name="connsiteY96" fmla="*/ 1045316 h 2515690"/>
              <a:gd name="connsiteX97" fmla="*/ 11199690 w 12192000"/>
              <a:gd name="connsiteY97" fmla="*/ 1048085 h 2515690"/>
              <a:gd name="connsiteX98" fmla="*/ 11232475 w 12192000"/>
              <a:gd name="connsiteY98" fmla="*/ 1049340 h 2515690"/>
              <a:gd name="connsiteX99" fmla="*/ 11302451 w 12192000"/>
              <a:gd name="connsiteY99" fmla="*/ 949091 h 2515690"/>
              <a:gd name="connsiteX100" fmla="*/ 11484849 w 12192000"/>
              <a:gd name="connsiteY100" fmla="*/ 1057667 h 2515690"/>
              <a:gd name="connsiteX101" fmla="*/ 11512818 w 12192000"/>
              <a:gd name="connsiteY101" fmla="*/ 1048926 h 2515690"/>
              <a:gd name="connsiteX102" fmla="*/ 11642481 w 12192000"/>
              <a:gd name="connsiteY102" fmla="*/ 1029355 h 2515690"/>
              <a:gd name="connsiteX103" fmla="*/ 11714551 w 12192000"/>
              <a:gd name="connsiteY103" fmla="*/ 1020966 h 2515690"/>
              <a:gd name="connsiteX104" fmla="*/ 11714551 w 12192000"/>
              <a:gd name="connsiteY104" fmla="*/ 1022389 h 2515690"/>
              <a:gd name="connsiteX105" fmla="*/ 11728519 w 12192000"/>
              <a:gd name="connsiteY105" fmla="*/ 1020975 h 2515690"/>
              <a:gd name="connsiteX106" fmla="*/ 11741691 w 12192000"/>
              <a:gd name="connsiteY106" fmla="*/ 1019651 h 2515690"/>
              <a:gd name="connsiteX107" fmla="*/ 11743999 w 12192000"/>
              <a:gd name="connsiteY107" fmla="*/ 1019424 h 2515690"/>
              <a:gd name="connsiteX108" fmla="*/ 11742709 w 12192000"/>
              <a:gd name="connsiteY108" fmla="*/ 1019549 h 2515690"/>
              <a:gd name="connsiteX109" fmla="*/ 11741691 w 12192000"/>
              <a:gd name="connsiteY109" fmla="*/ 1019651 h 2515690"/>
              <a:gd name="connsiteX110" fmla="*/ 11738529 w 12192000"/>
              <a:gd name="connsiteY110" fmla="*/ 1019963 h 2515690"/>
              <a:gd name="connsiteX111" fmla="*/ 11771791 w 12192000"/>
              <a:gd name="connsiteY111" fmla="*/ 1015977 h 2515690"/>
              <a:gd name="connsiteX112" fmla="*/ 11834157 w 12192000"/>
              <a:gd name="connsiteY112" fmla="*/ 1009499 h 2515690"/>
              <a:gd name="connsiteX113" fmla="*/ 11843354 w 12192000"/>
              <a:gd name="connsiteY113" fmla="*/ 1008273 h 2515690"/>
              <a:gd name="connsiteX114" fmla="*/ 11843354 w 12192000"/>
              <a:gd name="connsiteY114" fmla="*/ 1000151 h 2515690"/>
              <a:gd name="connsiteX115" fmla="*/ 11893955 w 12192000"/>
              <a:gd name="connsiteY115" fmla="*/ 983740 h 2515690"/>
              <a:gd name="connsiteX116" fmla="*/ 11974160 w 12192000"/>
              <a:gd name="connsiteY116" fmla="*/ 920897 h 2515690"/>
              <a:gd name="connsiteX117" fmla="*/ 12143531 w 12192000"/>
              <a:gd name="connsiteY117" fmla="*/ 823664 h 2515690"/>
              <a:gd name="connsiteX118" fmla="*/ 12192000 w 12192000"/>
              <a:gd name="connsiteY118" fmla="*/ 801163 h 2515690"/>
              <a:gd name="connsiteX119" fmla="*/ 12192000 w 12192000"/>
              <a:gd name="connsiteY119" fmla="*/ 2515690 h 2515690"/>
              <a:gd name="connsiteX120" fmla="*/ 0 w 12192000"/>
              <a:gd name="connsiteY120" fmla="*/ 2515690 h 25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192000" h="2515690">
                <a:moveTo>
                  <a:pt x="0" y="0"/>
                </a:moveTo>
                <a:lnTo>
                  <a:pt x="170442" y="96074"/>
                </a:lnTo>
                <a:cubicBezTo>
                  <a:pt x="323315" y="179510"/>
                  <a:pt x="418777" y="223899"/>
                  <a:pt x="424739" y="224865"/>
                </a:cubicBezTo>
                <a:cubicBezTo>
                  <a:pt x="573781" y="248496"/>
                  <a:pt x="654649" y="314572"/>
                  <a:pt x="748273" y="373939"/>
                </a:cubicBezTo>
                <a:cubicBezTo>
                  <a:pt x="830321" y="425631"/>
                  <a:pt x="917271" y="480784"/>
                  <a:pt x="1037058" y="499994"/>
                </a:cubicBezTo>
                <a:cubicBezTo>
                  <a:pt x="1195925" y="525362"/>
                  <a:pt x="1048105" y="445478"/>
                  <a:pt x="1101312" y="428540"/>
                </a:cubicBezTo>
                <a:cubicBezTo>
                  <a:pt x="1188473" y="458169"/>
                  <a:pt x="1274625" y="505369"/>
                  <a:pt x="1367071" y="516118"/>
                </a:cubicBezTo>
                <a:cubicBezTo>
                  <a:pt x="1701323" y="554463"/>
                  <a:pt x="1964451" y="648887"/>
                  <a:pt x="2189943" y="794533"/>
                </a:cubicBezTo>
                <a:cubicBezTo>
                  <a:pt x="2255082" y="836300"/>
                  <a:pt x="2357481" y="862342"/>
                  <a:pt x="2390329" y="920897"/>
                </a:cubicBezTo>
                <a:cubicBezTo>
                  <a:pt x="2406050" y="949359"/>
                  <a:pt x="2430126" y="969285"/>
                  <a:pt x="2459570" y="983740"/>
                </a:cubicBezTo>
                <a:lnTo>
                  <a:pt x="2503252" y="1000151"/>
                </a:lnTo>
                <a:lnTo>
                  <a:pt x="2503252" y="1008273"/>
                </a:lnTo>
                <a:lnTo>
                  <a:pt x="2511191" y="1009499"/>
                </a:lnTo>
                <a:cubicBezTo>
                  <a:pt x="2529847" y="1011974"/>
                  <a:pt x="2562849" y="1015701"/>
                  <a:pt x="2565029" y="1015977"/>
                </a:cubicBezTo>
                <a:cubicBezTo>
                  <a:pt x="2610845" y="1021778"/>
                  <a:pt x="2601577" y="1020837"/>
                  <a:pt x="2593745" y="1019963"/>
                </a:cubicBezTo>
                <a:lnTo>
                  <a:pt x="2591015" y="1019651"/>
                </a:lnTo>
                <a:lnTo>
                  <a:pt x="2590137" y="1019549"/>
                </a:lnTo>
                <a:cubicBezTo>
                  <a:pt x="2588203" y="1019326"/>
                  <a:pt x="2588125" y="1019321"/>
                  <a:pt x="2589021" y="1019424"/>
                </a:cubicBezTo>
                <a:lnTo>
                  <a:pt x="2591015" y="1019651"/>
                </a:lnTo>
                <a:lnTo>
                  <a:pt x="2602385" y="1020975"/>
                </a:lnTo>
                <a:lnTo>
                  <a:pt x="2614445" y="1022389"/>
                </a:lnTo>
                <a:lnTo>
                  <a:pt x="2614445" y="1020966"/>
                </a:lnTo>
                <a:lnTo>
                  <a:pt x="2676661" y="1029355"/>
                </a:lnTo>
                <a:cubicBezTo>
                  <a:pt x="2715592" y="1034194"/>
                  <a:pt x="2753901" y="1039695"/>
                  <a:pt x="2788597" y="1048926"/>
                </a:cubicBezTo>
                <a:lnTo>
                  <a:pt x="2812742" y="1057667"/>
                </a:lnTo>
                <a:lnTo>
                  <a:pt x="2970201" y="949091"/>
                </a:lnTo>
                <a:cubicBezTo>
                  <a:pt x="3052785" y="982961"/>
                  <a:pt x="2996105" y="1020057"/>
                  <a:pt x="3030610" y="1049340"/>
                </a:cubicBezTo>
                <a:cubicBezTo>
                  <a:pt x="3039005" y="1048442"/>
                  <a:pt x="3049621" y="1048500"/>
                  <a:pt x="3058913" y="1048085"/>
                </a:cubicBezTo>
                <a:lnTo>
                  <a:pt x="3072697" y="1045316"/>
                </a:lnTo>
                <a:lnTo>
                  <a:pt x="3083305" y="1040550"/>
                </a:lnTo>
                <a:lnTo>
                  <a:pt x="3125603" y="1004583"/>
                </a:lnTo>
                <a:cubicBezTo>
                  <a:pt x="3221669" y="925596"/>
                  <a:pt x="3242489" y="937564"/>
                  <a:pt x="3385106" y="1042233"/>
                </a:cubicBezTo>
                <a:cubicBezTo>
                  <a:pt x="3399403" y="1052670"/>
                  <a:pt x="3412529" y="1060209"/>
                  <a:pt x="3424945" y="1065268"/>
                </a:cubicBezTo>
                <a:lnTo>
                  <a:pt x="3436948" y="1068018"/>
                </a:lnTo>
                <a:lnTo>
                  <a:pt x="3466714" y="1063419"/>
                </a:lnTo>
                <a:lnTo>
                  <a:pt x="3550909" y="1044511"/>
                </a:lnTo>
                <a:lnTo>
                  <a:pt x="3555900" y="1041996"/>
                </a:lnTo>
                <a:cubicBezTo>
                  <a:pt x="3573827" y="1033454"/>
                  <a:pt x="3594382" y="1025941"/>
                  <a:pt x="3625978" y="1023459"/>
                </a:cubicBezTo>
                <a:lnTo>
                  <a:pt x="3632465" y="1023522"/>
                </a:lnTo>
                <a:lnTo>
                  <a:pt x="3649063" y="1018726"/>
                </a:lnTo>
                <a:cubicBezTo>
                  <a:pt x="3741849" y="989371"/>
                  <a:pt x="3810578" y="953657"/>
                  <a:pt x="3805954" y="917517"/>
                </a:cubicBezTo>
                <a:cubicBezTo>
                  <a:pt x="4031729" y="953901"/>
                  <a:pt x="4031729" y="953901"/>
                  <a:pt x="4020506" y="816231"/>
                </a:cubicBezTo>
                <a:cubicBezTo>
                  <a:pt x="4171643" y="865324"/>
                  <a:pt x="4206308" y="864422"/>
                  <a:pt x="4233682" y="799511"/>
                </a:cubicBezTo>
                <a:cubicBezTo>
                  <a:pt x="4260226" y="737017"/>
                  <a:pt x="4254728" y="668575"/>
                  <a:pt x="4306552" y="610207"/>
                </a:cubicBezTo>
                <a:cubicBezTo>
                  <a:pt x="4495313" y="657923"/>
                  <a:pt x="4699922" y="667347"/>
                  <a:pt x="4816604" y="773163"/>
                </a:cubicBezTo>
                <a:cubicBezTo>
                  <a:pt x="4834734" y="789836"/>
                  <a:pt x="4890507" y="799946"/>
                  <a:pt x="4916502" y="788104"/>
                </a:cubicBezTo>
                <a:cubicBezTo>
                  <a:pt x="5013526" y="746101"/>
                  <a:pt x="5238129" y="796871"/>
                  <a:pt x="5224415" y="674418"/>
                </a:cubicBezTo>
                <a:cubicBezTo>
                  <a:pt x="5223051" y="659300"/>
                  <a:pt x="5240524" y="644890"/>
                  <a:pt x="5274077" y="655978"/>
                </a:cubicBezTo>
                <a:cubicBezTo>
                  <a:pt x="5388582" y="694066"/>
                  <a:pt x="5367022" y="644784"/>
                  <a:pt x="5371217" y="614372"/>
                </a:cubicBezTo>
                <a:cubicBezTo>
                  <a:pt x="5375856" y="577567"/>
                  <a:pt x="5319010" y="537578"/>
                  <a:pt x="5364523" y="502501"/>
                </a:cubicBezTo>
                <a:cubicBezTo>
                  <a:pt x="5425408" y="508891"/>
                  <a:pt x="5433299" y="538191"/>
                  <a:pt x="5457871" y="558285"/>
                </a:cubicBezTo>
                <a:cubicBezTo>
                  <a:pt x="5530352" y="617005"/>
                  <a:pt x="5609566" y="664386"/>
                  <a:pt x="5750580" y="663503"/>
                </a:cubicBezTo>
                <a:cubicBezTo>
                  <a:pt x="5864519" y="662926"/>
                  <a:pt x="5966527" y="666650"/>
                  <a:pt x="5976618" y="582652"/>
                </a:cubicBezTo>
                <a:cubicBezTo>
                  <a:pt x="5978145" y="569455"/>
                  <a:pt x="5990792" y="562346"/>
                  <a:pt x="6009346" y="559470"/>
                </a:cubicBezTo>
                <a:cubicBezTo>
                  <a:pt x="6030639" y="568485"/>
                  <a:pt x="6052592" y="577083"/>
                  <a:pt x="6069735" y="587803"/>
                </a:cubicBezTo>
                <a:cubicBezTo>
                  <a:pt x="6126182" y="623812"/>
                  <a:pt x="6196945" y="634730"/>
                  <a:pt x="6270319" y="643982"/>
                </a:cubicBezTo>
                <a:cubicBezTo>
                  <a:pt x="6317101" y="649940"/>
                  <a:pt x="6363466" y="657107"/>
                  <a:pt x="6406781" y="672327"/>
                </a:cubicBezTo>
                <a:cubicBezTo>
                  <a:pt x="6433586" y="681598"/>
                  <a:pt x="6454928" y="693402"/>
                  <a:pt x="6469508" y="708574"/>
                </a:cubicBezTo>
                <a:cubicBezTo>
                  <a:pt x="6482729" y="721786"/>
                  <a:pt x="6496225" y="725422"/>
                  <a:pt x="6515869" y="715738"/>
                </a:cubicBezTo>
                <a:cubicBezTo>
                  <a:pt x="6572200" y="688353"/>
                  <a:pt x="6639257" y="676241"/>
                  <a:pt x="6725938" y="691128"/>
                </a:cubicBezTo>
                <a:cubicBezTo>
                  <a:pt x="6752109" y="695629"/>
                  <a:pt x="6772625" y="691505"/>
                  <a:pt x="6778240" y="678998"/>
                </a:cubicBezTo>
                <a:cubicBezTo>
                  <a:pt x="6784286" y="665981"/>
                  <a:pt x="6794269" y="655280"/>
                  <a:pt x="6806944" y="646178"/>
                </a:cubicBezTo>
                <a:lnTo>
                  <a:pt x="6830632" y="633915"/>
                </a:lnTo>
                <a:lnTo>
                  <a:pt x="6858072" y="646178"/>
                </a:lnTo>
                <a:cubicBezTo>
                  <a:pt x="6872754" y="655280"/>
                  <a:pt x="6884317" y="665981"/>
                  <a:pt x="6891322" y="678998"/>
                </a:cubicBezTo>
                <a:cubicBezTo>
                  <a:pt x="6897826" y="691505"/>
                  <a:pt x="6921592" y="695629"/>
                  <a:pt x="6951905" y="691128"/>
                </a:cubicBezTo>
                <a:cubicBezTo>
                  <a:pt x="7052317" y="676241"/>
                  <a:pt x="7129994" y="688353"/>
                  <a:pt x="7195246" y="715738"/>
                </a:cubicBezTo>
                <a:cubicBezTo>
                  <a:pt x="7217999" y="725422"/>
                  <a:pt x="7233634" y="721786"/>
                  <a:pt x="7248949" y="708574"/>
                </a:cubicBezTo>
                <a:cubicBezTo>
                  <a:pt x="7265838" y="693402"/>
                  <a:pt x="7290560" y="681598"/>
                  <a:pt x="7321609" y="672327"/>
                </a:cubicBezTo>
                <a:cubicBezTo>
                  <a:pt x="7371785" y="657107"/>
                  <a:pt x="7425493" y="649940"/>
                  <a:pt x="7479684" y="643982"/>
                </a:cubicBezTo>
                <a:cubicBezTo>
                  <a:pt x="7564679" y="634730"/>
                  <a:pt x="7646649" y="623812"/>
                  <a:pt x="7712035" y="587803"/>
                </a:cubicBezTo>
                <a:cubicBezTo>
                  <a:pt x="7731892" y="577083"/>
                  <a:pt x="7757322" y="568485"/>
                  <a:pt x="7781987" y="559470"/>
                </a:cubicBezTo>
                <a:cubicBezTo>
                  <a:pt x="7803481" y="562346"/>
                  <a:pt x="7818130" y="569455"/>
                  <a:pt x="7819900" y="582652"/>
                </a:cubicBezTo>
                <a:cubicBezTo>
                  <a:pt x="7831588" y="666650"/>
                  <a:pt x="7949751" y="662926"/>
                  <a:pt x="8081736" y="663503"/>
                </a:cubicBezTo>
                <a:cubicBezTo>
                  <a:pt x="8245081" y="664386"/>
                  <a:pt x="8336842" y="617005"/>
                  <a:pt x="8420801" y="558285"/>
                </a:cubicBezTo>
                <a:cubicBezTo>
                  <a:pt x="8449265" y="538191"/>
                  <a:pt x="8458404" y="508890"/>
                  <a:pt x="8528933" y="502501"/>
                </a:cubicBezTo>
                <a:cubicBezTo>
                  <a:pt x="8581654" y="537578"/>
                  <a:pt x="8515805" y="577567"/>
                  <a:pt x="8521178" y="614372"/>
                </a:cubicBezTo>
                <a:cubicBezTo>
                  <a:pt x="8526038" y="644784"/>
                  <a:pt x="8501063" y="694066"/>
                  <a:pt x="8633702" y="655978"/>
                </a:cubicBezTo>
                <a:cubicBezTo>
                  <a:pt x="8672570" y="644890"/>
                  <a:pt x="8692811" y="659300"/>
                  <a:pt x="8691231" y="674418"/>
                </a:cubicBezTo>
                <a:cubicBezTo>
                  <a:pt x="8675345" y="796871"/>
                  <a:pt x="8935518" y="746101"/>
                  <a:pt x="9047908" y="788104"/>
                </a:cubicBezTo>
                <a:cubicBezTo>
                  <a:pt x="9078021" y="799946"/>
                  <a:pt x="9142627" y="789836"/>
                  <a:pt x="9163628" y="773163"/>
                </a:cubicBezTo>
                <a:cubicBezTo>
                  <a:pt x="9298789" y="667347"/>
                  <a:pt x="9535801" y="657923"/>
                  <a:pt x="9754459" y="610207"/>
                </a:cubicBezTo>
                <a:cubicBezTo>
                  <a:pt x="9814490" y="668575"/>
                  <a:pt x="9808123" y="737017"/>
                  <a:pt x="9838868" y="799511"/>
                </a:cubicBezTo>
                <a:cubicBezTo>
                  <a:pt x="9870579" y="864422"/>
                  <a:pt x="9910733" y="865324"/>
                  <a:pt x="10085808" y="816231"/>
                </a:cubicBezTo>
                <a:cubicBezTo>
                  <a:pt x="10072804" y="953901"/>
                  <a:pt x="10072804" y="953901"/>
                  <a:pt x="10334338" y="917517"/>
                </a:cubicBezTo>
                <a:cubicBezTo>
                  <a:pt x="10328982" y="953657"/>
                  <a:pt x="10408594" y="989371"/>
                  <a:pt x="10516076" y="1018726"/>
                </a:cubicBezTo>
                <a:lnTo>
                  <a:pt x="10535302" y="1023522"/>
                </a:lnTo>
                <a:lnTo>
                  <a:pt x="10542819" y="1023458"/>
                </a:lnTo>
                <a:cubicBezTo>
                  <a:pt x="10579419" y="1025941"/>
                  <a:pt x="10603227" y="1033454"/>
                  <a:pt x="10623994" y="1041996"/>
                </a:cubicBezTo>
                <a:lnTo>
                  <a:pt x="10629774" y="1044511"/>
                </a:lnTo>
                <a:lnTo>
                  <a:pt x="10727305" y="1063419"/>
                </a:lnTo>
                <a:lnTo>
                  <a:pt x="10761785" y="1068017"/>
                </a:lnTo>
                <a:lnTo>
                  <a:pt x="10775688" y="1065268"/>
                </a:lnTo>
                <a:cubicBezTo>
                  <a:pt x="10790070" y="1060209"/>
                  <a:pt x="10805275" y="1052670"/>
                  <a:pt x="10821837" y="1042232"/>
                </a:cubicBezTo>
                <a:cubicBezTo>
                  <a:pt x="10987041" y="937564"/>
                  <a:pt x="11011156" y="925596"/>
                  <a:pt x="11122438" y="1004583"/>
                </a:cubicBezTo>
                <a:lnTo>
                  <a:pt x="11171433" y="1040550"/>
                </a:lnTo>
                <a:lnTo>
                  <a:pt x="11183724" y="1045316"/>
                </a:lnTo>
                <a:lnTo>
                  <a:pt x="11199690" y="1048085"/>
                </a:lnTo>
                <a:cubicBezTo>
                  <a:pt x="11210452" y="1048499"/>
                  <a:pt x="11222752" y="1048442"/>
                  <a:pt x="11232475" y="1049340"/>
                </a:cubicBezTo>
                <a:cubicBezTo>
                  <a:pt x="11272445" y="1020057"/>
                  <a:pt x="11206789" y="982961"/>
                  <a:pt x="11302451" y="949091"/>
                </a:cubicBezTo>
                <a:lnTo>
                  <a:pt x="11484849" y="1057667"/>
                </a:lnTo>
                <a:lnTo>
                  <a:pt x="11512818" y="1048926"/>
                </a:lnTo>
                <a:cubicBezTo>
                  <a:pt x="11553007" y="1039695"/>
                  <a:pt x="11597385" y="1034194"/>
                  <a:pt x="11642481" y="1029355"/>
                </a:cubicBezTo>
                <a:lnTo>
                  <a:pt x="11714551" y="1020966"/>
                </a:lnTo>
                <a:lnTo>
                  <a:pt x="11714551" y="1022389"/>
                </a:lnTo>
                <a:lnTo>
                  <a:pt x="11728519" y="1020975"/>
                </a:lnTo>
                <a:lnTo>
                  <a:pt x="11741691" y="1019651"/>
                </a:lnTo>
                <a:lnTo>
                  <a:pt x="11743999" y="1019424"/>
                </a:lnTo>
                <a:cubicBezTo>
                  <a:pt x="11745037" y="1019320"/>
                  <a:pt x="11744948" y="1019326"/>
                  <a:pt x="11742709" y="1019549"/>
                </a:cubicBezTo>
                <a:lnTo>
                  <a:pt x="11741691" y="1019651"/>
                </a:lnTo>
                <a:lnTo>
                  <a:pt x="11738529" y="1019963"/>
                </a:lnTo>
                <a:cubicBezTo>
                  <a:pt x="11729455" y="1020837"/>
                  <a:pt x="11718720" y="1021778"/>
                  <a:pt x="11771791" y="1015977"/>
                </a:cubicBezTo>
                <a:cubicBezTo>
                  <a:pt x="11774317" y="1015701"/>
                  <a:pt x="11812546" y="1011974"/>
                  <a:pt x="11834157" y="1009499"/>
                </a:cubicBezTo>
                <a:lnTo>
                  <a:pt x="11843354" y="1008273"/>
                </a:lnTo>
                <a:lnTo>
                  <a:pt x="11843354" y="1000151"/>
                </a:lnTo>
                <a:lnTo>
                  <a:pt x="11893955" y="983740"/>
                </a:lnTo>
                <a:cubicBezTo>
                  <a:pt x="11928061" y="969285"/>
                  <a:pt x="11955951" y="949359"/>
                  <a:pt x="11974160" y="920897"/>
                </a:cubicBezTo>
                <a:cubicBezTo>
                  <a:pt x="12002698" y="876981"/>
                  <a:pt x="12076554" y="851353"/>
                  <a:pt x="12143531" y="823664"/>
                </a:cubicBezTo>
                <a:lnTo>
                  <a:pt x="12192000" y="801163"/>
                </a:lnTo>
                <a:lnTo>
                  <a:pt x="12192000" y="2515690"/>
                </a:lnTo>
                <a:lnTo>
                  <a:pt x="0" y="251569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FB7C61-8F01-43B0-59C9-4CE5AED57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2736"/>
            <a:ext cx="10515600" cy="183301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Our Solution: Nightingale Platform</a:t>
            </a:r>
            <a:endParaRPr lang="en-IL" b="1" dirty="0">
              <a:latin typeface="+mn-lt"/>
            </a:endParaRPr>
          </a:p>
        </p:txBody>
      </p:sp>
      <p:pic>
        <p:nvPicPr>
          <p:cNvPr id="4" name="Picture 3" descr="A logo of a person holding a bird&#10;&#10;Description automatically generated">
            <a:extLst>
              <a:ext uri="{FF2B5EF4-FFF2-40B4-BE49-F238E27FC236}">
                <a16:creationId xmlns:a16="http://schemas.microsoft.com/office/drawing/2014/main" id="{0C66AAFD-5FD6-614D-DC14-7E69E1D60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9" y="118976"/>
            <a:ext cx="1335858" cy="133585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4C3CBF4-FC30-6C0A-0952-CC26489E9430}"/>
              </a:ext>
            </a:extLst>
          </p:cNvPr>
          <p:cNvSpPr/>
          <p:nvPr/>
        </p:nvSpPr>
        <p:spPr>
          <a:xfrm>
            <a:off x="706224" y="1598521"/>
            <a:ext cx="5220000" cy="180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b="1" i="0" dirty="0">
                <a:solidFill>
                  <a:srgbClr val="030712"/>
                </a:solidFill>
                <a:effectLst/>
              </a:rPr>
              <a:t>1. 24/7 Client Knowledge Partner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30712"/>
                </a:solidFill>
                <a:effectLst/>
              </a:rPr>
              <a:t>Remembers every detail about each client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30712"/>
                </a:solidFill>
                <a:effectLst/>
              </a:rPr>
              <a:t>Instantly recalls case histories and interactions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30712"/>
                </a:solidFill>
                <a:effectLst/>
              </a:rPr>
              <a:t>Creates structured insights from unstructured data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30712"/>
                </a:solidFill>
                <a:effectLst/>
              </a:rPr>
              <a:t>Spots patterns and flags important developments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30712"/>
                </a:solidFill>
                <a:effectLst/>
              </a:rPr>
              <a:t>Provides real-time access to client information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940A5C9-1491-E4B8-1845-93FADF143A21}"/>
              </a:ext>
            </a:extLst>
          </p:cNvPr>
          <p:cNvSpPr/>
          <p:nvPr/>
        </p:nvSpPr>
        <p:spPr>
          <a:xfrm>
            <a:off x="6317136" y="1598521"/>
            <a:ext cx="5220000" cy="180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b="1" i="0" dirty="0">
                <a:solidFill>
                  <a:srgbClr val="030712"/>
                </a:solidFill>
                <a:effectLst/>
              </a:rPr>
              <a:t>2. Intelligent Administrative Support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30712"/>
                </a:solidFill>
              </a:rPr>
              <a:t>Automates report generation and documentation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30712"/>
                </a:solidFill>
              </a:rPr>
              <a:t>Handles complex form-filling across systems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30712"/>
                </a:solidFill>
              </a:rPr>
              <a:t>Manages deadlines and follow-up tasks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30712"/>
                </a:solidFill>
              </a:rPr>
              <a:t>Creates meeting summaries and action items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30712"/>
                </a:solidFill>
              </a:rPr>
              <a:t>Streamlines compliance documentation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CCD6A5-FD10-B8AC-50AD-E5B0171A6372}"/>
              </a:ext>
            </a:extLst>
          </p:cNvPr>
          <p:cNvSpPr txBox="1"/>
          <p:nvPr/>
        </p:nvSpPr>
        <p:spPr>
          <a:xfrm>
            <a:off x="706224" y="5465819"/>
            <a:ext cx="10776504" cy="110799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0056AA"/>
                </a:solidFill>
                <a:ea typeface="+mj-ea"/>
                <a:cs typeface="+mj-cs"/>
              </a:rPr>
              <a:t>How It Works:</a:t>
            </a:r>
          </a:p>
          <a:p>
            <a:pPr algn="l"/>
            <a:r>
              <a:rPr lang="en-US" sz="1600" b="0" i="0" dirty="0">
                <a:effectLst/>
              </a:rPr>
              <a:t>Nightingale works as your intelligent case management partner, automatically capturing and organizing client information while ensuring compliance with organizational standards. It handles administrative tasks, generates insights, and provides real-time support, allowing case managers to focus on direct client care.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1115635-6EFB-2D94-5F1E-186E3441DB81}"/>
              </a:ext>
            </a:extLst>
          </p:cNvPr>
          <p:cNvSpPr/>
          <p:nvPr/>
        </p:nvSpPr>
        <p:spPr>
          <a:xfrm>
            <a:off x="706224" y="3483300"/>
            <a:ext cx="5220000" cy="180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030712"/>
                </a:solidFill>
              </a:rPr>
              <a:t>3. Professional Knowledge &amp; Resource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30712"/>
                </a:solidFill>
              </a:rPr>
              <a:t>Provides instant access to relevant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30712"/>
                </a:solidFill>
              </a:rPr>
              <a:t>Suggests appropriate services and interventions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30712"/>
                </a:solidFill>
              </a:rPr>
              <a:t>Offers evidence-based best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30712"/>
                </a:solidFill>
              </a:rPr>
              <a:t>Recommends trusted third-party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30712"/>
                </a:solidFill>
              </a:rPr>
              <a:t>Ensures protocol compliance and quality standards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2127E7-32F3-4D5B-E227-83D005C4B384}"/>
              </a:ext>
            </a:extLst>
          </p:cNvPr>
          <p:cNvSpPr/>
          <p:nvPr/>
        </p:nvSpPr>
        <p:spPr>
          <a:xfrm>
            <a:off x="6279336" y="3483300"/>
            <a:ext cx="5220000" cy="180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030712"/>
                </a:solidFill>
              </a:rPr>
              <a:t>4. Management &amp; Organization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30712"/>
                </a:solidFill>
              </a:rPr>
              <a:t>Quality Assurance &amp; Standardization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30712"/>
                </a:solidFill>
              </a:rPr>
              <a:t>Supervision &amp; Oversight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30712"/>
                </a:solidFill>
              </a:rPr>
              <a:t>Organizational Knowledge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30712"/>
                </a:solidFill>
              </a:rPr>
              <a:t>Training &amp; Development Platform</a:t>
            </a:r>
          </a:p>
        </p:txBody>
      </p:sp>
      <p:pic>
        <p:nvPicPr>
          <p:cNvPr id="10" name="Graphic 9" descr="Scientific Thought outline">
            <a:extLst>
              <a:ext uri="{FF2B5EF4-FFF2-40B4-BE49-F238E27FC236}">
                <a16:creationId xmlns:a16="http://schemas.microsoft.com/office/drawing/2014/main" id="{8F1BD8ED-AE8A-D229-AADD-E97C6B0CE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19720" y="3503247"/>
            <a:ext cx="540000" cy="540000"/>
          </a:xfrm>
          <a:prstGeom prst="rect">
            <a:avLst/>
          </a:prstGeom>
        </p:spPr>
      </p:pic>
      <p:pic>
        <p:nvPicPr>
          <p:cNvPr id="19" name="Graphic 18" descr="Person with idea outline">
            <a:extLst>
              <a:ext uri="{FF2B5EF4-FFF2-40B4-BE49-F238E27FC236}">
                <a16:creationId xmlns:a16="http://schemas.microsoft.com/office/drawing/2014/main" id="{FDCD65C6-044C-6549-68B3-967484EBA8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38083" y="1681282"/>
            <a:ext cx="540000" cy="540000"/>
          </a:xfrm>
          <a:prstGeom prst="rect">
            <a:avLst/>
          </a:prstGeom>
        </p:spPr>
      </p:pic>
      <p:pic>
        <p:nvPicPr>
          <p:cNvPr id="21" name="Graphic 20" descr="Clipboard outline">
            <a:extLst>
              <a:ext uri="{FF2B5EF4-FFF2-40B4-BE49-F238E27FC236}">
                <a16:creationId xmlns:a16="http://schemas.microsoft.com/office/drawing/2014/main" id="{1146BC15-BF97-3F56-3E5F-F8D825E51C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36213" y="3503247"/>
            <a:ext cx="540000" cy="540000"/>
          </a:xfrm>
          <a:prstGeom prst="rect">
            <a:avLst/>
          </a:prstGeom>
        </p:spPr>
      </p:pic>
      <p:pic>
        <p:nvPicPr>
          <p:cNvPr id="26" name="Graphic 25" descr="Artificial Intelligence outline">
            <a:extLst>
              <a:ext uri="{FF2B5EF4-FFF2-40B4-BE49-F238E27FC236}">
                <a16:creationId xmlns:a16="http://schemas.microsoft.com/office/drawing/2014/main" id="{4825F627-A44F-3647-8A84-6A5AD251F3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59336" y="1650534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21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8953E74-D241-4DDF-8508-F0365EA13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C3C901A-B2F4-4A3C-BCDD-7C8D587EC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371134"/>
          </a:xfrm>
          <a:custGeom>
            <a:avLst/>
            <a:gdLst>
              <a:gd name="connsiteX0" fmla="*/ 0 w 12192000"/>
              <a:gd name="connsiteY0" fmla="*/ 0 h 2515690"/>
              <a:gd name="connsiteX1" fmla="*/ 170442 w 12192000"/>
              <a:gd name="connsiteY1" fmla="*/ 96074 h 2515690"/>
              <a:gd name="connsiteX2" fmla="*/ 424739 w 12192000"/>
              <a:gd name="connsiteY2" fmla="*/ 224865 h 2515690"/>
              <a:gd name="connsiteX3" fmla="*/ 748273 w 12192000"/>
              <a:gd name="connsiteY3" fmla="*/ 373939 h 2515690"/>
              <a:gd name="connsiteX4" fmla="*/ 1037058 w 12192000"/>
              <a:gd name="connsiteY4" fmla="*/ 499994 h 2515690"/>
              <a:gd name="connsiteX5" fmla="*/ 1101312 w 12192000"/>
              <a:gd name="connsiteY5" fmla="*/ 428540 h 2515690"/>
              <a:gd name="connsiteX6" fmla="*/ 1367071 w 12192000"/>
              <a:gd name="connsiteY6" fmla="*/ 516118 h 2515690"/>
              <a:gd name="connsiteX7" fmla="*/ 2189943 w 12192000"/>
              <a:gd name="connsiteY7" fmla="*/ 794533 h 2515690"/>
              <a:gd name="connsiteX8" fmla="*/ 2390329 w 12192000"/>
              <a:gd name="connsiteY8" fmla="*/ 920897 h 2515690"/>
              <a:gd name="connsiteX9" fmla="*/ 2459570 w 12192000"/>
              <a:gd name="connsiteY9" fmla="*/ 983740 h 2515690"/>
              <a:gd name="connsiteX10" fmla="*/ 2503252 w 12192000"/>
              <a:gd name="connsiteY10" fmla="*/ 1000151 h 2515690"/>
              <a:gd name="connsiteX11" fmla="*/ 2503252 w 12192000"/>
              <a:gd name="connsiteY11" fmla="*/ 1008273 h 2515690"/>
              <a:gd name="connsiteX12" fmla="*/ 2511191 w 12192000"/>
              <a:gd name="connsiteY12" fmla="*/ 1009499 h 2515690"/>
              <a:gd name="connsiteX13" fmla="*/ 2565029 w 12192000"/>
              <a:gd name="connsiteY13" fmla="*/ 1015977 h 2515690"/>
              <a:gd name="connsiteX14" fmla="*/ 2593745 w 12192000"/>
              <a:gd name="connsiteY14" fmla="*/ 1019963 h 2515690"/>
              <a:gd name="connsiteX15" fmla="*/ 2591015 w 12192000"/>
              <a:gd name="connsiteY15" fmla="*/ 1019651 h 2515690"/>
              <a:gd name="connsiteX16" fmla="*/ 2590137 w 12192000"/>
              <a:gd name="connsiteY16" fmla="*/ 1019549 h 2515690"/>
              <a:gd name="connsiteX17" fmla="*/ 2589021 w 12192000"/>
              <a:gd name="connsiteY17" fmla="*/ 1019424 h 2515690"/>
              <a:gd name="connsiteX18" fmla="*/ 2591015 w 12192000"/>
              <a:gd name="connsiteY18" fmla="*/ 1019651 h 2515690"/>
              <a:gd name="connsiteX19" fmla="*/ 2602385 w 12192000"/>
              <a:gd name="connsiteY19" fmla="*/ 1020975 h 2515690"/>
              <a:gd name="connsiteX20" fmla="*/ 2614445 w 12192000"/>
              <a:gd name="connsiteY20" fmla="*/ 1022389 h 2515690"/>
              <a:gd name="connsiteX21" fmla="*/ 2614445 w 12192000"/>
              <a:gd name="connsiteY21" fmla="*/ 1020966 h 2515690"/>
              <a:gd name="connsiteX22" fmla="*/ 2676661 w 12192000"/>
              <a:gd name="connsiteY22" fmla="*/ 1029355 h 2515690"/>
              <a:gd name="connsiteX23" fmla="*/ 2788597 w 12192000"/>
              <a:gd name="connsiteY23" fmla="*/ 1048926 h 2515690"/>
              <a:gd name="connsiteX24" fmla="*/ 2812742 w 12192000"/>
              <a:gd name="connsiteY24" fmla="*/ 1057667 h 2515690"/>
              <a:gd name="connsiteX25" fmla="*/ 2970201 w 12192000"/>
              <a:gd name="connsiteY25" fmla="*/ 949091 h 2515690"/>
              <a:gd name="connsiteX26" fmla="*/ 3030610 w 12192000"/>
              <a:gd name="connsiteY26" fmla="*/ 1049340 h 2515690"/>
              <a:gd name="connsiteX27" fmla="*/ 3058913 w 12192000"/>
              <a:gd name="connsiteY27" fmla="*/ 1048085 h 2515690"/>
              <a:gd name="connsiteX28" fmla="*/ 3072697 w 12192000"/>
              <a:gd name="connsiteY28" fmla="*/ 1045316 h 2515690"/>
              <a:gd name="connsiteX29" fmla="*/ 3083305 w 12192000"/>
              <a:gd name="connsiteY29" fmla="*/ 1040550 h 2515690"/>
              <a:gd name="connsiteX30" fmla="*/ 3125603 w 12192000"/>
              <a:gd name="connsiteY30" fmla="*/ 1004583 h 2515690"/>
              <a:gd name="connsiteX31" fmla="*/ 3385106 w 12192000"/>
              <a:gd name="connsiteY31" fmla="*/ 1042233 h 2515690"/>
              <a:gd name="connsiteX32" fmla="*/ 3424945 w 12192000"/>
              <a:gd name="connsiteY32" fmla="*/ 1065268 h 2515690"/>
              <a:gd name="connsiteX33" fmla="*/ 3436948 w 12192000"/>
              <a:gd name="connsiteY33" fmla="*/ 1068018 h 2515690"/>
              <a:gd name="connsiteX34" fmla="*/ 3466714 w 12192000"/>
              <a:gd name="connsiteY34" fmla="*/ 1063419 h 2515690"/>
              <a:gd name="connsiteX35" fmla="*/ 3550909 w 12192000"/>
              <a:gd name="connsiteY35" fmla="*/ 1044511 h 2515690"/>
              <a:gd name="connsiteX36" fmla="*/ 3555900 w 12192000"/>
              <a:gd name="connsiteY36" fmla="*/ 1041996 h 2515690"/>
              <a:gd name="connsiteX37" fmla="*/ 3625978 w 12192000"/>
              <a:gd name="connsiteY37" fmla="*/ 1023459 h 2515690"/>
              <a:gd name="connsiteX38" fmla="*/ 3632465 w 12192000"/>
              <a:gd name="connsiteY38" fmla="*/ 1023522 h 2515690"/>
              <a:gd name="connsiteX39" fmla="*/ 3649063 w 12192000"/>
              <a:gd name="connsiteY39" fmla="*/ 1018726 h 2515690"/>
              <a:gd name="connsiteX40" fmla="*/ 3805954 w 12192000"/>
              <a:gd name="connsiteY40" fmla="*/ 917517 h 2515690"/>
              <a:gd name="connsiteX41" fmla="*/ 4020506 w 12192000"/>
              <a:gd name="connsiteY41" fmla="*/ 816231 h 2515690"/>
              <a:gd name="connsiteX42" fmla="*/ 4233682 w 12192000"/>
              <a:gd name="connsiteY42" fmla="*/ 799511 h 2515690"/>
              <a:gd name="connsiteX43" fmla="*/ 4306552 w 12192000"/>
              <a:gd name="connsiteY43" fmla="*/ 610207 h 2515690"/>
              <a:gd name="connsiteX44" fmla="*/ 4816604 w 12192000"/>
              <a:gd name="connsiteY44" fmla="*/ 773163 h 2515690"/>
              <a:gd name="connsiteX45" fmla="*/ 4916502 w 12192000"/>
              <a:gd name="connsiteY45" fmla="*/ 788104 h 2515690"/>
              <a:gd name="connsiteX46" fmla="*/ 5224415 w 12192000"/>
              <a:gd name="connsiteY46" fmla="*/ 674418 h 2515690"/>
              <a:gd name="connsiteX47" fmla="*/ 5274077 w 12192000"/>
              <a:gd name="connsiteY47" fmla="*/ 655978 h 2515690"/>
              <a:gd name="connsiteX48" fmla="*/ 5371217 w 12192000"/>
              <a:gd name="connsiteY48" fmla="*/ 614372 h 2515690"/>
              <a:gd name="connsiteX49" fmla="*/ 5364523 w 12192000"/>
              <a:gd name="connsiteY49" fmla="*/ 502501 h 2515690"/>
              <a:gd name="connsiteX50" fmla="*/ 5457871 w 12192000"/>
              <a:gd name="connsiteY50" fmla="*/ 558285 h 2515690"/>
              <a:gd name="connsiteX51" fmla="*/ 5750580 w 12192000"/>
              <a:gd name="connsiteY51" fmla="*/ 663503 h 2515690"/>
              <a:gd name="connsiteX52" fmla="*/ 5976618 w 12192000"/>
              <a:gd name="connsiteY52" fmla="*/ 582652 h 2515690"/>
              <a:gd name="connsiteX53" fmla="*/ 6009346 w 12192000"/>
              <a:gd name="connsiteY53" fmla="*/ 559470 h 2515690"/>
              <a:gd name="connsiteX54" fmla="*/ 6069735 w 12192000"/>
              <a:gd name="connsiteY54" fmla="*/ 587803 h 2515690"/>
              <a:gd name="connsiteX55" fmla="*/ 6270319 w 12192000"/>
              <a:gd name="connsiteY55" fmla="*/ 643982 h 2515690"/>
              <a:gd name="connsiteX56" fmla="*/ 6406781 w 12192000"/>
              <a:gd name="connsiteY56" fmla="*/ 672327 h 2515690"/>
              <a:gd name="connsiteX57" fmla="*/ 6469508 w 12192000"/>
              <a:gd name="connsiteY57" fmla="*/ 708574 h 2515690"/>
              <a:gd name="connsiteX58" fmla="*/ 6515869 w 12192000"/>
              <a:gd name="connsiteY58" fmla="*/ 715738 h 2515690"/>
              <a:gd name="connsiteX59" fmla="*/ 6725938 w 12192000"/>
              <a:gd name="connsiteY59" fmla="*/ 691128 h 2515690"/>
              <a:gd name="connsiteX60" fmla="*/ 6778240 w 12192000"/>
              <a:gd name="connsiteY60" fmla="*/ 678998 h 2515690"/>
              <a:gd name="connsiteX61" fmla="*/ 6806944 w 12192000"/>
              <a:gd name="connsiteY61" fmla="*/ 646178 h 2515690"/>
              <a:gd name="connsiteX62" fmla="*/ 6830632 w 12192000"/>
              <a:gd name="connsiteY62" fmla="*/ 633915 h 2515690"/>
              <a:gd name="connsiteX63" fmla="*/ 6858072 w 12192000"/>
              <a:gd name="connsiteY63" fmla="*/ 646178 h 2515690"/>
              <a:gd name="connsiteX64" fmla="*/ 6891322 w 12192000"/>
              <a:gd name="connsiteY64" fmla="*/ 678998 h 2515690"/>
              <a:gd name="connsiteX65" fmla="*/ 6951905 w 12192000"/>
              <a:gd name="connsiteY65" fmla="*/ 691128 h 2515690"/>
              <a:gd name="connsiteX66" fmla="*/ 7195246 w 12192000"/>
              <a:gd name="connsiteY66" fmla="*/ 715738 h 2515690"/>
              <a:gd name="connsiteX67" fmla="*/ 7248949 w 12192000"/>
              <a:gd name="connsiteY67" fmla="*/ 708574 h 2515690"/>
              <a:gd name="connsiteX68" fmla="*/ 7321609 w 12192000"/>
              <a:gd name="connsiteY68" fmla="*/ 672327 h 2515690"/>
              <a:gd name="connsiteX69" fmla="*/ 7479684 w 12192000"/>
              <a:gd name="connsiteY69" fmla="*/ 643982 h 2515690"/>
              <a:gd name="connsiteX70" fmla="*/ 7712035 w 12192000"/>
              <a:gd name="connsiteY70" fmla="*/ 587803 h 2515690"/>
              <a:gd name="connsiteX71" fmla="*/ 7781987 w 12192000"/>
              <a:gd name="connsiteY71" fmla="*/ 559470 h 2515690"/>
              <a:gd name="connsiteX72" fmla="*/ 7819900 w 12192000"/>
              <a:gd name="connsiteY72" fmla="*/ 582652 h 2515690"/>
              <a:gd name="connsiteX73" fmla="*/ 8081736 w 12192000"/>
              <a:gd name="connsiteY73" fmla="*/ 663503 h 2515690"/>
              <a:gd name="connsiteX74" fmla="*/ 8420801 w 12192000"/>
              <a:gd name="connsiteY74" fmla="*/ 558285 h 2515690"/>
              <a:gd name="connsiteX75" fmla="*/ 8528933 w 12192000"/>
              <a:gd name="connsiteY75" fmla="*/ 502501 h 2515690"/>
              <a:gd name="connsiteX76" fmla="*/ 8521178 w 12192000"/>
              <a:gd name="connsiteY76" fmla="*/ 614372 h 2515690"/>
              <a:gd name="connsiteX77" fmla="*/ 8633702 w 12192000"/>
              <a:gd name="connsiteY77" fmla="*/ 655978 h 2515690"/>
              <a:gd name="connsiteX78" fmla="*/ 8691231 w 12192000"/>
              <a:gd name="connsiteY78" fmla="*/ 674418 h 2515690"/>
              <a:gd name="connsiteX79" fmla="*/ 9047908 w 12192000"/>
              <a:gd name="connsiteY79" fmla="*/ 788104 h 2515690"/>
              <a:gd name="connsiteX80" fmla="*/ 9163628 w 12192000"/>
              <a:gd name="connsiteY80" fmla="*/ 773163 h 2515690"/>
              <a:gd name="connsiteX81" fmla="*/ 9754459 w 12192000"/>
              <a:gd name="connsiteY81" fmla="*/ 610207 h 2515690"/>
              <a:gd name="connsiteX82" fmla="*/ 9838868 w 12192000"/>
              <a:gd name="connsiteY82" fmla="*/ 799511 h 2515690"/>
              <a:gd name="connsiteX83" fmla="*/ 10085808 w 12192000"/>
              <a:gd name="connsiteY83" fmla="*/ 816231 h 2515690"/>
              <a:gd name="connsiteX84" fmla="*/ 10334338 w 12192000"/>
              <a:gd name="connsiteY84" fmla="*/ 917517 h 2515690"/>
              <a:gd name="connsiteX85" fmla="*/ 10516076 w 12192000"/>
              <a:gd name="connsiteY85" fmla="*/ 1018726 h 2515690"/>
              <a:gd name="connsiteX86" fmla="*/ 10535302 w 12192000"/>
              <a:gd name="connsiteY86" fmla="*/ 1023522 h 2515690"/>
              <a:gd name="connsiteX87" fmla="*/ 10542819 w 12192000"/>
              <a:gd name="connsiteY87" fmla="*/ 1023458 h 2515690"/>
              <a:gd name="connsiteX88" fmla="*/ 10623994 w 12192000"/>
              <a:gd name="connsiteY88" fmla="*/ 1041996 h 2515690"/>
              <a:gd name="connsiteX89" fmla="*/ 10629774 w 12192000"/>
              <a:gd name="connsiteY89" fmla="*/ 1044511 h 2515690"/>
              <a:gd name="connsiteX90" fmla="*/ 10727305 w 12192000"/>
              <a:gd name="connsiteY90" fmla="*/ 1063419 h 2515690"/>
              <a:gd name="connsiteX91" fmla="*/ 10761785 w 12192000"/>
              <a:gd name="connsiteY91" fmla="*/ 1068017 h 2515690"/>
              <a:gd name="connsiteX92" fmla="*/ 10775688 w 12192000"/>
              <a:gd name="connsiteY92" fmla="*/ 1065268 h 2515690"/>
              <a:gd name="connsiteX93" fmla="*/ 10821837 w 12192000"/>
              <a:gd name="connsiteY93" fmla="*/ 1042232 h 2515690"/>
              <a:gd name="connsiteX94" fmla="*/ 11122438 w 12192000"/>
              <a:gd name="connsiteY94" fmla="*/ 1004583 h 2515690"/>
              <a:gd name="connsiteX95" fmla="*/ 11171433 w 12192000"/>
              <a:gd name="connsiteY95" fmla="*/ 1040550 h 2515690"/>
              <a:gd name="connsiteX96" fmla="*/ 11183724 w 12192000"/>
              <a:gd name="connsiteY96" fmla="*/ 1045316 h 2515690"/>
              <a:gd name="connsiteX97" fmla="*/ 11199690 w 12192000"/>
              <a:gd name="connsiteY97" fmla="*/ 1048085 h 2515690"/>
              <a:gd name="connsiteX98" fmla="*/ 11232475 w 12192000"/>
              <a:gd name="connsiteY98" fmla="*/ 1049340 h 2515690"/>
              <a:gd name="connsiteX99" fmla="*/ 11302451 w 12192000"/>
              <a:gd name="connsiteY99" fmla="*/ 949091 h 2515690"/>
              <a:gd name="connsiteX100" fmla="*/ 11484849 w 12192000"/>
              <a:gd name="connsiteY100" fmla="*/ 1057667 h 2515690"/>
              <a:gd name="connsiteX101" fmla="*/ 11512818 w 12192000"/>
              <a:gd name="connsiteY101" fmla="*/ 1048926 h 2515690"/>
              <a:gd name="connsiteX102" fmla="*/ 11642481 w 12192000"/>
              <a:gd name="connsiteY102" fmla="*/ 1029355 h 2515690"/>
              <a:gd name="connsiteX103" fmla="*/ 11714551 w 12192000"/>
              <a:gd name="connsiteY103" fmla="*/ 1020966 h 2515690"/>
              <a:gd name="connsiteX104" fmla="*/ 11714551 w 12192000"/>
              <a:gd name="connsiteY104" fmla="*/ 1022389 h 2515690"/>
              <a:gd name="connsiteX105" fmla="*/ 11728519 w 12192000"/>
              <a:gd name="connsiteY105" fmla="*/ 1020975 h 2515690"/>
              <a:gd name="connsiteX106" fmla="*/ 11741691 w 12192000"/>
              <a:gd name="connsiteY106" fmla="*/ 1019651 h 2515690"/>
              <a:gd name="connsiteX107" fmla="*/ 11743999 w 12192000"/>
              <a:gd name="connsiteY107" fmla="*/ 1019424 h 2515690"/>
              <a:gd name="connsiteX108" fmla="*/ 11742709 w 12192000"/>
              <a:gd name="connsiteY108" fmla="*/ 1019549 h 2515690"/>
              <a:gd name="connsiteX109" fmla="*/ 11741691 w 12192000"/>
              <a:gd name="connsiteY109" fmla="*/ 1019651 h 2515690"/>
              <a:gd name="connsiteX110" fmla="*/ 11738529 w 12192000"/>
              <a:gd name="connsiteY110" fmla="*/ 1019963 h 2515690"/>
              <a:gd name="connsiteX111" fmla="*/ 11771791 w 12192000"/>
              <a:gd name="connsiteY111" fmla="*/ 1015977 h 2515690"/>
              <a:gd name="connsiteX112" fmla="*/ 11834157 w 12192000"/>
              <a:gd name="connsiteY112" fmla="*/ 1009499 h 2515690"/>
              <a:gd name="connsiteX113" fmla="*/ 11843354 w 12192000"/>
              <a:gd name="connsiteY113" fmla="*/ 1008273 h 2515690"/>
              <a:gd name="connsiteX114" fmla="*/ 11843354 w 12192000"/>
              <a:gd name="connsiteY114" fmla="*/ 1000151 h 2515690"/>
              <a:gd name="connsiteX115" fmla="*/ 11893955 w 12192000"/>
              <a:gd name="connsiteY115" fmla="*/ 983740 h 2515690"/>
              <a:gd name="connsiteX116" fmla="*/ 11974160 w 12192000"/>
              <a:gd name="connsiteY116" fmla="*/ 920897 h 2515690"/>
              <a:gd name="connsiteX117" fmla="*/ 12143531 w 12192000"/>
              <a:gd name="connsiteY117" fmla="*/ 823664 h 2515690"/>
              <a:gd name="connsiteX118" fmla="*/ 12192000 w 12192000"/>
              <a:gd name="connsiteY118" fmla="*/ 801163 h 2515690"/>
              <a:gd name="connsiteX119" fmla="*/ 12192000 w 12192000"/>
              <a:gd name="connsiteY119" fmla="*/ 2515690 h 2515690"/>
              <a:gd name="connsiteX120" fmla="*/ 0 w 12192000"/>
              <a:gd name="connsiteY120" fmla="*/ 2515690 h 25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192000" h="2515690">
                <a:moveTo>
                  <a:pt x="0" y="0"/>
                </a:moveTo>
                <a:lnTo>
                  <a:pt x="170442" y="96074"/>
                </a:lnTo>
                <a:cubicBezTo>
                  <a:pt x="323315" y="179510"/>
                  <a:pt x="418777" y="223899"/>
                  <a:pt x="424739" y="224865"/>
                </a:cubicBezTo>
                <a:cubicBezTo>
                  <a:pt x="573781" y="248496"/>
                  <a:pt x="654649" y="314572"/>
                  <a:pt x="748273" y="373939"/>
                </a:cubicBezTo>
                <a:cubicBezTo>
                  <a:pt x="830321" y="425631"/>
                  <a:pt x="917271" y="480784"/>
                  <a:pt x="1037058" y="499994"/>
                </a:cubicBezTo>
                <a:cubicBezTo>
                  <a:pt x="1195925" y="525362"/>
                  <a:pt x="1048105" y="445478"/>
                  <a:pt x="1101312" y="428540"/>
                </a:cubicBezTo>
                <a:cubicBezTo>
                  <a:pt x="1188473" y="458169"/>
                  <a:pt x="1274625" y="505369"/>
                  <a:pt x="1367071" y="516118"/>
                </a:cubicBezTo>
                <a:cubicBezTo>
                  <a:pt x="1701323" y="554463"/>
                  <a:pt x="1964451" y="648887"/>
                  <a:pt x="2189943" y="794533"/>
                </a:cubicBezTo>
                <a:cubicBezTo>
                  <a:pt x="2255082" y="836300"/>
                  <a:pt x="2357481" y="862342"/>
                  <a:pt x="2390329" y="920897"/>
                </a:cubicBezTo>
                <a:cubicBezTo>
                  <a:pt x="2406050" y="949359"/>
                  <a:pt x="2430126" y="969285"/>
                  <a:pt x="2459570" y="983740"/>
                </a:cubicBezTo>
                <a:lnTo>
                  <a:pt x="2503252" y="1000151"/>
                </a:lnTo>
                <a:lnTo>
                  <a:pt x="2503252" y="1008273"/>
                </a:lnTo>
                <a:lnTo>
                  <a:pt x="2511191" y="1009499"/>
                </a:lnTo>
                <a:cubicBezTo>
                  <a:pt x="2529847" y="1011974"/>
                  <a:pt x="2562849" y="1015701"/>
                  <a:pt x="2565029" y="1015977"/>
                </a:cubicBezTo>
                <a:cubicBezTo>
                  <a:pt x="2610845" y="1021778"/>
                  <a:pt x="2601577" y="1020837"/>
                  <a:pt x="2593745" y="1019963"/>
                </a:cubicBezTo>
                <a:lnTo>
                  <a:pt x="2591015" y="1019651"/>
                </a:lnTo>
                <a:lnTo>
                  <a:pt x="2590137" y="1019549"/>
                </a:lnTo>
                <a:cubicBezTo>
                  <a:pt x="2588203" y="1019326"/>
                  <a:pt x="2588125" y="1019321"/>
                  <a:pt x="2589021" y="1019424"/>
                </a:cubicBezTo>
                <a:lnTo>
                  <a:pt x="2591015" y="1019651"/>
                </a:lnTo>
                <a:lnTo>
                  <a:pt x="2602385" y="1020975"/>
                </a:lnTo>
                <a:lnTo>
                  <a:pt x="2614445" y="1022389"/>
                </a:lnTo>
                <a:lnTo>
                  <a:pt x="2614445" y="1020966"/>
                </a:lnTo>
                <a:lnTo>
                  <a:pt x="2676661" y="1029355"/>
                </a:lnTo>
                <a:cubicBezTo>
                  <a:pt x="2715592" y="1034194"/>
                  <a:pt x="2753901" y="1039695"/>
                  <a:pt x="2788597" y="1048926"/>
                </a:cubicBezTo>
                <a:lnTo>
                  <a:pt x="2812742" y="1057667"/>
                </a:lnTo>
                <a:lnTo>
                  <a:pt x="2970201" y="949091"/>
                </a:lnTo>
                <a:cubicBezTo>
                  <a:pt x="3052785" y="982961"/>
                  <a:pt x="2996105" y="1020057"/>
                  <a:pt x="3030610" y="1049340"/>
                </a:cubicBezTo>
                <a:cubicBezTo>
                  <a:pt x="3039005" y="1048442"/>
                  <a:pt x="3049621" y="1048500"/>
                  <a:pt x="3058913" y="1048085"/>
                </a:cubicBezTo>
                <a:lnTo>
                  <a:pt x="3072697" y="1045316"/>
                </a:lnTo>
                <a:lnTo>
                  <a:pt x="3083305" y="1040550"/>
                </a:lnTo>
                <a:lnTo>
                  <a:pt x="3125603" y="1004583"/>
                </a:lnTo>
                <a:cubicBezTo>
                  <a:pt x="3221669" y="925596"/>
                  <a:pt x="3242489" y="937564"/>
                  <a:pt x="3385106" y="1042233"/>
                </a:cubicBezTo>
                <a:cubicBezTo>
                  <a:pt x="3399403" y="1052670"/>
                  <a:pt x="3412529" y="1060209"/>
                  <a:pt x="3424945" y="1065268"/>
                </a:cubicBezTo>
                <a:lnTo>
                  <a:pt x="3436948" y="1068018"/>
                </a:lnTo>
                <a:lnTo>
                  <a:pt x="3466714" y="1063419"/>
                </a:lnTo>
                <a:lnTo>
                  <a:pt x="3550909" y="1044511"/>
                </a:lnTo>
                <a:lnTo>
                  <a:pt x="3555900" y="1041996"/>
                </a:lnTo>
                <a:cubicBezTo>
                  <a:pt x="3573827" y="1033454"/>
                  <a:pt x="3594382" y="1025941"/>
                  <a:pt x="3625978" y="1023459"/>
                </a:cubicBezTo>
                <a:lnTo>
                  <a:pt x="3632465" y="1023522"/>
                </a:lnTo>
                <a:lnTo>
                  <a:pt x="3649063" y="1018726"/>
                </a:lnTo>
                <a:cubicBezTo>
                  <a:pt x="3741849" y="989371"/>
                  <a:pt x="3810578" y="953657"/>
                  <a:pt x="3805954" y="917517"/>
                </a:cubicBezTo>
                <a:cubicBezTo>
                  <a:pt x="4031729" y="953901"/>
                  <a:pt x="4031729" y="953901"/>
                  <a:pt x="4020506" y="816231"/>
                </a:cubicBezTo>
                <a:cubicBezTo>
                  <a:pt x="4171643" y="865324"/>
                  <a:pt x="4206308" y="864422"/>
                  <a:pt x="4233682" y="799511"/>
                </a:cubicBezTo>
                <a:cubicBezTo>
                  <a:pt x="4260226" y="737017"/>
                  <a:pt x="4254728" y="668575"/>
                  <a:pt x="4306552" y="610207"/>
                </a:cubicBezTo>
                <a:cubicBezTo>
                  <a:pt x="4495313" y="657923"/>
                  <a:pt x="4699922" y="667347"/>
                  <a:pt x="4816604" y="773163"/>
                </a:cubicBezTo>
                <a:cubicBezTo>
                  <a:pt x="4834734" y="789836"/>
                  <a:pt x="4890507" y="799946"/>
                  <a:pt x="4916502" y="788104"/>
                </a:cubicBezTo>
                <a:cubicBezTo>
                  <a:pt x="5013526" y="746101"/>
                  <a:pt x="5238129" y="796871"/>
                  <a:pt x="5224415" y="674418"/>
                </a:cubicBezTo>
                <a:cubicBezTo>
                  <a:pt x="5223051" y="659300"/>
                  <a:pt x="5240524" y="644890"/>
                  <a:pt x="5274077" y="655978"/>
                </a:cubicBezTo>
                <a:cubicBezTo>
                  <a:pt x="5388582" y="694066"/>
                  <a:pt x="5367022" y="644784"/>
                  <a:pt x="5371217" y="614372"/>
                </a:cubicBezTo>
                <a:cubicBezTo>
                  <a:pt x="5375856" y="577567"/>
                  <a:pt x="5319010" y="537578"/>
                  <a:pt x="5364523" y="502501"/>
                </a:cubicBezTo>
                <a:cubicBezTo>
                  <a:pt x="5425408" y="508891"/>
                  <a:pt x="5433299" y="538191"/>
                  <a:pt x="5457871" y="558285"/>
                </a:cubicBezTo>
                <a:cubicBezTo>
                  <a:pt x="5530352" y="617005"/>
                  <a:pt x="5609566" y="664386"/>
                  <a:pt x="5750580" y="663503"/>
                </a:cubicBezTo>
                <a:cubicBezTo>
                  <a:pt x="5864519" y="662926"/>
                  <a:pt x="5966527" y="666650"/>
                  <a:pt x="5976618" y="582652"/>
                </a:cubicBezTo>
                <a:cubicBezTo>
                  <a:pt x="5978145" y="569455"/>
                  <a:pt x="5990792" y="562346"/>
                  <a:pt x="6009346" y="559470"/>
                </a:cubicBezTo>
                <a:cubicBezTo>
                  <a:pt x="6030639" y="568485"/>
                  <a:pt x="6052592" y="577083"/>
                  <a:pt x="6069735" y="587803"/>
                </a:cubicBezTo>
                <a:cubicBezTo>
                  <a:pt x="6126182" y="623812"/>
                  <a:pt x="6196945" y="634730"/>
                  <a:pt x="6270319" y="643982"/>
                </a:cubicBezTo>
                <a:cubicBezTo>
                  <a:pt x="6317101" y="649940"/>
                  <a:pt x="6363466" y="657107"/>
                  <a:pt x="6406781" y="672327"/>
                </a:cubicBezTo>
                <a:cubicBezTo>
                  <a:pt x="6433586" y="681598"/>
                  <a:pt x="6454928" y="693402"/>
                  <a:pt x="6469508" y="708574"/>
                </a:cubicBezTo>
                <a:cubicBezTo>
                  <a:pt x="6482729" y="721786"/>
                  <a:pt x="6496225" y="725422"/>
                  <a:pt x="6515869" y="715738"/>
                </a:cubicBezTo>
                <a:cubicBezTo>
                  <a:pt x="6572200" y="688353"/>
                  <a:pt x="6639257" y="676241"/>
                  <a:pt x="6725938" y="691128"/>
                </a:cubicBezTo>
                <a:cubicBezTo>
                  <a:pt x="6752109" y="695629"/>
                  <a:pt x="6772625" y="691505"/>
                  <a:pt x="6778240" y="678998"/>
                </a:cubicBezTo>
                <a:cubicBezTo>
                  <a:pt x="6784286" y="665981"/>
                  <a:pt x="6794269" y="655280"/>
                  <a:pt x="6806944" y="646178"/>
                </a:cubicBezTo>
                <a:lnTo>
                  <a:pt x="6830632" y="633915"/>
                </a:lnTo>
                <a:lnTo>
                  <a:pt x="6858072" y="646178"/>
                </a:lnTo>
                <a:cubicBezTo>
                  <a:pt x="6872754" y="655280"/>
                  <a:pt x="6884317" y="665981"/>
                  <a:pt x="6891322" y="678998"/>
                </a:cubicBezTo>
                <a:cubicBezTo>
                  <a:pt x="6897826" y="691505"/>
                  <a:pt x="6921592" y="695629"/>
                  <a:pt x="6951905" y="691128"/>
                </a:cubicBezTo>
                <a:cubicBezTo>
                  <a:pt x="7052317" y="676241"/>
                  <a:pt x="7129994" y="688353"/>
                  <a:pt x="7195246" y="715738"/>
                </a:cubicBezTo>
                <a:cubicBezTo>
                  <a:pt x="7217999" y="725422"/>
                  <a:pt x="7233634" y="721786"/>
                  <a:pt x="7248949" y="708574"/>
                </a:cubicBezTo>
                <a:cubicBezTo>
                  <a:pt x="7265838" y="693402"/>
                  <a:pt x="7290560" y="681598"/>
                  <a:pt x="7321609" y="672327"/>
                </a:cubicBezTo>
                <a:cubicBezTo>
                  <a:pt x="7371785" y="657107"/>
                  <a:pt x="7425493" y="649940"/>
                  <a:pt x="7479684" y="643982"/>
                </a:cubicBezTo>
                <a:cubicBezTo>
                  <a:pt x="7564679" y="634730"/>
                  <a:pt x="7646649" y="623812"/>
                  <a:pt x="7712035" y="587803"/>
                </a:cubicBezTo>
                <a:cubicBezTo>
                  <a:pt x="7731892" y="577083"/>
                  <a:pt x="7757322" y="568485"/>
                  <a:pt x="7781987" y="559470"/>
                </a:cubicBezTo>
                <a:cubicBezTo>
                  <a:pt x="7803481" y="562346"/>
                  <a:pt x="7818130" y="569455"/>
                  <a:pt x="7819900" y="582652"/>
                </a:cubicBezTo>
                <a:cubicBezTo>
                  <a:pt x="7831588" y="666650"/>
                  <a:pt x="7949751" y="662926"/>
                  <a:pt x="8081736" y="663503"/>
                </a:cubicBezTo>
                <a:cubicBezTo>
                  <a:pt x="8245081" y="664386"/>
                  <a:pt x="8336842" y="617005"/>
                  <a:pt x="8420801" y="558285"/>
                </a:cubicBezTo>
                <a:cubicBezTo>
                  <a:pt x="8449265" y="538191"/>
                  <a:pt x="8458404" y="508890"/>
                  <a:pt x="8528933" y="502501"/>
                </a:cubicBezTo>
                <a:cubicBezTo>
                  <a:pt x="8581654" y="537578"/>
                  <a:pt x="8515805" y="577567"/>
                  <a:pt x="8521178" y="614372"/>
                </a:cubicBezTo>
                <a:cubicBezTo>
                  <a:pt x="8526038" y="644784"/>
                  <a:pt x="8501063" y="694066"/>
                  <a:pt x="8633702" y="655978"/>
                </a:cubicBezTo>
                <a:cubicBezTo>
                  <a:pt x="8672570" y="644890"/>
                  <a:pt x="8692811" y="659300"/>
                  <a:pt x="8691231" y="674418"/>
                </a:cubicBezTo>
                <a:cubicBezTo>
                  <a:pt x="8675345" y="796871"/>
                  <a:pt x="8935518" y="746101"/>
                  <a:pt x="9047908" y="788104"/>
                </a:cubicBezTo>
                <a:cubicBezTo>
                  <a:pt x="9078021" y="799946"/>
                  <a:pt x="9142627" y="789836"/>
                  <a:pt x="9163628" y="773163"/>
                </a:cubicBezTo>
                <a:cubicBezTo>
                  <a:pt x="9298789" y="667347"/>
                  <a:pt x="9535801" y="657923"/>
                  <a:pt x="9754459" y="610207"/>
                </a:cubicBezTo>
                <a:cubicBezTo>
                  <a:pt x="9814490" y="668575"/>
                  <a:pt x="9808123" y="737017"/>
                  <a:pt x="9838868" y="799511"/>
                </a:cubicBezTo>
                <a:cubicBezTo>
                  <a:pt x="9870579" y="864422"/>
                  <a:pt x="9910733" y="865324"/>
                  <a:pt x="10085808" y="816231"/>
                </a:cubicBezTo>
                <a:cubicBezTo>
                  <a:pt x="10072804" y="953901"/>
                  <a:pt x="10072804" y="953901"/>
                  <a:pt x="10334338" y="917517"/>
                </a:cubicBezTo>
                <a:cubicBezTo>
                  <a:pt x="10328982" y="953657"/>
                  <a:pt x="10408594" y="989371"/>
                  <a:pt x="10516076" y="1018726"/>
                </a:cubicBezTo>
                <a:lnTo>
                  <a:pt x="10535302" y="1023522"/>
                </a:lnTo>
                <a:lnTo>
                  <a:pt x="10542819" y="1023458"/>
                </a:lnTo>
                <a:cubicBezTo>
                  <a:pt x="10579419" y="1025941"/>
                  <a:pt x="10603227" y="1033454"/>
                  <a:pt x="10623994" y="1041996"/>
                </a:cubicBezTo>
                <a:lnTo>
                  <a:pt x="10629774" y="1044511"/>
                </a:lnTo>
                <a:lnTo>
                  <a:pt x="10727305" y="1063419"/>
                </a:lnTo>
                <a:lnTo>
                  <a:pt x="10761785" y="1068017"/>
                </a:lnTo>
                <a:lnTo>
                  <a:pt x="10775688" y="1065268"/>
                </a:lnTo>
                <a:cubicBezTo>
                  <a:pt x="10790070" y="1060209"/>
                  <a:pt x="10805275" y="1052670"/>
                  <a:pt x="10821837" y="1042232"/>
                </a:cubicBezTo>
                <a:cubicBezTo>
                  <a:pt x="10987041" y="937564"/>
                  <a:pt x="11011156" y="925596"/>
                  <a:pt x="11122438" y="1004583"/>
                </a:cubicBezTo>
                <a:lnTo>
                  <a:pt x="11171433" y="1040550"/>
                </a:lnTo>
                <a:lnTo>
                  <a:pt x="11183724" y="1045316"/>
                </a:lnTo>
                <a:lnTo>
                  <a:pt x="11199690" y="1048085"/>
                </a:lnTo>
                <a:cubicBezTo>
                  <a:pt x="11210452" y="1048499"/>
                  <a:pt x="11222752" y="1048442"/>
                  <a:pt x="11232475" y="1049340"/>
                </a:cubicBezTo>
                <a:cubicBezTo>
                  <a:pt x="11272445" y="1020057"/>
                  <a:pt x="11206789" y="982961"/>
                  <a:pt x="11302451" y="949091"/>
                </a:cubicBezTo>
                <a:lnTo>
                  <a:pt x="11484849" y="1057667"/>
                </a:lnTo>
                <a:lnTo>
                  <a:pt x="11512818" y="1048926"/>
                </a:lnTo>
                <a:cubicBezTo>
                  <a:pt x="11553007" y="1039695"/>
                  <a:pt x="11597385" y="1034194"/>
                  <a:pt x="11642481" y="1029355"/>
                </a:cubicBezTo>
                <a:lnTo>
                  <a:pt x="11714551" y="1020966"/>
                </a:lnTo>
                <a:lnTo>
                  <a:pt x="11714551" y="1022389"/>
                </a:lnTo>
                <a:lnTo>
                  <a:pt x="11728519" y="1020975"/>
                </a:lnTo>
                <a:lnTo>
                  <a:pt x="11741691" y="1019651"/>
                </a:lnTo>
                <a:lnTo>
                  <a:pt x="11743999" y="1019424"/>
                </a:lnTo>
                <a:cubicBezTo>
                  <a:pt x="11745037" y="1019320"/>
                  <a:pt x="11744948" y="1019326"/>
                  <a:pt x="11742709" y="1019549"/>
                </a:cubicBezTo>
                <a:lnTo>
                  <a:pt x="11741691" y="1019651"/>
                </a:lnTo>
                <a:lnTo>
                  <a:pt x="11738529" y="1019963"/>
                </a:lnTo>
                <a:cubicBezTo>
                  <a:pt x="11729455" y="1020837"/>
                  <a:pt x="11718720" y="1021778"/>
                  <a:pt x="11771791" y="1015977"/>
                </a:cubicBezTo>
                <a:cubicBezTo>
                  <a:pt x="11774317" y="1015701"/>
                  <a:pt x="11812546" y="1011974"/>
                  <a:pt x="11834157" y="1009499"/>
                </a:cubicBezTo>
                <a:lnTo>
                  <a:pt x="11843354" y="1008273"/>
                </a:lnTo>
                <a:lnTo>
                  <a:pt x="11843354" y="1000151"/>
                </a:lnTo>
                <a:lnTo>
                  <a:pt x="11893955" y="983740"/>
                </a:lnTo>
                <a:cubicBezTo>
                  <a:pt x="11928061" y="969285"/>
                  <a:pt x="11955951" y="949359"/>
                  <a:pt x="11974160" y="920897"/>
                </a:cubicBezTo>
                <a:cubicBezTo>
                  <a:pt x="12002698" y="876981"/>
                  <a:pt x="12076554" y="851353"/>
                  <a:pt x="12143531" y="823664"/>
                </a:cubicBezTo>
                <a:lnTo>
                  <a:pt x="12192000" y="801163"/>
                </a:lnTo>
                <a:lnTo>
                  <a:pt x="12192000" y="2515690"/>
                </a:lnTo>
                <a:lnTo>
                  <a:pt x="0" y="251569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FB7C61-8F01-43B0-59C9-4CE5AED57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2736"/>
            <a:ext cx="10515600" cy="183301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Market Opportunity</a:t>
            </a:r>
            <a:endParaRPr lang="en-IL" b="1" dirty="0">
              <a:latin typeface="+mn-lt"/>
            </a:endParaRPr>
          </a:p>
        </p:txBody>
      </p:sp>
      <p:pic>
        <p:nvPicPr>
          <p:cNvPr id="4" name="Picture 3" descr="A logo of a person holding a bird&#10;&#10;Description automatically generated">
            <a:extLst>
              <a:ext uri="{FF2B5EF4-FFF2-40B4-BE49-F238E27FC236}">
                <a16:creationId xmlns:a16="http://schemas.microsoft.com/office/drawing/2014/main" id="{0C66AAFD-5FD6-614D-DC14-7E69E1D60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9" y="118976"/>
            <a:ext cx="1335858" cy="133585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348870F-0F5B-57EC-3A28-80012C63D10A}"/>
              </a:ext>
            </a:extLst>
          </p:cNvPr>
          <p:cNvSpPr/>
          <p:nvPr/>
        </p:nvSpPr>
        <p:spPr>
          <a:xfrm>
            <a:off x="788358" y="1421271"/>
            <a:ext cx="4204716" cy="576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dirty="0">
                <a:solidFill>
                  <a:srgbClr val="030712"/>
                </a:solidFill>
              </a:rPr>
              <a:t>Global Senior Care Market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$1.5 Trillion by 2025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FABA2B-9432-E767-4709-B24242FE2625}"/>
              </a:ext>
            </a:extLst>
          </p:cNvPr>
          <p:cNvSpPr/>
          <p:nvPr/>
        </p:nvSpPr>
        <p:spPr>
          <a:xfrm>
            <a:off x="788358" y="2077182"/>
            <a:ext cx="4204716" cy="576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dirty="0">
                <a:solidFill>
                  <a:srgbClr val="030712"/>
                </a:solidFill>
              </a:rPr>
              <a:t>Annual Growth Rate</a:t>
            </a:r>
          </a:p>
          <a:p>
            <a:pPr lvl="1"/>
            <a:r>
              <a:rPr lang="en-US" b="1" dirty="0">
                <a:solidFill>
                  <a:srgbClr val="0070C0"/>
                </a:solidFill>
              </a:rPr>
              <a:t>7.5% CAGR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A938EC-5B90-8C20-78B4-8CB8E2EE47BE}"/>
              </a:ext>
            </a:extLst>
          </p:cNvPr>
          <p:cNvSpPr/>
          <p:nvPr/>
        </p:nvSpPr>
        <p:spPr>
          <a:xfrm>
            <a:off x="788358" y="2771767"/>
            <a:ext cx="4204716" cy="576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dirty="0">
                <a:solidFill>
                  <a:srgbClr val="030712"/>
                </a:solidFill>
              </a:rPr>
              <a:t>Global 65+ Population by 2050</a:t>
            </a:r>
          </a:p>
          <a:p>
            <a:pPr lvl="1"/>
            <a:r>
              <a:rPr lang="en-US" b="1" dirty="0">
                <a:solidFill>
                  <a:srgbClr val="7030A0"/>
                </a:solidFill>
              </a:rPr>
              <a:t>1.5 Billion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22BD08A-B034-F235-17F0-6D3A9C7C2024}"/>
              </a:ext>
            </a:extLst>
          </p:cNvPr>
          <p:cNvSpPr/>
          <p:nvPr/>
        </p:nvSpPr>
        <p:spPr>
          <a:xfrm>
            <a:off x="788358" y="3466352"/>
            <a:ext cx="4204716" cy="576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dirty="0">
                <a:solidFill>
                  <a:srgbClr val="030712"/>
                </a:solidFill>
                <a:latin typeface="ui-sans-serif"/>
              </a:rPr>
              <a:t>Key Markets</a:t>
            </a:r>
          </a:p>
          <a:p>
            <a:pPr lvl="1"/>
            <a:r>
              <a:rPr lang="en-US" b="1" dirty="0">
                <a:solidFill>
                  <a:schemeClr val="tx2"/>
                </a:solidFill>
                <a:latin typeface="ui-sans-serif"/>
              </a:rPr>
              <a:t>North America, Europe, Asia Pacific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74C0022-109A-E479-35A2-B3717C98CA19}"/>
              </a:ext>
            </a:extLst>
          </p:cNvPr>
          <p:cNvSpPr/>
          <p:nvPr/>
        </p:nvSpPr>
        <p:spPr>
          <a:xfrm>
            <a:off x="788358" y="4169616"/>
            <a:ext cx="3420000" cy="864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0" dirty="0">
                <a:solidFill>
                  <a:srgbClr val="030712"/>
                </a:solidFill>
                <a:effectLst/>
              </a:rPr>
              <a:t>     </a:t>
            </a:r>
            <a:r>
              <a:rPr lang="en-US" i="0" dirty="0">
                <a:solidFill>
                  <a:srgbClr val="002060"/>
                </a:solidFill>
                <a:effectLst/>
              </a:rPr>
              <a:t>TAM</a:t>
            </a:r>
          </a:p>
          <a:p>
            <a:pPr algn="l"/>
            <a:r>
              <a:rPr lang="en-US" b="1" i="0" dirty="0">
                <a:solidFill>
                  <a:srgbClr val="0070C0"/>
                </a:solidFill>
                <a:effectLst/>
              </a:rPr>
              <a:t>$1.5T</a:t>
            </a:r>
          </a:p>
          <a:p>
            <a:pPr algn="l"/>
            <a:r>
              <a:rPr lang="en-US" sz="1600" b="0" i="0" dirty="0">
                <a:solidFill>
                  <a:srgbClr val="030712"/>
                </a:solidFill>
                <a:effectLst/>
              </a:rPr>
              <a:t>Global senior care market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7C8C3B6-3471-0ADD-2925-9383C98D2475}"/>
              </a:ext>
            </a:extLst>
          </p:cNvPr>
          <p:cNvSpPr/>
          <p:nvPr/>
        </p:nvSpPr>
        <p:spPr>
          <a:xfrm>
            <a:off x="4384476" y="4163757"/>
            <a:ext cx="3420000" cy="864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b="1" i="0" dirty="0">
                <a:solidFill>
                  <a:srgbClr val="030712"/>
                </a:solidFill>
                <a:effectLst/>
              </a:rPr>
              <a:t>    </a:t>
            </a:r>
            <a:r>
              <a:rPr lang="en-US" i="0" dirty="0">
                <a:solidFill>
                  <a:srgbClr val="002060"/>
                </a:solidFill>
                <a:effectLst/>
              </a:rPr>
              <a:t>SAM</a:t>
            </a:r>
          </a:p>
          <a:p>
            <a:pPr algn="l"/>
            <a:r>
              <a:rPr lang="en-US" b="1" i="0" dirty="0">
                <a:solidFill>
                  <a:srgbClr val="0070C0"/>
                </a:solidFill>
                <a:effectLst/>
              </a:rPr>
              <a:t>$300B</a:t>
            </a:r>
          </a:p>
          <a:p>
            <a:pPr algn="l"/>
            <a:r>
              <a:rPr lang="en-US" i="0" dirty="0">
                <a:solidFill>
                  <a:srgbClr val="030712"/>
                </a:solidFill>
                <a:effectLst/>
              </a:rPr>
              <a:t>AI-enabled care management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38823FF-55CC-481D-2735-23C9D3458DD3}"/>
              </a:ext>
            </a:extLst>
          </p:cNvPr>
          <p:cNvSpPr/>
          <p:nvPr/>
        </p:nvSpPr>
        <p:spPr>
          <a:xfrm>
            <a:off x="7983644" y="4163192"/>
            <a:ext cx="3420000" cy="864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b="1" i="0" dirty="0">
                <a:solidFill>
                  <a:srgbClr val="002060"/>
                </a:solidFill>
                <a:effectLst/>
              </a:rPr>
              <a:t>    </a:t>
            </a:r>
            <a:r>
              <a:rPr lang="en-US" i="0" dirty="0">
                <a:solidFill>
                  <a:srgbClr val="002060"/>
                </a:solidFill>
                <a:effectLst/>
              </a:rPr>
              <a:t>SOM</a:t>
            </a:r>
          </a:p>
          <a:p>
            <a:pPr algn="l"/>
            <a:r>
              <a:rPr lang="en-US" b="1" i="0" dirty="0">
                <a:solidFill>
                  <a:srgbClr val="0070C0"/>
                </a:solidFill>
                <a:effectLst/>
              </a:rPr>
              <a:t>$5B by 2034</a:t>
            </a:r>
          </a:p>
          <a:p>
            <a:pPr algn="l"/>
            <a:r>
              <a:rPr lang="en-US" b="0" i="0" dirty="0">
                <a:solidFill>
                  <a:srgbClr val="030712"/>
                </a:solidFill>
                <a:effectLst/>
              </a:rPr>
              <a:t>Our target market share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9DF5A3-4C39-4E45-7138-97948F32AE72}"/>
              </a:ext>
            </a:extLst>
          </p:cNvPr>
          <p:cNvSpPr txBox="1"/>
          <p:nvPr/>
        </p:nvSpPr>
        <p:spPr>
          <a:xfrm>
            <a:off x="788358" y="5257111"/>
            <a:ext cx="10615286" cy="135421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0056AA"/>
                </a:solidFill>
                <a:ea typeface="+mj-ea"/>
                <a:cs typeface="+mj-cs"/>
              </a:rPr>
              <a:t>Market Drivers: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</a:rPr>
              <a:t>Aging population and increasing life expectancy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</a:rPr>
              <a:t>Growing demand for personalized and tech-enabled care solutions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</a:rPr>
              <a:t>Shift towards home-based care and aging in place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</a:rPr>
              <a:t>Increasing adoption of AI and digital health technologies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24389CC-3088-EEB4-26DB-D81B609B0CFE}"/>
              </a:ext>
            </a:extLst>
          </p:cNvPr>
          <p:cNvSpPr/>
          <p:nvPr/>
        </p:nvSpPr>
        <p:spPr>
          <a:xfrm>
            <a:off x="5239512" y="1421271"/>
            <a:ext cx="4204716" cy="26210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1"/>
            <a:r>
              <a:rPr lang="en-US" b="1" dirty="0">
                <a:solidFill>
                  <a:srgbClr val="030712"/>
                </a:solidFill>
                <a:latin typeface="ui-sans-serif"/>
              </a:rPr>
              <a:t>Projected Market Growth</a:t>
            </a:r>
          </a:p>
        </p:txBody>
      </p:sp>
      <p:pic>
        <p:nvPicPr>
          <p:cNvPr id="26" name="Graphic 25" descr="Dollar outline">
            <a:extLst>
              <a:ext uri="{FF2B5EF4-FFF2-40B4-BE49-F238E27FC236}">
                <a16:creationId xmlns:a16="http://schemas.microsoft.com/office/drawing/2014/main" id="{A4043ABC-A6B4-9402-7672-4DC8C5F168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310" y="1438933"/>
            <a:ext cx="540000" cy="540000"/>
          </a:xfrm>
          <a:prstGeom prst="rect">
            <a:avLst/>
          </a:prstGeom>
        </p:spPr>
      </p:pic>
      <p:pic>
        <p:nvPicPr>
          <p:cNvPr id="28" name="Graphic 27" descr="Upward trend outline">
            <a:extLst>
              <a:ext uri="{FF2B5EF4-FFF2-40B4-BE49-F238E27FC236}">
                <a16:creationId xmlns:a16="http://schemas.microsoft.com/office/drawing/2014/main" id="{7D25979E-0C24-7791-7E56-F0955404ED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2930" y="2097518"/>
            <a:ext cx="540000" cy="540000"/>
          </a:xfrm>
          <a:prstGeom prst="rect">
            <a:avLst/>
          </a:prstGeom>
        </p:spPr>
      </p:pic>
      <p:pic>
        <p:nvPicPr>
          <p:cNvPr id="32" name="Graphic 31" descr="Man with cane outline">
            <a:extLst>
              <a:ext uri="{FF2B5EF4-FFF2-40B4-BE49-F238E27FC236}">
                <a16:creationId xmlns:a16="http://schemas.microsoft.com/office/drawing/2014/main" id="{7BC22837-A496-A257-B6E5-2B50599F46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2964" y="2779597"/>
            <a:ext cx="540000" cy="540000"/>
          </a:xfrm>
          <a:prstGeom prst="rect">
            <a:avLst/>
          </a:prstGeom>
        </p:spPr>
      </p:pic>
      <p:pic>
        <p:nvPicPr>
          <p:cNvPr id="34" name="Graphic 33" descr="Globe outline">
            <a:extLst>
              <a:ext uri="{FF2B5EF4-FFF2-40B4-BE49-F238E27FC236}">
                <a16:creationId xmlns:a16="http://schemas.microsoft.com/office/drawing/2014/main" id="{B423879F-147A-AAD4-B552-B1F4F1B755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2930" y="3461676"/>
            <a:ext cx="540000" cy="540000"/>
          </a:xfrm>
          <a:prstGeom prst="rect">
            <a:avLst/>
          </a:prstGeom>
        </p:spPr>
      </p:pic>
      <p:pic>
        <p:nvPicPr>
          <p:cNvPr id="36" name="Graphic 35" descr="Bullseye outline">
            <a:extLst>
              <a:ext uri="{FF2B5EF4-FFF2-40B4-BE49-F238E27FC236}">
                <a16:creationId xmlns:a16="http://schemas.microsoft.com/office/drawing/2014/main" id="{9810DEA4-CCD2-EC56-7D7C-6625B13018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6676" y="4218683"/>
            <a:ext cx="252000" cy="252000"/>
          </a:xfrm>
          <a:prstGeom prst="rect">
            <a:avLst/>
          </a:prstGeom>
        </p:spPr>
      </p:pic>
      <p:pic>
        <p:nvPicPr>
          <p:cNvPr id="37" name="Graphic 36" descr="Bullseye outline">
            <a:extLst>
              <a:ext uri="{FF2B5EF4-FFF2-40B4-BE49-F238E27FC236}">
                <a16:creationId xmlns:a16="http://schemas.microsoft.com/office/drawing/2014/main" id="{0279686F-86DD-A80A-8B3B-F60DF3D44A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27601" y="4197267"/>
            <a:ext cx="252000" cy="252000"/>
          </a:xfrm>
          <a:prstGeom prst="rect">
            <a:avLst/>
          </a:prstGeom>
        </p:spPr>
      </p:pic>
      <p:pic>
        <p:nvPicPr>
          <p:cNvPr id="38" name="Graphic 37" descr="Bullseye outline">
            <a:extLst>
              <a:ext uri="{FF2B5EF4-FFF2-40B4-BE49-F238E27FC236}">
                <a16:creationId xmlns:a16="http://schemas.microsoft.com/office/drawing/2014/main" id="{B1C168B9-5448-2C3D-F7F5-D13C49D79A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18388" y="4186496"/>
            <a:ext cx="252000" cy="252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3464734-DAF2-B979-5B88-324F2160C0C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76125" t="31369" r="3100" b="47238"/>
          <a:stretch/>
        </p:blipFill>
        <p:spPr>
          <a:xfrm>
            <a:off x="5634228" y="2028101"/>
            <a:ext cx="3194556" cy="177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32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8953E74-D241-4DDF-8508-F0365EA13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C3C901A-B2F4-4A3C-BCDD-7C8D587EC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371134"/>
          </a:xfrm>
          <a:custGeom>
            <a:avLst/>
            <a:gdLst>
              <a:gd name="connsiteX0" fmla="*/ 0 w 12192000"/>
              <a:gd name="connsiteY0" fmla="*/ 0 h 2515690"/>
              <a:gd name="connsiteX1" fmla="*/ 170442 w 12192000"/>
              <a:gd name="connsiteY1" fmla="*/ 96074 h 2515690"/>
              <a:gd name="connsiteX2" fmla="*/ 424739 w 12192000"/>
              <a:gd name="connsiteY2" fmla="*/ 224865 h 2515690"/>
              <a:gd name="connsiteX3" fmla="*/ 748273 w 12192000"/>
              <a:gd name="connsiteY3" fmla="*/ 373939 h 2515690"/>
              <a:gd name="connsiteX4" fmla="*/ 1037058 w 12192000"/>
              <a:gd name="connsiteY4" fmla="*/ 499994 h 2515690"/>
              <a:gd name="connsiteX5" fmla="*/ 1101312 w 12192000"/>
              <a:gd name="connsiteY5" fmla="*/ 428540 h 2515690"/>
              <a:gd name="connsiteX6" fmla="*/ 1367071 w 12192000"/>
              <a:gd name="connsiteY6" fmla="*/ 516118 h 2515690"/>
              <a:gd name="connsiteX7" fmla="*/ 2189943 w 12192000"/>
              <a:gd name="connsiteY7" fmla="*/ 794533 h 2515690"/>
              <a:gd name="connsiteX8" fmla="*/ 2390329 w 12192000"/>
              <a:gd name="connsiteY8" fmla="*/ 920897 h 2515690"/>
              <a:gd name="connsiteX9" fmla="*/ 2459570 w 12192000"/>
              <a:gd name="connsiteY9" fmla="*/ 983740 h 2515690"/>
              <a:gd name="connsiteX10" fmla="*/ 2503252 w 12192000"/>
              <a:gd name="connsiteY10" fmla="*/ 1000151 h 2515690"/>
              <a:gd name="connsiteX11" fmla="*/ 2503252 w 12192000"/>
              <a:gd name="connsiteY11" fmla="*/ 1008273 h 2515690"/>
              <a:gd name="connsiteX12" fmla="*/ 2511191 w 12192000"/>
              <a:gd name="connsiteY12" fmla="*/ 1009499 h 2515690"/>
              <a:gd name="connsiteX13" fmla="*/ 2565029 w 12192000"/>
              <a:gd name="connsiteY13" fmla="*/ 1015977 h 2515690"/>
              <a:gd name="connsiteX14" fmla="*/ 2593745 w 12192000"/>
              <a:gd name="connsiteY14" fmla="*/ 1019963 h 2515690"/>
              <a:gd name="connsiteX15" fmla="*/ 2591015 w 12192000"/>
              <a:gd name="connsiteY15" fmla="*/ 1019651 h 2515690"/>
              <a:gd name="connsiteX16" fmla="*/ 2590137 w 12192000"/>
              <a:gd name="connsiteY16" fmla="*/ 1019549 h 2515690"/>
              <a:gd name="connsiteX17" fmla="*/ 2589021 w 12192000"/>
              <a:gd name="connsiteY17" fmla="*/ 1019424 h 2515690"/>
              <a:gd name="connsiteX18" fmla="*/ 2591015 w 12192000"/>
              <a:gd name="connsiteY18" fmla="*/ 1019651 h 2515690"/>
              <a:gd name="connsiteX19" fmla="*/ 2602385 w 12192000"/>
              <a:gd name="connsiteY19" fmla="*/ 1020975 h 2515690"/>
              <a:gd name="connsiteX20" fmla="*/ 2614445 w 12192000"/>
              <a:gd name="connsiteY20" fmla="*/ 1022389 h 2515690"/>
              <a:gd name="connsiteX21" fmla="*/ 2614445 w 12192000"/>
              <a:gd name="connsiteY21" fmla="*/ 1020966 h 2515690"/>
              <a:gd name="connsiteX22" fmla="*/ 2676661 w 12192000"/>
              <a:gd name="connsiteY22" fmla="*/ 1029355 h 2515690"/>
              <a:gd name="connsiteX23" fmla="*/ 2788597 w 12192000"/>
              <a:gd name="connsiteY23" fmla="*/ 1048926 h 2515690"/>
              <a:gd name="connsiteX24" fmla="*/ 2812742 w 12192000"/>
              <a:gd name="connsiteY24" fmla="*/ 1057667 h 2515690"/>
              <a:gd name="connsiteX25" fmla="*/ 2970201 w 12192000"/>
              <a:gd name="connsiteY25" fmla="*/ 949091 h 2515690"/>
              <a:gd name="connsiteX26" fmla="*/ 3030610 w 12192000"/>
              <a:gd name="connsiteY26" fmla="*/ 1049340 h 2515690"/>
              <a:gd name="connsiteX27" fmla="*/ 3058913 w 12192000"/>
              <a:gd name="connsiteY27" fmla="*/ 1048085 h 2515690"/>
              <a:gd name="connsiteX28" fmla="*/ 3072697 w 12192000"/>
              <a:gd name="connsiteY28" fmla="*/ 1045316 h 2515690"/>
              <a:gd name="connsiteX29" fmla="*/ 3083305 w 12192000"/>
              <a:gd name="connsiteY29" fmla="*/ 1040550 h 2515690"/>
              <a:gd name="connsiteX30" fmla="*/ 3125603 w 12192000"/>
              <a:gd name="connsiteY30" fmla="*/ 1004583 h 2515690"/>
              <a:gd name="connsiteX31" fmla="*/ 3385106 w 12192000"/>
              <a:gd name="connsiteY31" fmla="*/ 1042233 h 2515690"/>
              <a:gd name="connsiteX32" fmla="*/ 3424945 w 12192000"/>
              <a:gd name="connsiteY32" fmla="*/ 1065268 h 2515690"/>
              <a:gd name="connsiteX33" fmla="*/ 3436948 w 12192000"/>
              <a:gd name="connsiteY33" fmla="*/ 1068018 h 2515690"/>
              <a:gd name="connsiteX34" fmla="*/ 3466714 w 12192000"/>
              <a:gd name="connsiteY34" fmla="*/ 1063419 h 2515690"/>
              <a:gd name="connsiteX35" fmla="*/ 3550909 w 12192000"/>
              <a:gd name="connsiteY35" fmla="*/ 1044511 h 2515690"/>
              <a:gd name="connsiteX36" fmla="*/ 3555900 w 12192000"/>
              <a:gd name="connsiteY36" fmla="*/ 1041996 h 2515690"/>
              <a:gd name="connsiteX37" fmla="*/ 3625978 w 12192000"/>
              <a:gd name="connsiteY37" fmla="*/ 1023459 h 2515690"/>
              <a:gd name="connsiteX38" fmla="*/ 3632465 w 12192000"/>
              <a:gd name="connsiteY38" fmla="*/ 1023522 h 2515690"/>
              <a:gd name="connsiteX39" fmla="*/ 3649063 w 12192000"/>
              <a:gd name="connsiteY39" fmla="*/ 1018726 h 2515690"/>
              <a:gd name="connsiteX40" fmla="*/ 3805954 w 12192000"/>
              <a:gd name="connsiteY40" fmla="*/ 917517 h 2515690"/>
              <a:gd name="connsiteX41" fmla="*/ 4020506 w 12192000"/>
              <a:gd name="connsiteY41" fmla="*/ 816231 h 2515690"/>
              <a:gd name="connsiteX42" fmla="*/ 4233682 w 12192000"/>
              <a:gd name="connsiteY42" fmla="*/ 799511 h 2515690"/>
              <a:gd name="connsiteX43" fmla="*/ 4306552 w 12192000"/>
              <a:gd name="connsiteY43" fmla="*/ 610207 h 2515690"/>
              <a:gd name="connsiteX44" fmla="*/ 4816604 w 12192000"/>
              <a:gd name="connsiteY44" fmla="*/ 773163 h 2515690"/>
              <a:gd name="connsiteX45" fmla="*/ 4916502 w 12192000"/>
              <a:gd name="connsiteY45" fmla="*/ 788104 h 2515690"/>
              <a:gd name="connsiteX46" fmla="*/ 5224415 w 12192000"/>
              <a:gd name="connsiteY46" fmla="*/ 674418 h 2515690"/>
              <a:gd name="connsiteX47" fmla="*/ 5274077 w 12192000"/>
              <a:gd name="connsiteY47" fmla="*/ 655978 h 2515690"/>
              <a:gd name="connsiteX48" fmla="*/ 5371217 w 12192000"/>
              <a:gd name="connsiteY48" fmla="*/ 614372 h 2515690"/>
              <a:gd name="connsiteX49" fmla="*/ 5364523 w 12192000"/>
              <a:gd name="connsiteY49" fmla="*/ 502501 h 2515690"/>
              <a:gd name="connsiteX50" fmla="*/ 5457871 w 12192000"/>
              <a:gd name="connsiteY50" fmla="*/ 558285 h 2515690"/>
              <a:gd name="connsiteX51" fmla="*/ 5750580 w 12192000"/>
              <a:gd name="connsiteY51" fmla="*/ 663503 h 2515690"/>
              <a:gd name="connsiteX52" fmla="*/ 5976618 w 12192000"/>
              <a:gd name="connsiteY52" fmla="*/ 582652 h 2515690"/>
              <a:gd name="connsiteX53" fmla="*/ 6009346 w 12192000"/>
              <a:gd name="connsiteY53" fmla="*/ 559470 h 2515690"/>
              <a:gd name="connsiteX54" fmla="*/ 6069735 w 12192000"/>
              <a:gd name="connsiteY54" fmla="*/ 587803 h 2515690"/>
              <a:gd name="connsiteX55" fmla="*/ 6270319 w 12192000"/>
              <a:gd name="connsiteY55" fmla="*/ 643982 h 2515690"/>
              <a:gd name="connsiteX56" fmla="*/ 6406781 w 12192000"/>
              <a:gd name="connsiteY56" fmla="*/ 672327 h 2515690"/>
              <a:gd name="connsiteX57" fmla="*/ 6469508 w 12192000"/>
              <a:gd name="connsiteY57" fmla="*/ 708574 h 2515690"/>
              <a:gd name="connsiteX58" fmla="*/ 6515869 w 12192000"/>
              <a:gd name="connsiteY58" fmla="*/ 715738 h 2515690"/>
              <a:gd name="connsiteX59" fmla="*/ 6725938 w 12192000"/>
              <a:gd name="connsiteY59" fmla="*/ 691128 h 2515690"/>
              <a:gd name="connsiteX60" fmla="*/ 6778240 w 12192000"/>
              <a:gd name="connsiteY60" fmla="*/ 678998 h 2515690"/>
              <a:gd name="connsiteX61" fmla="*/ 6806944 w 12192000"/>
              <a:gd name="connsiteY61" fmla="*/ 646178 h 2515690"/>
              <a:gd name="connsiteX62" fmla="*/ 6830632 w 12192000"/>
              <a:gd name="connsiteY62" fmla="*/ 633915 h 2515690"/>
              <a:gd name="connsiteX63" fmla="*/ 6858072 w 12192000"/>
              <a:gd name="connsiteY63" fmla="*/ 646178 h 2515690"/>
              <a:gd name="connsiteX64" fmla="*/ 6891322 w 12192000"/>
              <a:gd name="connsiteY64" fmla="*/ 678998 h 2515690"/>
              <a:gd name="connsiteX65" fmla="*/ 6951905 w 12192000"/>
              <a:gd name="connsiteY65" fmla="*/ 691128 h 2515690"/>
              <a:gd name="connsiteX66" fmla="*/ 7195246 w 12192000"/>
              <a:gd name="connsiteY66" fmla="*/ 715738 h 2515690"/>
              <a:gd name="connsiteX67" fmla="*/ 7248949 w 12192000"/>
              <a:gd name="connsiteY67" fmla="*/ 708574 h 2515690"/>
              <a:gd name="connsiteX68" fmla="*/ 7321609 w 12192000"/>
              <a:gd name="connsiteY68" fmla="*/ 672327 h 2515690"/>
              <a:gd name="connsiteX69" fmla="*/ 7479684 w 12192000"/>
              <a:gd name="connsiteY69" fmla="*/ 643982 h 2515690"/>
              <a:gd name="connsiteX70" fmla="*/ 7712035 w 12192000"/>
              <a:gd name="connsiteY70" fmla="*/ 587803 h 2515690"/>
              <a:gd name="connsiteX71" fmla="*/ 7781987 w 12192000"/>
              <a:gd name="connsiteY71" fmla="*/ 559470 h 2515690"/>
              <a:gd name="connsiteX72" fmla="*/ 7819900 w 12192000"/>
              <a:gd name="connsiteY72" fmla="*/ 582652 h 2515690"/>
              <a:gd name="connsiteX73" fmla="*/ 8081736 w 12192000"/>
              <a:gd name="connsiteY73" fmla="*/ 663503 h 2515690"/>
              <a:gd name="connsiteX74" fmla="*/ 8420801 w 12192000"/>
              <a:gd name="connsiteY74" fmla="*/ 558285 h 2515690"/>
              <a:gd name="connsiteX75" fmla="*/ 8528933 w 12192000"/>
              <a:gd name="connsiteY75" fmla="*/ 502501 h 2515690"/>
              <a:gd name="connsiteX76" fmla="*/ 8521178 w 12192000"/>
              <a:gd name="connsiteY76" fmla="*/ 614372 h 2515690"/>
              <a:gd name="connsiteX77" fmla="*/ 8633702 w 12192000"/>
              <a:gd name="connsiteY77" fmla="*/ 655978 h 2515690"/>
              <a:gd name="connsiteX78" fmla="*/ 8691231 w 12192000"/>
              <a:gd name="connsiteY78" fmla="*/ 674418 h 2515690"/>
              <a:gd name="connsiteX79" fmla="*/ 9047908 w 12192000"/>
              <a:gd name="connsiteY79" fmla="*/ 788104 h 2515690"/>
              <a:gd name="connsiteX80" fmla="*/ 9163628 w 12192000"/>
              <a:gd name="connsiteY80" fmla="*/ 773163 h 2515690"/>
              <a:gd name="connsiteX81" fmla="*/ 9754459 w 12192000"/>
              <a:gd name="connsiteY81" fmla="*/ 610207 h 2515690"/>
              <a:gd name="connsiteX82" fmla="*/ 9838868 w 12192000"/>
              <a:gd name="connsiteY82" fmla="*/ 799511 h 2515690"/>
              <a:gd name="connsiteX83" fmla="*/ 10085808 w 12192000"/>
              <a:gd name="connsiteY83" fmla="*/ 816231 h 2515690"/>
              <a:gd name="connsiteX84" fmla="*/ 10334338 w 12192000"/>
              <a:gd name="connsiteY84" fmla="*/ 917517 h 2515690"/>
              <a:gd name="connsiteX85" fmla="*/ 10516076 w 12192000"/>
              <a:gd name="connsiteY85" fmla="*/ 1018726 h 2515690"/>
              <a:gd name="connsiteX86" fmla="*/ 10535302 w 12192000"/>
              <a:gd name="connsiteY86" fmla="*/ 1023522 h 2515690"/>
              <a:gd name="connsiteX87" fmla="*/ 10542819 w 12192000"/>
              <a:gd name="connsiteY87" fmla="*/ 1023458 h 2515690"/>
              <a:gd name="connsiteX88" fmla="*/ 10623994 w 12192000"/>
              <a:gd name="connsiteY88" fmla="*/ 1041996 h 2515690"/>
              <a:gd name="connsiteX89" fmla="*/ 10629774 w 12192000"/>
              <a:gd name="connsiteY89" fmla="*/ 1044511 h 2515690"/>
              <a:gd name="connsiteX90" fmla="*/ 10727305 w 12192000"/>
              <a:gd name="connsiteY90" fmla="*/ 1063419 h 2515690"/>
              <a:gd name="connsiteX91" fmla="*/ 10761785 w 12192000"/>
              <a:gd name="connsiteY91" fmla="*/ 1068017 h 2515690"/>
              <a:gd name="connsiteX92" fmla="*/ 10775688 w 12192000"/>
              <a:gd name="connsiteY92" fmla="*/ 1065268 h 2515690"/>
              <a:gd name="connsiteX93" fmla="*/ 10821837 w 12192000"/>
              <a:gd name="connsiteY93" fmla="*/ 1042232 h 2515690"/>
              <a:gd name="connsiteX94" fmla="*/ 11122438 w 12192000"/>
              <a:gd name="connsiteY94" fmla="*/ 1004583 h 2515690"/>
              <a:gd name="connsiteX95" fmla="*/ 11171433 w 12192000"/>
              <a:gd name="connsiteY95" fmla="*/ 1040550 h 2515690"/>
              <a:gd name="connsiteX96" fmla="*/ 11183724 w 12192000"/>
              <a:gd name="connsiteY96" fmla="*/ 1045316 h 2515690"/>
              <a:gd name="connsiteX97" fmla="*/ 11199690 w 12192000"/>
              <a:gd name="connsiteY97" fmla="*/ 1048085 h 2515690"/>
              <a:gd name="connsiteX98" fmla="*/ 11232475 w 12192000"/>
              <a:gd name="connsiteY98" fmla="*/ 1049340 h 2515690"/>
              <a:gd name="connsiteX99" fmla="*/ 11302451 w 12192000"/>
              <a:gd name="connsiteY99" fmla="*/ 949091 h 2515690"/>
              <a:gd name="connsiteX100" fmla="*/ 11484849 w 12192000"/>
              <a:gd name="connsiteY100" fmla="*/ 1057667 h 2515690"/>
              <a:gd name="connsiteX101" fmla="*/ 11512818 w 12192000"/>
              <a:gd name="connsiteY101" fmla="*/ 1048926 h 2515690"/>
              <a:gd name="connsiteX102" fmla="*/ 11642481 w 12192000"/>
              <a:gd name="connsiteY102" fmla="*/ 1029355 h 2515690"/>
              <a:gd name="connsiteX103" fmla="*/ 11714551 w 12192000"/>
              <a:gd name="connsiteY103" fmla="*/ 1020966 h 2515690"/>
              <a:gd name="connsiteX104" fmla="*/ 11714551 w 12192000"/>
              <a:gd name="connsiteY104" fmla="*/ 1022389 h 2515690"/>
              <a:gd name="connsiteX105" fmla="*/ 11728519 w 12192000"/>
              <a:gd name="connsiteY105" fmla="*/ 1020975 h 2515690"/>
              <a:gd name="connsiteX106" fmla="*/ 11741691 w 12192000"/>
              <a:gd name="connsiteY106" fmla="*/ 1019651 h 2515690"/>
              <a:gd name="connsiteX107" fmla="*/ 11743999 w 12192000"/>
              <a:gd name="connsiteY107" fmla="*/ 1019424 h 2515690"/>
              <a:gd name="connsiteX108" fmla="*/ 11742709 w 12192000"/>
              <a:gd name="connsiteY108" fmla="*/ 1019549 h 2515690"/>
              <a:gd name="connsiteX109" fmla="*/ 11741691 w 12192000"/>
              <a:gd name="connsiteY109" fmla="*/ 1019651 h 2515690"/>
              <a:gd name="connsiteX110" fmla="*/ 11738529 w 12192000"/>
              <a:gd name="connsiteY110" fmla="*/ 1019963 h 2515690"/>
              <a:gd name="connsiteX111" fmla="*/ 11771791 w 12192000"/>
              <a:gd name="connsiteY111" fmla="*/ 1015977 h 2515690"/>
              <a:gd name="connsiteX112" fmla="*/ 11834157 w 12192000"/>
              <a:gd name="connsiteY112" fmla="*/ 1009499 h 2515690"/>
              <a:gd name="connsiteX113" fmla="*/ 11843354 w 12192000"/>
              <a:gd name="connsiteY113" fmla="*/ 1008273 h 2515690"/>
              <a:gd name="connsiteX114" fmla="*/ 11843354 w 12192000"/>
              <a:gd name="connsiteY114" fmla="*/ 1000151 h 2515690"/>
              <a:gd name="connsiteX115" fmla="*/ 11893955 w 12192000"/>
              <a:gd name="connsiteY115" fmla="*/ 983740 h 2515690"/>
              <a:gd name="connsiteX116" fmla="*/ 11974160 w 12192000"/>
              <a:gd name="connsiteY116" fmla="*/ 920897 h 2515690"/>
              <a:gd name="connsiteX117" fmla="*/ 12143531 w 12192000"/>
              <a:gd name="connsiteY117" fmla="*/ 823664 h 2515690"/>
              <a:gd name="connsiteX118" fmla="*/ 12192000 w 12192000"/>
              <a:gd name="connsiteY118" fmla="*/ 801163 h 2515690"/>
              <a:gd name="connsiteX119" fmla="*/ 12192000 w 12192000"/>
              <a:gd name="connsiteY119" fmla="*/ 2515690 h 2515690"/>
              <a:gd name="connsiteX120" fmla="*/ 0 w 12192000"/>
              <a:gd name="connsiteY120" fmla="*/ 2515690 h 25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192000" h="2515690">
                <a:moveTo>
                  <a:pt x="0" y="0"/>
                </a:moveTo>
                <a:lnTo>
                  <a:pt x="170442" y="96074"/>
                </a:lnTo>
                <a:cubicBezTo>
                  <a:pt x="323315" y="179510"/>
                  <a:pt x="418777" y="223899"/>
                  <a:pt x="424739" y="224865"/>
                </a:cubicBezTo>
                <a:cubicBezTo>
                  <a:pt x="573781" y="248496"/>
                  <a:pt x="654649" y="314572"/>
                  <a:pt x="748273" y="373939"/>
                </a:cubicBezTo>
                <a:cubicBezTo>
                  <a:pt x="830321" y="425631"/>
                  <a:pt x="917271" y="480784"/>
                  <a:pt x="1037058" y="499994"/>
                </a:cubicBezTo>
                <a:cubicBezTo>
                  <a:pt x="1195925" y="525362"/>
                  <a:pt x="1048105" y="445478"/>
                  <a:pt x="1101312" y="428540"/>
                </a:cubicBezTo>
                <a:cubicBezTo>
                  <a:pt x="1188473" y="458169"/>
                  <a:pt x="1274625" y="505369"/>
                  <a:pt x="1367071" y="516118"/>
                </a:cubicBezTo>
                <a:cubicBezTo>
                  <a:pt x="1701323" y="554463"/>
                  <a:pt x="1964451" y="648887"/>
                  <a:pt x="2189943" y="794533"/>
                </a:cubicBezTo>
                <a:cubicBezTo>
                  <a:pt x="2255082" y="836300"/>
                  <a:pt x="2357481" y="862342"/>
                  <a:pt x="2390329" y="920897"/>
                </a:cubicBezTo>
                <a:cubicBezTo>
                  <a:pt x="2406050" y="949359"/>
                  <a:pt x="2430126" y="969285"/>
                  <a:pt x="2459570" y="983740"/>
                </a:cubicBezTo>
                <a:lnTo>
                  <a:pt x="2503252" y="1000151"/>
                </a:lnTo>
                <a:lnTo>
                  <a:pt x="2503252" y="1008273"/>
                </a:lnTo>
                <a:lnTo>
                  <a:pt x="2511191" y="1009499"/>
                </a:lnTo>
                <a:cubicBezTo>
                  <a:pt x="2529847" y="1011974"/>
                  <a:pt x="2562849" y="1015701"/>
                  <a:pt x="2565029" y="1015977"/>
                </a:cubicBezTo>
                <a:cubicBezTo>
                  <a:pt x="2610845" y="1021778"/>
                  <a:pt x="2601577" y="1020837"/>
                  <a:pt x="2593745" y="1019963"/>
                </a:cubicBezTo>
                <a:lnTo>
                  <a:pt x="2591015" y="1019651"/>
                </a:lnTo>
                <a:lnTo>
                  <a:pt x="2590137" y="1019549"/>
                </a:lnTo>
                <a:cubicBezTo>
                  <a:pt x="2588203" y="1019326"/>
                  <a:pt x="2588125" y="1019321"/>
                  <a:pt x="2589021" y="1019424"/>
                </a:cubicBezTo>
                <a:lnTo>
                  <a:pt x="2591015" y="1019651"/>
                </a:lnTo>
                <a:lnTo>
                  <a:pt x="2602385" y="1020975"/>
                </a:lnTo>
                <a:lnTo>
                  <a:pt x="2614445" y="1022389"/>
                </a:lnTo>
                <a:lnTo>
                  <a:pt x="2614445" y="1020966"/>
                </a:lnTo>
                <a:lnTo>
                  <a:pt x="2676661" y="1029355"/>
                </a:lnTo>
                <a:cubicBezTo>
                  <a:pt x="2715592" y="1034194"/>
                  <a:pt x="2753901" y="1039695"/>
                  <a:pt x="2788597" y="1048926"/>
                </a:cubicBezTo>
                <a:lnTo>
                  <a:pt x="2812742" y="1057667"/>
                </a:lnTo>
                <a:lnTo>
                  <a:pt x="2970201" y="949091"/>
                </a:lnTo>
                <a:cubicBezTo>
                  <a:pt x="3052785" y="982961"/>
                  <a:pt x="2996105" y="1020057"/>
                  <a:pt x="3030610" y="1049340"/>
                </a:cubicBezTo>
                <a:cubicBezTo>
                  <a:pt x="3039005" y="1048442"/>
                  <a:pt x="3049621" y="1048500"/>
                  <a:pt x="3058913" y="1048085"/>
                </a:cubicBezTo>
                <a:lnTo>
                  <a:pt x="3072697" y="1045316"/>
                </a:lnTo>
                <a:lnTo>
                  <a:pt x="3083305" y="1040550"/>
                </a:lnTo>
                <a:lnTo>
                  <a:pt x="3125603" y="1004583"/>
                </a:lnTo>
                <a:cubicBezTo>
                  <a:pt x="3221669" y="925596"/>
                  <a:pt x="3242489" y="937564"/>
                  <a:pt x="3385106" y="1042233"/>
                </a:cubicBezTo>
                <a:cubicBezTo>
                  <a:pt x="3399403" y="1052670"/>
                  <a:pt x="3412529" y="1060209"/>
                  <a:pt x="3424945" y="1065268"/>
                </a:cubicBezTo>
                <a:lnTo>
                  <a:pt x="3436948" y="1068018"/>
                </a:lnTo>
                <a:lnTo>
                  <a:pt x="3466714" y="1063419"/>
                </a:lnTo>
                <a:lnTo>
                  <a:pt x="3550909" y="1044511"/>
                </a:lnTo>
                <a:lnTo>
                  <a:pt x="3555900" y="1041996"/>
                </a:lnTo>
                <a:cubicBezTo>
                  <a:pt x="3573827" y="1033454"/>
                  <a:pt x="3594382" y="1025941"/>
                  <a:pt x="3625978" y="1023459"/>
                </a:cubicBezTo>
                <a:lnTo>
                  <a:pt x="3632465" y="1023522"/>
                </a:lnTo>
                <a:lnTo>
                  <a:pt x="3649063" y="1018726"/>
                </a:lnTo>
                <a:cubicBezTo>
                  <a:pt x="3741849" y="989371"/>
                  <a:pt x="3810578" y="953657"/>
                  <a:pt x="3805954" y="917517"/>
                </a:cubicBezTo>
                <a:cubicBezTo>
                  <a:pt x="4031729" y="953901"/>
                  <a:pt x="4031729" y="953901"/>
                  <a:pt x="4020506" y="816231"/>
                </a:cubicBezTo>
                <a:cubicBezTo>
                  <a:pt x="4171643" y="865324"/>
                  <a:pt x="4206308" y="864422"/>
                  <a:pt x="4233682" y="799511"/>
                </a:cubicBezTo>
                <a:cubicBezTo>
                  <a:pt x="4260226" y="737017"/>
                  <a:pt x="4254728" y="668575"/>
                  <a:pt x="4306552" y="610207"/>
                </a:cubicBezTo>
                <a:cubicBezTo>
                  <a:pt x="4495313" y="657923"/>
                  <a:pt x="4699922" y="667347"/>
                  <a:pt x="4816604" y="773163"/>
                </a:cubicBezTo>
                <a:cubicBezTo>
                  <a:pt x="4834734" y="789836"/>
                  <a:pt x="4890507" y="799946"/>
                  <a:pt x="4916502" y="788104"/>
                </a:cubicBezTo>
                <a:cubicBezTo>
                  <a:pt x="5013526" y="746101"/>
                  <a:pt x="5238129" y="796871"/>
                  <a:pt x="5224415" y="674418"/>
                </a:cubicBezTo>
                <a:cubicBezTo>
                  <a:pt x="5223051" y="659300"/>
                  <a:pt x="5240524" y="644890"/>
                  <a:pt x="5274077" y="655978"/>
                </a:cubicBezTo>
                <a:cubicBezTo>
                  <a:pt x="5388582" y="694066"/>
                  <a:pt x="5367022" y="644784"/>
                  <a:pt x="5371217" y="614372"/>
                </a:cubicBezTo>
                <a:cubicBezTo>
                  <a:pt x="5375856" y="577567"/>
                  <a:pt x="5319010" y="537578"/>
                  <a:pt x="5364523" y="502501"/>
                </a:cubicBezTo>
                <a:cubicBezTo>
                  <a:pt x="5425408" y="508891"/>
                  <a:pt x="5433299" y="538191"/>
                  <a:pt x="5457871" y="558285"/>
                </a:cubicBezTo>
                <a:cubicBezTo>
                  <a:pt x="5530352" y="617005"/>
                  <a:pt x="5609566" y="664386"/>
                  <a:pt x="5750580" y="663503"/>
                </a:cubicBezTo>
                <a:cubicBezTo>
                  <a:pt x="5864519" y="662926"/>
                  <a:pt x="5966527" y="666650"/>
                  <a:pt x="5976618" y="582652"/>
                </a:cubicBezTo>
                <a:cubicBezTo>
                  <a:pt x="5978145" y="569455"/>
                  <a:pt x="5990792" y="562346"/>
                  <a:pt x="6009346" y="559470"/>
                </a:cubicBezTo>
                <a:cubicBezTo>
                  <a:pt x="6030639" y="568485"/>
                  <a:pt x="6052592" y="577083"/>
                  <a:pt x="6069735" y="587803"/>
                </a:cubicBezTo>
                <a:cubicBezTo>
                  <a:pt x="6126182" y="623812"/>
                  <a:pt x="6196945" y="634730"/>
                  <a:pt x="6270319" y="643982"/>
                </a:cubicBezTo>
                <a:cubicBezTo>
                  <a:pt x="6317101" y="649940"/>
                  <a:pt x="6363466" y="657107"/>
                  <a:pt x="6406781" y="672327"/>
                </a:cubicBezTo>
                <a:cubicBezTo>
                  <a:pt x="6433586" y="681598"/>
                  <a:pt x="6454928" y="693402"/>
                  <a:pt x="6469508" y="708574"/>
                </a:cubicBezTo>
                <a:cubicBezTo>
                  <a:pt x="6482729" y="721786"/>
                  <a:pt x="6496225" y="725422"/>
                  <a:pt x="6515869" y="715738"/>
                </a:cubicBezTo>
                <a:cubicBezTo>
                  <a:pt x="6572200" y="688353"/>
                  <a:pt x="6639257" y="676241"/>
                  <a:pt x="6725938" y="691128"/>
                </a:cubicBezTo>
                <a:cubicBezTo>
                  <a:pt x="6752109" y="695629"/>
                  <a:pt x="6772625" y="691505"/>
                  <a:pt x="6778240" y="678998"/>
                </a:cubicBezTo>
                <a:cubicBezTo>
                  <a:pt x="6784286" y="665981"/>
                  <a:pt x="6794269" y="655280"/>
                  <a:pt x="6806944" y="646178"/>
                </a:cubicBezTo>
                <a:lnTo>
                  <a:pt x="6830632" y="633915"/>
                </a:lnTo>
                <a:lnTo>
                  <a:pt x="6858072" y="646178"/>
                </a:lnTo>
                <a:cubicBezTo>
                  <a:pt x="6872754" y="655280"/>
                  <a:pt x="6884317" y="665981"/>
                  <a:pt x="6891322" y="678998"/>
                </a:cubicBezTo>
                <a:cubicBezTo>
                  <a:pt x="6897826" y="691505"/>
                  <a:pt x="6921592" y="695629"/>
                  <a:pt x="6951905" y="691128"/>
                </a:cubicBezTo>
                <a:cubicBezTo>
                  <a:pt x="7052317" y="676241"/>
                  <a:pt x="7129994" y="688353"/>
                  <a:pt x="7195246" y="715738"/>
                </a:cubicBezTo>
                <a:cubicBezTo>
                  <a:pt x="7217999" y="725422"/>
                  <a:pt x="7233634" y="721786"/>
                  <a:pt x="7248949" y="708574"/>
                </a:cubicBezTo>
                <a:cubicBezTo>
                  <a:pt x="7265838" y="693402"/>
                  <a:pt x="7290560" y="681598"/>
                  <a:pt x="7321609" y="672327"/>
                </a:cubicBezTo>
                <a:cubicBezTo>
                  <a:pt x="7371785" y="657107"/>
                  <a:pt x="7425493" y="649940"/>
                  <a:pt x="7479684" y="643982"/>
                </a:cubicBezTo>
                <a:cubicBezTo>
                  <a:pt x="7564679" y="634730"/>
                  <a:pt x="7646649" y="623812"/>
                  <a:pt x="7712035" y="587803"/>
                </a:cubicBezTo>
                <a:cubicBezTo>
                  <a:pt x="7731892" y="577083"/>
                  <a:pt x="7757322" y="568485"/>
                  <a:pt x="7781987" y="559470"/>
                </a:cubicBezTo>
                <a:cubicBezTo>
                  <a:pt x="7803481" y="562346"/>
                  <a:pt x="7818130" y="569455"/>
                  <a:pt x="7819900" y="582652"/>
                </a:cubicBezTo>
                <a:cubicBezTo>
                  <a:pt x="7831588" y="666650"/>
                  <a:pt x="7949751" y="662926"/>
                  <a:pt x="8081736" y="663503"/>
                </a:cubicBezTo>
                <a:cubicBezTo>
                  <a:pt x="8245081" y="664386"/>
                  <a:pt x="8336842" y="617005"/>
                  <a:pt x="8420801" y="558285"/>
                </a:cubicBezTo>
                <a:cubicBezTo>
                  <a:pt x="8449265" y="538191"/>
                  <a:pt x="8458404" y="508890"/>
                  <a:pt x="8528933" y="502501"/>
                </a:cubicBezTo>
                <a:cubicBezTo>
                  <a:pt x="8581654" y="537578"/>
                  <a:pt x="8515805" y="577567"/>
                  <a:pt x="8521178" y="614372"/>
                </a:cubicBezTo>
                <a:cubicBezTo>
                  <a:pt x="8526038" y="644784"/>
                  <a:pt x="8501063" y="694066"/>
                  <a:pt x="8633702" y="655978"/>
                </a:cubicBezTo>
                <a:cubicBezTo>
                  <a:pt x="8672570" y="644890"/>
                  <a:pt x="8692811" y="659300"/>
                  <a:pt x="8691231" y="674418"/>
                </a:cubicBezTo>
                <a:cubicBezTo>
                  <a:pt x="8675345" y="796871"/>
                  <a:pt x="8935518" y="746101"/>
                  <a:pt x="9047908" y="788104"/>
                </a:cubicBezTo>
                <a:cubicBezTo>
                  <a:pt x="9078021" y="799946"/>
                  <a:pt x="9142627" y="789836"/>
                  <a:pt x="9163628" y="773163"/>
                </a:cubicBezTo>
                <a:cubicBezTo>
                  <a:pt x="9298789" y="667347"/>
                  <a:pt x="9535801" y="657923"/>
                  <a:pt x="9754459" y="610207"/>
                </a:cubicBezTo>
                <a:cubicBezTo>
                  <a:pt x="9814490" y="668575"/>
                  <a:pt x="9808123" y="737017"/>
                  <a:pt x="9838868" y="799511"/>
                </a:cubicBezTo>
                <a:cubicBezTo>
                  <a:pt x="9870579" y="864422"/>
                  <a:pt x="9910733" y="865324"/>
                  <a:pt x="10085808" y="816231"/>
                </a:cubicBezTo>
                <a:cubicBezTo>
                  <a:pt x="10072804" y="953901"/>
                  <a:pt x="10072804" y="953901"/>
                  <a:pt x="10334338" y="917517"/>
                </a:cubicBezTo>
                <a:cubicBezTo>
                  <a:pt x="10328982" y="953657"/>
                  <a:pt x="10408594" y="989371"/>
                  <a:pt x="10516076" y="1018726"/>
                </a:cubicBezTo>
                <a:lnTo>
                  <a:pt x="10535302" y="1023522"/>
                </a:lnTo>
                <a:lnTo>
                  <a:pt x="10542819" y="1023458"/>
                </a:lnTo>
                <a:cubicBezTo>
                  <a:pt x="10579419" y="1025941"/>
                  <a:pt x="10603227" y="1033454"/>
                  <a:pt x="10623994" y="1041996"/>
                </a:cubicBezTo>
                <a:lnTo>
                  <a:pt x="10629774" y="1044511"/>
                </a:lnTo>
                <a:lnTo>
                  <a:pt x="10727305" y="1063419"/>
                </a:lnTo>
                <a:lnTo>
                  <a:pt x="10761785" y="1068017"/>
                </a:lnTo>
                <a:lnTo>
                  <a:pt x="10775688" y="1065268"/>
                </a:lnTo>
                <a:cubicBezTo>
                  <a:pt x="10790070" y="1060209"/>
                  <a:pt x="10805275" y="1052670"/>
                  <a:pt x="10821837" y="1042232"/>
                </a:cubicBezTo>
                <a:cubicBezTo>
                  <a:pt x="10987041" y="937564"/>
                  <a:pt x="11011156" y="925596"/>
                  <a:pt x="11122438" y="1004583"/>
                </a:cubicBezTo>
                <a:lnTo>
                  <a:pt x="11171433" y="1040550"/>
                </a:lnTo>
                <a:lnTo>
                  <a:pt x="11183724" y="1045316"/>
                </a:lnTo>
                <a:lnTo>
                  <a:pt x="11199690" y="1048085"/>
                </a:lnTo>
                <a:cubicBezTo>
                  <a:pt x="11210452" y="1048499"/>
                  <a:pt x="11222752" y="1048442"/>
                  <a:pt x="11232475" y="1049340"/>
                </a:cubicBezTo>
                <a:cubicBezTo>
                  <a:pt x="11272445" y="1020057"/>
                  <a:pt x="11206789" y="982961"/>
                  <a:pt x="11302451" y="949091"/>
                </a:cubicBezTo>
                <a:lnTo>
                  <a:pt x="11484849" y="1057667"/>
                </a:lnTo>
                <a:lnTo>
                  <a:pt x="11512818" y="1048926"/>
                </a:lnTo>
                <a:cubicBezTo>
                  <a:pt x="11553007" y="1039695"/>
                  <a:pt x="11597385" y="1034194"/>
                  <a:pt x="11642481" y="1029355"/>
                </a:cubicBezTo>
                <a:lnTo>
                  <a:pt x="11714551" y="1020966"/>
                </a:lnTo>
                <a:lnTo>
                  <a:pt x="11714551" y="1022389"/>
                </a:lnTo>
                <a:lnTo>
                  <a:pt x="11728519" y="1020975"/>
                </a:lnTo>
                <a:lnTo>
                  <a:pt x="11741691" y="1019651"/>
                </a:lnTo>
                <a:lnTo>
                  <a:pt x="11743999" y="1019424"/>
                </a:lnTo>
                <a:cubicBezTo>
                  <a:pt x="11745037" y="1019320"/>
                  <a:pt x="11744948" y="1019326"/>
                  <a:pt x="11742709" y="1019549"/>
                </a:cubicBezTo>
                <a:lnTo>
                  <a:pt x="11741691" y="1019651"/>
                </a:lnTo>
                <a:lnTo>
                  <a:pt x="11738529" y="1019963"/>
                </a:lnTo>
                <a:cubicBezTo>
                  <a:pt x="11729455" y="1020837"/>
                  <a:pt x="11718720" y="1021778"/>
                  <a:pt x="11771791" y="1015977"/>
                </a:cubicBezTo>
                <a:cubicBezTo>
                  <a:pt x="11774317" y="1015701"/>
                  <a:pt x="11812546" y="1011974"/>
                  <a:pt x="11834157" y="1009499"/>
                </a:cubicBezTo>
                <a:lnTo>
                  <a:pt x="11843354" y="1008273"/>
                </a:lnTo>
                <a:lnTo>
                  <a:pt x="11843354" y="1000151"/>
                </a:lnTo>
                <a:lnTo>
                  <a:pt x="11893955" y="983740"/>
                </a:lnTo>
                <a:cubicBezTo>
                  <a:pt x="11928061" y="969285"/>
                  <a:pt x="11955951" y="949359"/>
                  <a:pt x="11974160" y="920897"/>
                </a:cubicBezTo>
                <a:cubicBezTo>
                  <a:pt x="12002698" y="876981"/>
                  <a:pt x="12076554" y="851353"/>
                  <a:pt x="12143531" y="823664"/>
                </a:cubicBezTo>
                <a:lnTo>
                  <a:pt x="12192000" y="801163"/>
                </a:lnTo>
                <a:lnTo>
                  <a:pt x="12192000" y="2515690"/>
                </a:lnTo>
                <a:lnTo>
                  <a:pt x="0" y="251569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FB7C61-8F01-43B0-59C9-4CE5AED57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2736"/>
            <a:ext cx="10515600" cy="183301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Product Demo</a:t>
            </a:r>
            <a:endParaRPr lang="en-IL" b="1" dirty="0">
              <a:latin typeface="+mn-lt"/>
            </a:endParaRPr>
          </a:p>
        </p:txBody>
      </p:sp>
      <p:pic>
        <p:nvPicPr>
          <p:cNvPr id="4" name="Picture 3" descr="A logo of a person holding a bird&#10;&#10;Description automatically generated">
            <a:extLst>
              <a:ext uri="{FF2B5EF4-FFF2-40B4-BE49-F238E27FC236}">
                <a16:creationId xmlns:a16="http://schemas.microsoft.com/office/drawing/2014/main" id="{0C66AAFD-5FD6-614D-DC14-7E69E1D60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9" y="118976"/>
            <a:ext cx="1335858" cy="1335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70F0BC-C532-344C-95B5-01BBE9F640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986" t="18505" r="1515" b="6919"/>
          <a:stretch/>
        </p:blipFill>
        <p:spPr>
          <a:xfrm>
            <a:off x="3437588" y="1343997"/>
            <a:ext cx="6205175" cy="52551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3" name="Picture 12" descr="A person in a suit&#10;&#10;Description automatically generated">
            <a:extLst>
              <a:ext uri="{FF2B5EF4-FFF2-40B4-BE49-F238E27FC236}">
                <a16:creationId xmlns:a16="http://schemas.microsoft.com/office/drawing/2014/main" id="{EF963B57-DDB6-0BDF-6ED9-1B69C6FC0D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431" y="2491419"/>
            <a:ext cx="2960255" cy="296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1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8953E74-D241-4DDF-8508-F0365EA13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C3C901A-B2F4-4A3C-BCDD-7C8D587EC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371134"/>
          </a:xfrm>
          <a:custGeom>
            <a:avLst/>
            <a:gdLst>
              <a:gd name="connsiteX0" fmla="*/ 0 w 12192000"/>
              <a:gd name="connsiteY0" fmla="*/ 0 h 2515690"/>
              <a:gd name="connsiteX1" fmla="*/ 170442 w 12192000"/>
              <a:gd name="connsiteY1" fmla="*/ 96074 h 2515690"/>
              <a:gd name="connsiteX2" fmla="*/ 424739 w 12192000"/>
              <a:gd name="connsiteY2" fmla="*/ 224865 h 2515690"/>
              <a:gd name="connsiteX3" fmla="*/ 748273 w 12192000"/>
              <a:gd name="connsiteY3" fmla="*/ 373939 h 2515690"/>
              <a:gd name="connsiteX4" fmla="*/ 1037058 w 12192000"/>
              <a:gd name="connsiteY4" fmla="*/ 499994 h 2515690"/>
              <a:gd name="connsiteX5" fmla="*/ 1101312 w 12192000"/>
              <a:gd name="connsiteY5" fmla="*/ 428540 h 2515690"/>
              <a:gd name="connsiteX6" fmla="*/ 1367071 w 12192000"/>
              <a:gd name="connsiteY6" fmla="*/ 516118 h 2515690"/>
              <a:gd name="connsiteX7" fmla="*/ 2189943 w 12192000"/>
              <a:gd name="connsiteY7" fmla="*/ 794533 h 2515690"/>
              <a:gd name="connsiteX8" fmla="*/ 2390329 w 12192000"/>
              <a:gd name="connsiteY8" fmla="*/ 920897 h 2515690"/>
              <a:gd name="connsiteX9" fmla="*/ 2459570 w 12192000"/>
              <a:gd name="connsiteY9" fmla="*/ 983740 h 2515690"/>
              <a:gd name="connsiteX10" fmla="*/ 2503252 w 12192000"/>
              <a:gd name="connsiteY10" fmla="*/ 1000151 h 2515690"/>
              <a:gd name="connsiteX11" fmla="*/ 2503252 w 12192000"/>
              <a:gd name="connsiteY11" fmla="*/ 1008273 h 2515690"/>
              <a:gd name="connsiteX12" fmla="*/ 2511191 w 12192000"/>
              <a:gd name="connsiteY12" fmla="*/ 1009499 h 2515690"/>
              <a:gd name="connsiteX13" fmla="*/ 2565029 w 12192000"/>
              <a:gd name="connsiteY13" fmla="*/ 1015977 h 2515690"/>
              <a:gd name="connsiteX14" fmla="*/ 2593745 w 12192000"/>
              <a:gd name="connsiteY14" fmla="*/ 1019963 h 2515690"/>
              <a:gd name="connsiteX15" fmla="*/ 2591015 w 12192000"/>
              <a:gd name="connsiteY15" fmla="*/ 1019651 h 2515690"/>
              <a:gd name="connsiteX16" fmla="*/ 2590137 w 12192000"/>
              <a:gd name="connsiteY16" fmla="*/ 1019549 h 2515690"/>
              <a:gd name="connsiteX17" fmla="*/ 2589021 w 12192000"/>
              <a:gd name="connsiteY17" fmla="*/ 1019424 h 2515690"/>
              <a:gd name="connsiteX18" fmla="*/ 2591015 w 12192000"/>
              <a:gd name="connsiteY18" fmla="*/ 1019651 h 2515690"/>
              <a:gd name="connsiteX19" fmla="*/ 2602385 w 12192000"/>
              <a:gd name="connsiteY19" fmla="*/ 1020975 h 2515690"/>
              <a:gd name="connsiteX20" fmla="*/ 2614445 w 12192000"/>
              <a:gd name="connsiteY20" fmla="*/ 1022389 h 2515690"/>
              <a:gd name="connsiteX21" fmla="*/ 2614445 w 12192000"/>
              <a:gd name="connsiteY21" fmla="*/ 1020966 h 2515690"/>
              <a:gd name="connsiteX22" fmla="*/ 2676661 w 12192000"/>
              <a:gd name="connsiteY22" fmla="*/ 1029355 h 2515690"/>
              <a:gd name="connsiteX23" fmla="*/ 2788597 w 12192000"/>
              <a:gd name="connsiteY23" fmla="*/ 1048926 h 2515690"/>
              <a:gd name="connsiteX24" fmla="*/ 2812742 w 12192000"/>
              <a:gd name="connsiteY24" fmla="*/ 1057667 h 2515690"/>
              <a:gd name="connsiteX25" fmla="*/ 2970201 w 12192000"/>
              <a:gd name="connsiteY25" fmla="*/ 949091 h 2515690"/>
              <a:gd name="connsiteX26" fmla="*/ 3030610 w 12192000"/>
              <a:gd name="connsiteY26" fmla="*/ 1049340 h 2515690"/>
              <a:gd name="connsiteX27" fmla="*/ 3058913 w 12192000"/>
              <a:gd name="connsiteY27" fmla="*/ 1048085 h 2515690"/>
              <a:gd name="connsiteX28" fmla="*/ 3072697 w 12192000"/>
              <a:gd name="connsiteY28" fmla="*/ 1045316 h 2515690"/>
              <a:gd name="connsiteX29" fmla="*/ 3083305 w 12192000"/>
              <a:gd name="connsiteY29" fmla="*/ 1040550 h 2515690"/>
              <a:gd name="connsiteX30" fmla="*/ 3125603 w 12192000"/>
              <a:gd name="connsiteY30" fmla="*/ 1004583 h 2515690"/>
              <a:gd name="connsiteX31" fmla="*/ 3385106 w 12192000"/>
              <a:gd name="connsiteY31" fmla="*/ 1042233 h 2515690"/>
              <a:gd name="connsiteX32" fmla="*/ 3424945 w 12192000"/>
              <a:gd name="connsiteY32" fmla="*/ 1065268 h 2515690"/>
              <a:gd name="connsiteX33" fmla="*/ 3436948 w 12192000"/>
              <a:gd name="connsiteY33" fmla="*/ 1068018 h 2515690"/>
              <a:gd name="connsiteX34" fmla="*/ 3466714 w 12192000"/>
              <a:gd name="connsiteY34" fmla="*/ 1063419 h 2515690"/>
              <a:gd name="connsiteX35" fmla="*/ 3550909 w 12192000"/>
              <a:gd name="connsiteY35" fmla="*/ 1044511 h 2515690"/>
              <a:gd name="connsiteX36" fmla="*/ 3555900 w 12192000"/>
              <a:gd name="connsiteY36" fmla="*/ 1041996 h 2515690"/>
              <a:gd name="connsiteX37" fmla="*/ 3625978 w 12192000"/>
              <a:gd name="connsiteY37" fmla="*/ 1023459 h 2515690"/>
              <a:gd name="connsiteX38" fmla="*/ 3632465 w 12192000"/>
              <a:gd name="connsiteY38" fmla="*/ 1023522 h 2515690"/>
              <a:gd name="connsiteX39" fmla="*/ 3649063 w 12192000"/>
              <a:gd name="connsiteY39" fmla="*/ 1018726 h 2515690"/>
              <a:gd name="connsiteX40" fmla="*/ 3805954 w 12192000"/>
              <a:gd name="connsiteY40" fmla="*/ 917517 h 2515690"/>
              <a:gd name="connsiteX41" fmla="*/ 4020506 w 12192000"/>
              <a:gd name="connsiteY41" fmla="*/ 816231 h 2515690"/>
              <a:gd name="connsiteX42" fmla="*/ 4233682 w 12192000"/>
              <a:gd name="connsiteY42" fmla="*/ 799511 h 2515690"/>
              <a:gd name="connsiteX43" fmla="*/ 4306552 w 12192000"/>
              <a:gd name="connsiteY43" fmla="*/ 610207 h 2515690"/>
              <a:gd name="connsiteX44" fmla="*/ 4816604 w 12192000"/>
              <a:gd name="connsiteY44" fmla="*/ 773163 h 2515690"/>
              <a:gd name="connsiteX45" fmla="*/ 4916502 w 12192000"/>
              <a:gd name="connsiteY45" fmla="*/ 788104 h 2515690"/>
              <a:gd name="connsiteX46" fmla="*/ 5224415 w 12192000"/>
              <a:gd name="connsiteY46" fmla="*/ 674418 h 2515690"/>
              <a:gd name="connsiteX47" fmla="*/ 5274077 w 12192000"/>
              <a:gd name="connsiteY47" fmla="*/ 655978 h 2515690"/>
              <a:gd name="connsiteX48" fmla="*/ 5371217 w 12192000"/>
              <a:gd name="connsiteY48" fmla="*/ 614372 h 2515690"/>
              <a:gd name="connsiteX49" fmla="*/ 5364523 w 12192000"/>
              <a:gd name="connsiteY49" fmla="*/ 502501 h 2515690"/>
              <a:gd name="connsiteX50" fmla="*/ 5457871 w 12192000"/>
              <a:gd name="connsiteY50" fmla="*/ 558285 h 2515690"/>
              <a:gd name="connsiteX51" fmla="*/ 5750580 w 12192000"/>
              <a:gd name="connsiteY51" fmla="*/ 663503 h 2515690"/>
              <a:gd name="connsiteX52" fmla="*/ 5976618 w 12192000"/>
              <a:gd name="connsiteY52" fmla="*/ 582652 h 2515690"/>
              <a:gd name="connsiteX53" fmla="*/ 6009346 w 12192000"/>
              <a:gd name="connsiteY53" fmla="*/ 559470 h 2515690"/>
              <a:gd name="connsiteX54" fmla="*/ 6069735 w 12192000"/>
              <a:gd name="connsiteY54" fmla="*/ 587803 h 2515690"/>
              <a:gd name="connsiteX55" fmla="*/ 6270319 w 12192000"/>
              <a:gd name="connsiteY55" fmla="*/ 643982 h 2515690"/>
              <a:gd name="connsiteX56" fmla="*/ 6406781 w 12192000"/>
              <a:gd name="connsiteY56" fmla="*/ 672327 h 2515690"/>
              <a:gd name="connsiteX57" fmla="*/ 6469508 w 12192000"/>
              <a:gd name="connsiteY57" fmla="*/ 708574 h 2515690"/>
              <a:gd name="connsiteX58" fmla="*/ 6515869 w 12192000"/>
              <a:gd name="connsiteY58" fmla="*/ 715738 h 2515690"/>
              <a:gd name="connsiteX59" fmla="*/ 6725938 w 12192000"/>
              <a:gd name="connsiteY59" fmla="*/ 691128 h 2515690"/>
              <a:gd name="connsiteX60" fmla="*/ 6778240 w 12192000"/>
              <a:gd name="connsiteY60" fmla="*/ 678998 h 2515690"/>
              <a:gd name="connsiteX61" fmla="*/ 6806944 w 12192000"/>
              <a:gd name="connsiteY61" fmla="*/ 646178 h 2515690"/>
              <a:gd name="connsiteX62" fmla="*/ 6830632 w 12192000"/>
              <a:gd name="connsiteY62" fmla="*/ 633915 h 2515690"/>
              <a:gd name="connsiteX63" fmla="*/ 6858072 w 12192000"/>
              <a:gd name="connsiteY63" fmla="*/ 646178 h 2515690"/>
              <a:gd name="connsiteX64" fmla="*/ 6891322 w 12192000"/>
              <a:gd name="connsiteY64" fmla="*/ 678998 h 2515690"/>
              <a:gd name="connsiteX65" fmla="*/ 6951905 w 12192000"/>
              <a:gd name="connsiteY65" fmla="*/ 691128 h 2515690"/>
              <a:gd name="connsiteX66" fmla="*/ 7195246 w 12192000"/>
              <a:gd name="connsiteY66" fmla="*/ 715738 h 2515690"/>
              <a:gd name="connsiteX67" fmla="*/ 7248949 w 12192000"/>
              <a:gd name="connsiteY67" fmla="*/ 708574 h 2515690"/>
              <a:gd name="connsiteX68" fmla="*/ 7321609 w 12192000"/>
              <a:gd name="connsiteY68" fmla="*/ 672327 h 2515690"/>
              <a:gd name="connsiteX69" fmla="*/ 7479684 w 12192000"/>
              <a:gd name="connsiteY69" fmla="*/ 643982 h 2515690"/>
              <a:gd name="connsiteX70" fmla="*/ 7712035 w 12192000"/>
              <a:gd name="connsiteY70" fmla="*/ 587803 h 2515690"/>
              <a:gd name="connsiteX71" fmla="*/ 7781987 w 12192000"/>
              <a:gd name="connsiteY71" fmla="*/ 559470 h 2515690"/>
              <a:gd name="connsiteX72" fmla="*/ 7819900 w 12192000"/>
              <a:gd name="connsiteY72" fmla="*/ 582652 h 2515690"/>
              <a:gd name="connsiteX73" fmla="*/ 8081736 w 12192000"/>
              <a:gd name="connsiteY73" fmla="*/ 663503 h 2515690"/>
              <a:gd name="connsiteX74" fmla="*/ 8420801 w 12192000"/>
              <a:gd name="connsiteY74" fmla="*/ 558285 h 2515690"/>
              <a:gd name="connsiteX75" fmla="*/ 8528933 w 12192000"/>
              <a:gd name="connsiteY75" fmla="*/ 502501 h 2515690"/>
              <a:gd name="connsiteX76" fmla="*/ 8521178 w 12192000"/>
              <a:gd name="connsiteY76" fmla="*/ 614372 h 2515690"/>
              <a:gd name="connsiteX77" fmla="*/ 8633702 w 12192000"/>
              <a:gd name="connsiteY77" fmla="*/ 655978 h 2515690"/>
              <a:gd name="connsiteX78" fmla="*/ 8691231 w 12192000"/>
              <a:gd name="connsiteY78" fmla="*/ 674418 h 2515690"/>
              <a:gd name="connsiteX79" fmla="*/ 9047908 w 12192000"/>
              <a:gd name="connsiteY79" fmla="*/ 788104 h 2515690"/>
              <a:gd name="connsiteX80" fmla="*/ 9163628 w 12192000"/>
              <a:gd name="connsiteY80" fmla="*/ 773163 h 2515690"/>
              <a:gd name="connsiteX81" fmla="*/ 9754459 w 12192000"/>
              <a:gd name="connsiteY81" fmla="*/ 610207 h 2515690"/>
              <a:gd name="connsiteX82" fmla="*/ 9838868 w 12192000"/>
              <a:gd name="connsiteY82" fmla="*/ 799511 h 2515690"/>
              <a:gd name="connsiteX83" fmla="*/ 10085808 w 12192000"/>
              <a:gd name="connsiteY83" fmla="*/ 816231 h 2515690"/>
              <a:gd name="connsiteX84" fmla="*/ 10334338 w 12192000"/>
              <a:gd name="connsiteY84" fmla="*/ 917517 h 2515690"/>
              <a:gd name="connsiteX85" fmla="*/ 10516076 w 12192000"/>
              <a:gd name="connsiteY85" fmla="*/ 1018726 h 2515690"/>
              <a:gd name="connsiteX86" fmla="*/ 10535302 w 12192000"/>
              <a:gd name="connsiteY86" fmla="*/ 1023522 h 2515690"/>
              <a:gd name="connsiteX87" fmla="*/ 10542819 w 12192000"/>
              <a:gd name="connsiteY87" fmla="*/ 1023458 h 2515690"/>
              <a:gd name="connsiteX88" fmla="*/ 10623994 w 12192000"/>
              <a:gd name="connsiteY88" fmla="*/ 1041996 h 2515690"/>
              <a:gd name="connsiteX89" fmla="*/ 10629774 w 12192000"/>
              <a:gd name="connsiteY89" fmla="*/ 1044511 h 2515690"/>
              <a:gd name="connsiteX90" fmla="*/ 10727305 w 12192000"/>
              <a:gd name="connsiteY90" fmla="*/ 1063419 h 2515690"/>
              <a:gd name="connsiteX91" fmla="*/ 10761785 w 12192000"/>
              <a:gd name="connsiteY91" fmla="*/ 1068017 h 2515690"/>
              <a:gd name="connsiteX92" fmla="*/ 10775688 w 12192000"/>
              <a:gd name="connsiteY92" fmla="*/ 1065268 h 2515690"/>
              <a:gd name="connsiteX93" fmla="*/ 10821837 w 12192000"/>
              <a:gd name="connsiteY93" fmla="*/ 1042232 h 2515690"/>
              <a:gd name="connsiteX94" fmla="*/ 11122438 w 12192000"/>
              <a:gd name="connsiteY94" fmla="*/ 1004583 h 2515690"/>
              <a:gd name="connsiteX95" fmla="*/ 11171433 w 12192000"/>
              <a:gd name="connsiteY95" fmla="*/ 1040550 h 2515690"/>
              <a:gd name="connsiteX96" fmla="*/ 11183724 w 12192000"/>
              <a:gd name="connsiteY96" fmla="*/ 1045316 h 2515690"/>
              <a:gd name="connsiteX97" fmla="*/ 11199690 w 12192000"/>
              <a:gd name="connsiteY97" fmla="*/ 1048085 h 2515690"/>
              <a:gd name="connsiteX98" fmla="*/ 11232475 w 12192000"/>
              <a:gd name="connsiteY98" fmla="*/ 1049340 h 2515690"/>
              <a:gd name="connsiteX99" fmla="*/ 11302451 w 12192000"/>
              <a:gd name="connsiteY99" fmla="*/ 949091 h 2515690"/>
              <a:gd name="connsiteX100" fmla="*/ 11484849 w 12192000"/>
              <a:gd name="connsiteY100" fmla="*/ 1057667 h 2515690"/>
              <a:gd name="connsiteX101" fmla="*/ 11512818 w 12192000"/>
              <a:gd name="connsiteY101" fmla="*/ 1048926 h 2515690"/>
              <a:gd name="connsiteX102" fmla="*/ 11642481 w 12192000"/>
              <a:gd name="connsiteY102" fmla="*/ 1029355 h 2515690"/>
              <a:gd name="connsiteX103" fmla="*/ 11714551 w 12192000"/>
              <a:gd name="connsiteY103" fmla="*/ 1020966 h 2515690"/>
              <a:gd name="connsiteX104" fmla="*/ 11714551 w 12192000"/>
              <a:gd name="connsiteY104" fmla="*/ 1022389 h 2515690"/>
              <a:gd name="connsiteX105" fmla="*/ 11728519 w 12192000"/>
              <a:gd name="connsiteY105" fmla="*/ 1020975 h 2515690"/>
              <a:gd name="connsiteX106" fmla="*/ 11741691 w 12192000"/>
              <a:gd name="connsiteY106" fmla="*/ 1019651 h 2515690"/>
              <a:gd name="connsiteX107" fmla="*/ 11743999 w 12192000"/>
              <a:gd name="connsiteY107" fmla="*/ 1019424 h 2515690"/>
              <a:gd name="connsiteX108" fmla="*/ 11742709 w 12192000"/>
              <a:gd name="connsiteY108" fmla="*/ 1019549 h 2515690"/>
              <a:gd name="connsiteX109" fmla="*/ 11741691 w 12192000"/>
              <a:gd name="connsiteY109" fmla="*/ 1019651 h 2515690"/>
              <a:gd name="connsiteX110" fmla="*/ 11738529 w 12192000"/>
              <a:gd name="connsiteY110" fmla="*/ 1019963 h 2515690"/>
              <a:gd name="connsiteX111" fmla="*/ 11771791 w 12192000"/>
              <a:gd name="connsiteY111" fmla="*/ 1015977 h 2515690"/>
              <a:gd name="connsiteX112" fmla="*/ 11834157 w 12192000"/>
              <a:gd name="connsiteY112" fmla="*/ 1009499 h 2515690"/>
              <a:gd name="connsiteX113" fmla="*/ 11843354 w 12192000"/>
              <a:gd name="connsiteY113" fmla="*/ 1008273 h 2515690"/>
              <a:gd name="connsiteX114" fmla="*/ 11843354 w 12192000"/>
              <a:gd name="connsiteY114" fmla="*/ 1000151 h 2515690"/>
              <a:gd name="connsiteX115" fmla="*/ 11893955 w 12192000"/>
              <a:gd name="connsiteY115" fmla="*/ 983740 h 2515690"/>
              <a:gd name="connsiteX116" fmla="*/ 11974160 w 12192000"/>
              <a:gd name="connsiteY116" fmla="*/ 920897 h 2515690"/>
              <a:gd name="connsiteX117" fmla="*/ 12143531 w 12192000"/>
              <a:gd name="connsiteY117" fmla="*/ 823664 h 2515690"/>
              <a:gd name="connsiteX118" fmla="*/ 12192000 w 12192000"/>
              <a:gd name="connsiteY118" fmla="*/ 801163 h 2515690"/>
              <a:gd name="connsiteX119" fmla="*/ 12192000 w 12192000"/>
              <a:gd name="connsiteY119" fmla="*/ 2515690 h 2515690"/>
              <a:gd name="connsiteX120" fmla="*/ 0 w 12192000"/>
              <a:gd name="connsiteY120" fmla="*/ 2515690 h 25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192000" h="2515690">
                <a:moveTo>
                  <a:pt x="0" y="0"/>
                </a:moveTo>
                <a:lnTo>
                  <a:pt x="170442" y="96074"/>
                </a:lnTo>
                <a:cubicBezTo>
                  <a:pt x="323315" y="179510"/>
                  <a:pt x="418777" y="223899"/>
                  <a:pt x="424739" y="224865"/>
                </a:cubicBezTo>
                <a:cubicBezTo>
                  <a:pt x="573781" y="248496"/>
                  <a:pt x="654649" y="314572"/>
                  <a:pt x="748273" y="373939"/>
                </a:cubicBezTo>
                <a:cubicBezTo>
                  <a:pt x="830321" y="425631"/>
                  <a:pt x="917271" y="480784"/>
                  <a:pt x="1037058" y="499994"/>
                </a:cubicBezTo>
                <a:cubicBezTo>
                  <a:pt x="1195925" y="525362"/>
                  <a:pt x="1048105" y="445478"/>
                  <a:pt x="1101312" y="428540"/>
                </a:cubicBezTo>
                <a:cubicBezTo>
                  <a:pt x="1188473" y="458169"/>
                  <a:pt x="1274625" y="505369"/>
                  <a:pt x="1367071" y="516118"/>
                </a:cubicBezTo>
                <a:cubicBezTo>
                  <a:pt x="1701323" y="554463"/>
                  <a:pt x="1964451" y="648887"/>
                  <a:pt x="2189943" y="794533"/>
                </a:cubicBezTo>
                <a:cubicBezTo>
                  <a:pt x="2255082" y="836300"/>
                  <a:pt x="2357481" y="862342"/>
                  <a:pt x="2390329" y="920897"/>
                </a:cubicBezTo>
                <a:cubicBezTo>
                  <a:pt x="2406050" y="949359"/>
                  <a:pt x="2430126" y="969285"/>
                  <a:pt x="2459570" y="983740"/>
                </a:cubicBezTo>
                <a:lnTo>
                  <a:pt x="2503252" y="1000151"/>
                </a:lnTo>
                <a:lnTo>
                  <a:pt x="2503252" y="1008273"/>
                </a:lnTo>
                <a:lnTo>
                  <a:pt x="2511191" y="1009499"/>
                </a:lnTo>
                <a:cubicBezTo>
                  <a:pt x="2529847" y="1011974"/>
                  <a:pt x="2562849" y="1015701"/>
                  <a:pt x="2565029" y="1015977"/>
                </a:cubicBezTo>
                <a:cubicBezTo>
                  <a:pt x="2610845" y="1021778"/>
                  <a:pt x="2601577" y="1020837"/>
                  <a:pt x="2593745" y="1019963"/>
                </a:cubicBezTo>
                <a:lnTo>
                  <a:pt x="2591015" y="1019651"/>
                </a:lnTo>
                <a:lnTo>
                  <a:pt x="2590137" y="1019549"/>
                </a:lnTo>
                <a:cubicBezTo>
                  <a:pt x="2588203" y="1019326"/>
                  <a:pt x="2588125" y="1019321"/>
                  <a:pt x="2589021" y="1019424"/>
                </a:cubicBezTo>
                <a:lnTo>
                  <a:pt x="2591015" y="1019651"/>
                </a:lnTo>
                <a:lnTo>
                  <a:pt x="2602385" y="1020975"/>
                </a:lnTo>
                <a:lnTo>
                  <a:pt x="2614445" y="1022389"/>
                </a:lnTo>
                <a:lnTo>
                  <a:pt x="2614445" y="1020966"/>
                </a:lnTo>
                <a:lnTo>
                  <a:pt x="2676661" y="1029355"/>
                </a:lnTo>
                <a:cubicBezTo>
                  <a:pt x="2715592" y="1034194"/>
                  <a:pt x="2753901" y="1039695"/>
                  <a:pt x="2788597" y="1048926"/>
                </a:cubicBezTo>
                <a:lnTo>
                  <a:pt x="2812742" y="1057667"/>
                </a:lnTo>
                <a:lnTo>
                  <a:pt x="2970201" y="949091"/>
                </a:lnTo>
                <a:cubicBezTo>
                  <a:pt x="3052785" y="982961"/>
                  <a:pt x="2996105" y="1020057"/>
                  <a:pt x="3030610" y="1049340"/>
                </a:cubicBezTo>
                <a:cubicBezTo>
                  <a:pt x="3039005" y="1048442"/>
                  <a:pt x="3049621" y="1048500"/>
                  <a:pt x="3058913" y="1048085"/>
                </a:cubicBezTo>
                <a:lnTo>
                  <a:pt x="3072697" y="1045316"/>
                </a:lnTo>
                <a:lnTo>
                  <a:pt x="3083305" y="1040550"/>
                </a:lnTo>
                <a:lnTo>
                  <a:pt x="3125603" y="1004583"/>
                </a:lnTo>
                <a:cubicBezTo>
                  <a:pt x="3221669" y="925596"/>
                  <a:pt x="3242489" y="937564"/>
                  <a:pt x="3385106" y="1042233"/>
                </a:cubicBezTo>
                <a:cubicBezTo>
                  <a:pt x="3399403" y="1052670"/>
                  <a:pt x="3412529" y="1060209"/>
                  <a:pt x="3424945" y="1065268"/>
                </a:cubicBezTo>
                <a:lnTo>
                  <a:pt x="3436948" y="1068018"/>
                </a:lnTo>
                <a:lnTo>
                  <a:pt x="3466714" y="1063419"/>
                </a:lnTo>
                <a:lnTo>
                  <a:pt x="3550909" y="1044511"/>
                </a:lnTo>
                <a:lnTo>
                  <a:pt x="3555900" y="1041996"/>
                </a:lnTo>
                <a:cubicBezTo>
                  <a:pt x="3573827" y="1033454"/>
                  <a:pt x="3594382" y="1025941"/>
                  <a:pt x="3625978" y="1023459"/>
                </a:cubicBezTo>
                <a:lnTo>
                  <a:pt x="3632465" y="1023522"/>
                </a:lnTo>
                <a:lnTo>
                  <a:pt x="3649063" y="1018726"/>
                </a:lnTo>
                <a:cubicBezTo>
                  <a:pt x="3741849" y="989371"/>
                  <a:pt x="3810578" y="953657"/>
                  <a:pt x="3805954" y="917517"/>
                </a:cubicBezTo>
                <a:cubicBezTo>
                  <a:pt x="4031729" y="953901"/>
                  <a:pt x="4031729" y="953901"/>
                  <a:pt x="4020506" y="816231"/>
                </a:cubicBezTo>
                <a:cubicBezTo>
                  <a:pt x="4171643" y="865324"/>
                  <a:pt x="4206308" y="864422"/>
                  <a:pt x="4233682" y="799511"/>
                </a:cubicBezTo>
                <a:cubicBezTo>
                  <a:pt x="4260226" y="737017"/>
                  <a:pt x="4254728" y="668575"/>
                  <a:pt x="4306552" y="610207"/>
                </a:cubicBezTo>
                <a:cubicBezTo>
                  <a:pt x="4495313" y="657923"/>
                  <a:pt x="4699922" y="667347"/>
                  <a:pt x="4816604" y="773163"/>
                </a:cubicBezTo>
                <a:cubicBezTo>
                  <a:pt x="4834734" y="789836"/>
                  <a:pt x="4890507" y="799946"/>
                  <a:pt x="4916502" y="788104"/>
                </a:cubicBezTo>
                <a:cubicBezTo>
                  <a:pt x="5013526" y="746101"/>
                  <a:pt x="5238129" y="796871"/>
                  <a:pt x="5224415" y="674418"/>
                </a:cubicBezTo>
                <a:cubicBezTo>
                  <a:pt x="5223051" y="659300"/>
                  <a:pt x="5240524" y="644890"/>
                  <a:pt x="5274077" y="655978"/>
                </a:cubicBezTo>
                <a:cubicBezTo>
                  <a:pt x="5388582" y="694066"/>
                  <a:pt x="5367022" y="644784"/>
                  <a:pt x="5371217" y="614372"/>
                </a:cubicBezTo>
                <a:cubicBezTo>
                  <a:pt x="5375856" y="577567"/>
                  <a:pt x="5319010" y="537578"/>
                  <a:pt x="5364523" y="502501"/>
                </a:cubicBezTo>
                <a:cubicBezTo>
                  <a:pt x="5425408" y="508891"/>
                  <a:pt x="5433299" y="538191"/>
                  <a:pt x="5457871" y="558285"/>
                </a:cubicBezTo>
                <a:cubicBezTo>
                  <a:pt x="5530352" y="617005"/>
                  <a:pt x="5609566" y="664386"/>
                  <a:pt x="5750580" y="663503"/>
                </a:cubicBezTo>
                <a:cubicBezTo>
                  <a:pt x="5864519" y="662926"/>
                  <a:pt x="5966527" y="666650"/>
                  <a:pt x="5976618" y="582652"/>
                </a:cubicBezTo>
                <a:cubicBezTo>
                  <a:pt x="5978145" y="569455"/>
                  <a:pt x="5990792" y="562346"/>
                  <a:pt x="6009346" y="559470"/>
                </a:cubicBezTo>
                <a:cubicBezTo>
                  <a:pt x="6030639" y="568485"/>
                  <a:pt x="6052592" y="577083"/>
                  <a:pt x="6069735" y="587803"/>
                </a:cubicBezTo>
                <a:cubicBezTo>
                  <a:pt x="6126182" y="623812"/>
                  <a:pt x="6196945" y="634730"/>
                  <a:pt x="6270319" y="643982"/>
                </a:cubicBezTo>
                <a:cubicBezTo>
                  <a:pt x="6317101" y="649940"/>
                  <a:pt x="6363466" y="657107"/>
                  <a:pt x="6406781" y="672327"/>
                </a:cubicBezTo>
                <a:cubicBezTo>
                  <a:pt x="6433586" y="681598"/>
                  <a:pt x="6454928" y="693402"/>
                  <a:pt x="6469508" y="708574"/>
                </a:cubicBezTo>
                <a:cubicBezTo>
                  <a:pt x="6482729" y="721786"/>
                  <a:pt x="6496225" y="725422"/>
                  <a:pt x="6515869" y="715738"/>
                </a:cubicBezTo>
                <a:cubicBezTo>
                  <a:pt x="6572200" y="688353"/>
                  <a:pt x="6639257" y="676241"/>
                  <a:pt x="6725938" y="691128"/>
                </a:cubicBezTo>
                <a:cubicBezTo>
                  <a:pt x="6752109" y="695629"/>
                  <a:pt x="6772625" y="691505"/>
                  <a:pt x="6778240" y="678998"/>
                </a:cubicBezTo>
                <a:cubicBezTo>
                  <a:pt x="6784286" y="665981"/>
                  <a:pt x="6794269" y="655280"/>
                  <a:pt x="6806944" y="646178"/>
                </a:cubicBezTo>
                <a:lnTo>
                  <a:pt x="6830632" y="633915"/>
                </a:lnTo>
                <a:lnTo>
                  <a:pt x="6858072" y="646178"/>
                </a:lnTo>
                <a:cubicBezTo>
                  <a:pt x="6872754" y="655280"/>
                  <a:pt x="6884317" y="665981"/>
                  <a:pt x="6891322" y="678998"/>
                </a:cubicBezTo>
                <a:cubicBezTo>
                  <a:pt x="6897826" y="691505"/>
                  <a:pt x="6921592" y="695629"/>
                  <a:pt x="6951905" y="691128"/>
                </a:cubicBezTo>
                <a:cubicBezTo>
                  <a:pt x="7052317" y="676241"/>
                  <a:pt x="7129994" y="688353"/>
                  <a:pt x="7195246" y="715738"/>
                </a:cubicBezTo>
                <a:cubicBezTo>
                  <a:pt x="7217999" y="725422"/>
                  <a:pt x="7233634" y="721786"/>
                  <a:pt x="7248949" y="708574"/>
                </a:cubicBezTo>
                <a:cubicBezTo>
                  <a:pt x="7265838" y="693402"/>
                  <a:pt x="7290560" y="681598"/>
                  <a:pt x="7321609" y="672327"/>
                </a:cubicBezTo>
                <a:cubicBezTo>
                  <a:pt x="7371785" y="657107"/>
                  <a:pt x="7425493" y="649940"/>
                  <a:pt x="7479684" y="643982"/>
                </a:cubicBezTo>
                <a:cubicBezTo>
                  <a:pt x="7564679" y="634730"/>
                  <a:pt x="7646649" y="623812"/>
                  <a:pt x="7712035" y="587803"/>
                </a:cubicBezTo>
                <a:cubicBezTo>
                  <a:pt x="7731892" y="577083"/>
                  <a:pt x="7757322" y="568485"/>
                  <a:pt x="7781987" y="559470"/>
                </a:cubicBezTo>
                <a:cubicBezTo>
                  <a:pt x="7803481" y="562346"/>
                  <a:pt x="7818130" y="569455"/>
                  <a:pt x="7819900" y="582652"/>
                </a:cubicBezTo>
                <a:cubicBezTo>
                  <a:pt x="7831588" y="666650"/>
                  <a:pt x="7949751" y="662926"/>
                  <a:pt x="8081736" y="663503"/>
                </a:cubicBezTo>
                <a:cubicBezTo>
                  <a:pt x="8245081" y="664386"/>
                  <a:pt x="8336842" y="617005"/>
                  <a:pt x="8420801" y="558285"/>
                </a:cubicBezTo>
                <a:cubicBezTo>
                  <a:pt x="8449265" y="538191"/>
                  <a:pt x="8458404" y="508890"/>
                  <a:pt x="8528933" y="502501"/>
                </a:cubicBezTo>
                <a:cubicBezTo>
                  <a:pt x="8581654" y="537578"/>
                  <a:pt x="8515805" y="577567"/>
                  <a:pt x="8521178" y="614372"/>
                </a:cubicBezTo>
                <a:cubicBezTo>
                  <a:pt x="8526038" y="644784"/>
                  <a:pt x="8501063" y="694066"/>
                  <a:pt x="8633702" y="655978"/>
                </a:cubicBezTo>
                <a:cubicBezTo>
                  <a:pt x="8672570" y="644890"/>
                  <a:pt x="8692811" y="659300"/>
                  <a:pt x="8691231" y="674418"/>
                </a:cubicBezTo>
                <a:cubicBezTo>
                  <a:pt x="8675345" y="796871"/>
                  <a:pt x="8935518" y="746101"/>
                  <a:pt x="9047908" y="788104"/>
                </a:cubicBezTo>
                <a:cubicBezTo>
                  <a:pt x="9078021" y="799946"/>
                  <a:pt x="9142627" y="789836"/>
                  <a:pt x="9163628" y="773163"/>
                </a:cubicBezTo>
                <a:cubicBezTo>
                  <a:pt x="9298789" y="667347"/>
                  <a:pt x="9535801" y="657923"/>
                  <a:pt x="9754459" y="610207"/>
                </a:cubicBezTo>
                <a:cubicBezTo>
                  <a:pt x="9814490" y="668575"/>
                  <a:pt x="9808123" y="737017"/>
                  <a:pt x="9838868" y="799511"/>
                </a:cubicBezTo>
                <a:cubicBezTo>
                  <a:pt x="9870579" y="864422"/>
                  <a:pt x="9910733" y="865324"/>
                  <a:pt x="10085808" y="816231"/>
                </a:cubicBezTo>
                <a:cubicBezTo>
                  <a:pt x="10072804" y="953901"/>
                  <a:pt x="10072804" y="953901"/>
                  <a:pt x="10334338" y="917517"/>
                </a:cubicBezTo>
                <a:cubicBezTo>
                  <a:pt x="10328982" y="953657"/>
                  <a:pt x="10408594" y="989371"/>
                  <a:pt x="10516076" y="1018726"/>
                </a:cubicBezTo>
                <a:lnTo>
                  <a:pt x="10535302" y="1023522"/>
                </a:lnTo>
                <a:lnTo>
                  <a:pt x="10542819" y="1023458"/>
                </a:lnTo>
                <a:cubicBezTo>
                  <a:pt x="10579419" y="1025941"/>
                  <a:pt x="10603227" y="1033454"/>
                  <a:pt x="10623994" y="1041996"/>
                </a:cubicBezTo>
                <a:lnTo>
                  <a:pt x="10629774" y="1044511"/>
                </a:lnTo>
                <a:lnTo>
                  <a:pt x="10727305" y="1063419"/>
                </a:lnTo>
                <a:lnTo>
                  <a:pt x="10761785" y="1068017"/>
                </a:lnTo>
                <a:lnTo>
                  <a:pt x="10775688" y="1065268"/>
                </a:lnTo>
                <a:cubicBezTo>
                  <a:pt x="10790070" y="1060209"/>
                  <a:pt x="10805275" y="1052670"/>
                  <a:pt x="10821837" y="1042232"/>
                </a:cubicBezTo>
                <a:cubicBezTo>
                  <a:pt x="10987041" y="937564"/>
                  <a:pt x="11011156" y="925596"/>
                  <a:pt x="11122438" y="1004583"/>
                </a:cubicBezTo>
                <a:lnTo>
                  <a:pt x="11171433" y="1040550"/>
                </a:lnTo>
                <a:lnTo>
                  <a:pt x="11183724" y="1045316"/>
                </a:lnTo>
                <a:lnTo>
                  <a:pt x="11199690" y="1048085"/>
                </a:lnTo>
                <a:cubicBezTo>
                  <a:pt x="11210452" y="1048499"/>
                  <a:pt x="11222752" y="1048442"/>
                  <a:pt x="11232475" y="1049340"/>
                </a:cubicBezTo>
                <a:cubicBezTo>
                  <a:pt x="11272445" y="1020057"/>
                  <a:pt x="11206789" y="982961"/>
                  <a:pt x="11302451" y="949091"/>
                </a:cubicBezTo>
                <a:lnTo>
                  <a:pt x="11484849" y="1057667"/>
                </a:lnTo>
                <a:lnTo>
                  <a:pt x="11512818" y="1048926"/>
                </a:lnTo>
                <a:cubicBezTo>
                  <a:pt x="11553007" y="1039695"/>
                  <a:pt x="11597385" y="1034194"/>
                  <a:pt x="11642481" y="1029355"/>
                </a:cubicBezTo>
                <a:lnTo>
                  <a:pt x="11714551" y="1020966"/>
                </a:lnTo>
                <a:lnTo>
                  <a:pt x="11714551" y="1022389"/>
                </a:lnTo>
                <a:lnTo>
                  <a:pt x="11728519" y="1020975"/>
                </a:lnTo>
                <a:lnTo>
                  <a:pt x="11741691" y="1019651"/>
                </a:lnTo>
                <a:lnTo>
                  <a:pt x="11743999" y="1019424"/>
                </a:lnTo>
                <a:cubicBezTo>
                  <a:pt x="11745037" y="1019320"/>
                  <a:pt x="11744948" y="1019326"/>
                  <a:pt x="11742709" y="1019549"/>
                </a:cubicBezTo>
                <a:lnTo>
                  <a:pt x="11741691" y="1019651"/>
                </a:lnTo>
                <a:lnTo>
                  <a:pt x="11738529" y="1019963"/>
                </a:lnTo>
                <a:cubicBezTo>
                  <a:pt x="11729455" y="1020837"/>
                  <a:pt x="11718720" y="1021778"/>
                  <a:pt x="11771791" y="1015977"/>
                </a:cubicBezTo>
                <a:cubicBezTo>
                  <a:pt x="11774317" y="1015701"/>
                  <a:pt x="11812546" y="1011974"/>
                  <a:pt x="11834157" y="1009499"/>
                </a:cubicBezTo>
                <a:lnTo>
                  <a:pt x="11843354" y="1008273"/>
                </a:lnTo>
                <a:lnTo>
                  <a:pt x="11843354" y="1000151"/>
                </a:lnTo>
                <a:lnTo>
                  <a:pt x="11893955" y="983740"/>
                </a:lnTo>
                <a:cubicBezTo>
                  <a:pt x="11928061" y="969285"/>
                  <a:pt x="11955951" y="949359"/>
                  <a:pt x="11974160" y="920897"/>
                </a:cubicBezTo>
                <a:cubicBezTo>
                  <a:pt x="12002698" y="876981"/>
                  <a:pt x="12076554" y="851353"/>
                  <a:pt x="12143531" y="823664"/>
                </a:cubicBezTo>
                <a:lnTo>
                  <a:pt x="12192000" y="801163"/>
                </a:lnTo>
                <a:lnTo>
                  <a:pt x="12192000" y="2515690"/>
                </a:lnTo>
                <a:lnTo>
                  <a:pt x="0" y="251569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FB7C61-8F01-43B0-59C9-4CE5AED57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2736"/>
            <a:ext cx="10515600" cy="183301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Nightingale: Cutting-Edge AI Tech</a:t>
            </a:r>
          </a:p>
        </p:txBody>
      </p:sp>
      <p:pic>
        <p:nvPicPr>
          <p:cNvPr id="4" name="Picture 3" descr="A logo of a person holding a bird&#10;&#10;Description automatically generated">
            <a:extLst>
              <a:ext uri="{FF2B5EF4-FFF2-40B4-BE49-F238E27FC236}">
                <a16:creationId xmlns:a16="http://schemas.microsoft.com/office/drawing/2014/main" id="{0C66AAFD-5FD6-614D-DC14-7E69E1D60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9" y="118976"/>
            <a:ext cx="1335858" cy="133585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1F5207-B53E-7DBA-AC91-AE66DC9CA82F}"/>
              </a:ext>
            </a:extLst>
          </p:cNvPr>
          <p:cNvSpPr/>
          <p:nvPr/>
        </p:nvSpPr>
        <p:spPr>
          <a:xfrm>
            <a:off x="706224" y="1335024"/>
            <a:ext cx="5220000" cy="126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b="1" i="0" dirty="0">
                <a:solidFill>
                  <a:srgbClr val="0070C0"/>
                </a:solidFill>
                <a:effectLst/>
              </a:rPr>
              <a:t>AI Assistants based on LLMs and </a:t>
            </a:r>
            <a:r>
              <a:rPr lang="en-US" b="1" i="0" dirty="0" err="1">
                <a:solidFill>
                  <a:srgbClr val="0070C0"/>
                </a:solidFill>
                <a:effectLst/>
              </a:rPr>
              <a:t>GenAI</a:t>
            </a:r>
            <a:endParaRPr lang="en-US" b="1" i="0" dirty="0">
              <a:solidFill>
                <a:srgbClr val="0070C0"/>
              </a:solidFill>
              <a:effectLst/>
            </a:endParaRPr>
          </a:p>
          <a:p>
            <a:pPr algn="l"/>
            <a:r>
              <a:rPr lang="en-US" sz="1600" b="0" i="0" dirty="0">
                <a:solidFill>
                  <a:srgbClr val="030712"/>
                </a:solidFill>
                <a:effectLst/>
              </a:rPr>
              <a:t>Utilizes state-of-the-art tech (e.g., GPT-4, Sonnet, Perplexity) for human-like interactions, actions, and understanding complex contexts in senior care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AE125F-33B6-2330-32A6-F79E7F289AF9}"/>
              </a:ext>
            </a:extLst>
          </p:cNvPr>
          <p:cNvSpPr txBox="1"/>
          <p:nvPr/>
        </p:nvSpPr>
        <p:spPr>
          <a:xfrm>
            <a:off x="706224" y="5384807"/>
            <a:ext cx="10543026" cy="135421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02060"/>
                </a:solidFill>
                <a:effectLst/>
                <a:latin typeface="ui-sans-serif"/>
              </a:rPr>
              <a:t>Key Technological Advantages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i="0" dirty="0">
                <a:effectLst/>
                <a:latin typeface="ui-sans-serif"/>
              </a:rPr>
              <a:t>Adaptive Assistants:</a:t>
            </a:r>
            <a:r>
              <a:rPr lang="en-US" sz="1600" b="0" i="0" dirty="0">
                <a:effectLst/>
                <a:latin typeface="ui-sans-serif"/>
              </a:rPr>
              <a:t> Learns and evolves with each user, providing increasingly personalized care over time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i="0" dirty="0">
                <a:effectLst/>
                <a:latin typeface="ui-sans-serif"/>
              </a:rPr>
              <a:t>Multi-modal Interaction:</a:t>
            </a:r>
            <a:r>
              <a:rPr lang="en-US" sz="1600" b="0" i="0" dirty="0">
                <a:effectLst/>
                <a:latin typeface="ui-sans-serif"/>
              </a:rPr>
              <a:t> Supports text, voice, and visual interfaces for inclusive user experience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i="0" dirty="0">
                <a:effectLst/>
                <a:latin typeface="ui-sans-serif"/>
              </a:rPr>
              <a:t>Intuitive Design:</a:t>
            </a:r>
            <a:r>
              <a:rPr lang="en-US" sz="1600" b="0" i="0" dirty="0">
                <a:effectLst/>
                <a:latin typeface="ui-sans-serif"/>
              </a:rPr>
              <a:t> User-friendly interface that's easily navigable by seniors and caregivers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i="0" dirty="0">
                <a:effectLst/>
                <a:latin typeface="ui-sans-serif"/>
              </a:rPr>
              <a:t>Interoperability:</a:t>
            </a:r>
            <a:r>
              <a:rPr lang="en-US" sz="1600" b="0" i="0" dirty="0">
                <a:effectLst/>
                <a:latin typeface="ui-sans-serif"/>
              </a:rPr>
              <a:t> Seamlessly integrates with existing healthcare systems and IoT devices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9B7766E-02A8-C97C-86DD-328C9D5F897C}"/>
              </a:ext>
            </a:extLst>
          </p:cNvPr>
          <p:cNvSpPr/>
          <p:nvPr/>
        </p:nvSpPr>
        <p:spPr>
          <a:xfrm>
            <a:off x="706224" y="2667312"/>
            <a:ext cx="5220000" cy="126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b="1" i="0" dirty="0">
                <a:solidFill>
                  <a:srgbClr val="0070C0"/>
                </a:solidFill>
                <a:effectLst/>
              </a:rPr>
              <a:t>Machine Learning for Personalization</a:t>
            </a:r>
          </a:p>
          <a:p>
            <a:pPr algn="l"/>
            <a:r>
              <a:rPr lang="en-US" sz="1600" b="0" i="0" dirty="0">
                <a:solidFill>
                  <a:srgbClr val="030712"/>
                </a:solidFill>
                <a:effectLst/>
              </a:rPr>
              <a:t>Employs advanced ML algorithms to analyze user data, learning and adapting to individual needs over time for truly personalized care management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EB4805A-A7C7-CA1D-31EB-CEB833F3D24A}"/>
              </a:ext>
            </a:extLst>
          </p:cNvPr>
          <p:cNvSpPr/>
          <p:nvPr/>
        </p:nvSpPr>
        <p:spPr>
          <a:xfrm>
            <a:off x="706224" y="4015081"/>
            <a:ext cx="5220000" cy="126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b="1" dirty="0">
                <a:solidFill>
                  <a:srgbClr val="0070C0"/>
                </a:solidFill>
              </a:rPr>
              <a:t>Privacy-Preserving AI</a:t>
            </a:r>
          </a:p>
          <a:p>
            <a:r>
              <a:rPr lang="en-US" sz="1600" dirty="0">
                <a:solidFill>
                  <a:srgbClr val="030712"/>
                </a:solidFill>
              </a:rPr>
              <a:t>Implements federated learning and differential privacy techniques to ensure user data protection while maintaining AI model accuracy.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D26753F-694C-0FEB-2348-6ACD87D62D19}"/>
              </a:ext>
            </a:extLst>
          </p:cNvPr>
          <p:cNvSpPr/>
          <p:nvPr/>
        </p:nvSpPr>
        <p:spPr>
          <a:xfrm>
            <a:off x="6029250" y="1330099"/>
            <a:ext cx="5220000" cy="126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b="1" dirty="0">
                <a:solidFill>
                  <a:srgbClr val="0070C0"/>
                </a:solidFill>
              </a:rPr>
              <a:t>Continuous Learning System</a:t>
            </a:r>
          </a:p>
          <a:p>
            <a:r>
              <a:rPr lang="en-US" sz="1600" dirty="0">
                <a:solidFill>
                  <a:srgbClr val="030712"/>
                </a:solidFill>
              </a:rPr>
              <a:t>Implements a feedback loop for continuous model improvement, incorporating new data and user feedback to enhance accuracy and relevance over time.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CA0FE68-6B54-BEB3-A2EF-67D557AABD3D}"/>
              </a:ext>
            </a:extLst>
          </p:cNvPr>
          <p:cNvSpPr/>
          <p:nvPr/>
        </p:nvSpPr>
        <p:spPr>
          <a:xfrm>
            <a:off x="6029250" y="2662387"/>
            <a:ext cx="5220000" cy="126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b="1" dirty="0">
                <a:solidFill>
                  <a:srgbClr val="0070C0"/>
                </a:solidFill>
              </a:rPr>
              <a:t>User-Centric Usability</a:t>
            </a:r>
          </a:p>
          <a:p>
            <a:r>
              <a:rPr lang="en-US" sz="1600" b="0" i="0" dirty="0">
                <a:solidFill>
                  <a:srgbClr val="030712"/>
                </a:solidFill>
                <a:effectLst/>
              </a:rPr>
              <a:t>Designed with a focus on intuitive interfaces and seamless interactions, ensuring the system is easy to use for </a:t>
            </a:r>
            <a:r>
              <a:rPr lang="en-US" sz="1600" dirty="0">
                <a:solidFill>
                  <a:srgbClr val="030712"/>
                </a:solidFill>
              </a:rPr>
              <a:t>non-tech case managers</a:t>
            </a:r>
            <a:r>
              <a:rPr lang="en-US" sz="1600" b="0" i="0" dirty="0">
                <a:solidFill>
                  <a:srgbClr val="030712"/>
                </a:solidFill>
                <a:effectLst/>
              </a:rPr>
              <a:t>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9E8082F-3275-122D-0A5C-8FF22D7BF9AA}"/>
              </a:ext>
            </a:extLst>
          </p:cNvPr>
          <p:cNvSpPr/>
          <p:nvPr/>
        </p:nvSpPr>
        <p:spPr>
          <a:xfrm>
            <a:off x="6029250" y="4010156"/>
            <a:ext cx="5220000" cy="126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b="1" dirty="0">
                <a:solidFill>
                  <a:srgbClr val="0070C0"/>
                </a:solidFill>
              </a:rPr>
              <a:t>Cloud-Native Architecture</a:t>
            </a:r>
          </a:p>
          <a:p>
            <a:r>
              <a:rPr lang="en-US" sz="1600" dirty="0">
                <a:solidFill>
                  <a:srgbClr val="030712"/>
                </a:solidFill>
                <a:latin typeface="ui-sans-serif"/>
              </a:rPr>
              <a:t>Built on a scalable, cloud-native infrastructure ensuring high availability, rapid updates, and seamless integration with various services and devices.</a:t>
            </a:r>
          </a:p>
        </p:txBody>
      </p:sp>
      <p:pic>
        <p:nvPicPr>
          <p:cNvPr id="23" name="Graphic 22" descr="Artificial Intelligence outline">
            <a:extLst>
              <a:ext uri="{FF2B5EF4-FFF2-40B4-BE49-F238E27FC236}">
                <a16:creationId xmlns:a16="http://schemas.microsoft.com/office/drawing/2014/main" id="{567AD7F7-1D24-D6D1-5CA5-08DCBD7E9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3628" y="1371394"/>
            <a:ext cx="360000" cy="360000"/>
          </a:xfrm>
          <a:prstGeom prst="rect">
            <a:avLst/>
          </a:prstGeom>
        </p:spPr>
      </p:pic>
      <p:pic>
        <p:nvPicPr>
          <p:cNvPr id="27" name="Graphic 26" descr="School boy outline">
            <a:extLst>
              <a:ext uri="{FF2B5EF4-FFF2-40B4-BE49-F238E27FC236}">
                <a16:creationId xmlns:a16="http://schemas.microsoft.com/office/drawing/2014/main" id="{BD4EAAD6-B1BC-1046-B828-5DED10E893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3628" y="2718307"/>
            <a:ext cx="360000" cy="360000"/>
          </a:xfrm>
          <a:prstGeom prst="rect">
            <a:avLst/>
          </a:prstGeom>
        </p:spPr>
      </p:pic>
      <p:pic>
        <p:nvPicPr>
          <p:cNvPr id="29" name="Graphic 28" descr="Shield Tick outline">
            <a:extLst>
              <a:ext uri="{FF2B5EF4-FFF2-40B4-BE49-F238E27FC236}">
                <a16:creationId xmlns:a16="http://schemas.microsoft.com/office/drawing/2014/main" id="{18BB336C-86DE-3B51-B9E3-327E161044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3628" y="4052519"/>
            <a:ext cx="360000" cy="360000"/>
          </a:xfrm>
          <a:prstGeom prst="rect">
            <a:avLst/>
          </a:prstGeom>
        </p:spPr>
      </p:pic>
      <p:pic>
        <p:nvPicPr>
          <p:cNvPr id="31" name="Graphic 30" descr="Remote learning language outline">
            <a:extLst>
              <a:ext uri="{FF2B5EF4-FFF2-40B4-BE49-F238E27FC236}">
                <a16:creationId xmlns:a16="http://schemas.microsoft.com/office/drawing/2014/main" id="{DCD236F7-203A-A100-CAA7-9A5E32E8C8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64562" y="1417971"/>
            <a:ext cx="360000" cy="360000"/>
          </a:xfrm>
          <a:prstGeom prst="rect">
            <a:avLst/>
          </a:prstGeom>
        </p:spPr>
      </p:pic>
      <p:pic>
        <p:nvPicPr>
          <p:cNvPr id="37" name="Graphic 36" descr="Syncing cloud outline">
            <a:extLst>
              <a:ext uri="{FF2B5EF4-FFF2-40B4-BE49-F238E27FC236}">
                <a16:creationId xmlns:a16="http://schemas.microsoft.com/office/drawing/2014/main" id="{86E35B42-A252-9DCD-7DCC-3B3531F469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64562" y="4074567"/>
            <a:ext cx="360000" cy="360000"/>
          </a:xfrm>
          <a:prstGeom prst="rect">
            <a:avLst/>
          </a:prstGeom>
        </p:spPr>
      </p:pic>
      <p:pic>
        <p:nvPicPr>
          <p:cNvPr id="39" name="Graphic 38" descr="Ui Ux outline">
            <a:extLst>
              <a:ext uri="{FF2B5EF4-FFF2-40B4-BE49-F238E27FC236}">
                <a16:creationId xmlns:a16="http://schemas.microsoft.com/office/drawing/2014/main" id="{15D13FC3-5A64-D6BC-22E9-954FCEF4CE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57722" y="275162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75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8953E74-D241-4DDF-8508-F0365EA13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C3C901A-B2F4-4A3C-BCDD-7C8D587EC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371134"/>
          </a:xfrm>
          <a:custGeom>
            <a:avLst/>
            <a:gdLst>
              <a:gd name="connsiteX0" fmla="*/ 0 w 12192000"/>
              <a:gd name="connsiteY0" fmla="*/ 0 h 2515690"/>
              <a:gd name="connsiteX1" fmla="*/ 170442 w 12192000"/>
              <a:gd name="connsiteY1" fmla="*/ 96074 h 2515690"/>
              <a:gd name="connsiteX2" fmla="*/ 424739 w 12192000"/>
              <a:gd name="connsiteY2" fmla="*/ 224865 h 2515690"/>
              <a:gd name="connsiteX3" fmla="*/ 748273 w 12192000"/>
              <a:gd name="connsiteY3" fmla="*/ 373939 h 2515690"/>
              <a:gd name="connsiteX4" fmla="*/ 1037058 w 12192000"/>
              <a:gd name="connsiteY4" fmla="*/ 499994 h 2515690"/>
              <a:gd name="connsiteX5" fmla="*/ 1101312 w 12192000"/>
              <a:gd name="connsiteY5" fmla="*/ 428540 h 2515690"/>
              <a:gd name="connsiteX6" fmla="*/ 1367071 w 12192000"/>
              <a:gd name="connsiteY6" fmla="*/ 516118 h 2515690"/>
              <a:gd name="connsiteX7" fmla="*/ 2189943 w 12192000"/>
              <a:gd name="connsiteY7" fmla="*/ 794533 h 2515690"/>
              <a:gd name="connsiteX8" fmla="*/ 2390329 w 12192000"/>
              <a:gd name="connsiteY8" fmla="*/ 920897 h 2515690"/>
              <a:gd name="connsiteX9" fmla="*/ 2459570 w 12192000"/>
              <a:gd name="connsiteY9" fmla="*/ 983740 h 2515690"/>
              <a:gd name="connsiteX10" fmla="*/ 2503252 w 12192000"/>
              <a:gd name="connsiteY10" fmla="*/ 1000151 h 2515690"/>
              <a:gd name="connsiteX11" fmla="*/ 2503252 w 12192000"/>
              <a:gd name="connsiteY11" fmla="*/ 1008273 h 2515690"/>
              <a:gd name="connsiteX12" fmla="*/ 2511191 w 12192000"/>
              <a:gd name="connsiteY12" fmla="*/ 1009499 h 2515690"/>
              <a:gd name="connsiteX13" fmla="*/ 2565029 w 12192000"/>
              <a:gd name="connsiteY13" fmla="*/ 1015977 h 2515690"/>
              <a:gd name="connsiteX14" fmla="*/ 2593745 w 12192000"/>
              <a:gd name="connsiteY14" fmla="*/ 1019963 h 2515690"/>
              <a:gd name="connsiteX15" fmla="*/ 2591015 w 12192000"/>
              <a:gd name="connsiteY15" fmla="*/ 1019651 h 2515690"/>
              <a:gd name="connsiteX16" fmla="*/ 2590137 w 12192000"/>
              <a:gd name="connsiteY16" fmla="*/ 1019549 h 2515690"/>
              <a:gd name="connsiteX17" fmla="*/ 2589021 w 12192000"/>
              <a:gd name="connsiteY17" fmla="*/ 1019424 h 2515690"/>
              <a:gd name="connsiteX18" fmla="*/ 2591015 w 12192000"/>
              <a:gd name="connsiteY18" fmla="*/ 1019651 h 2515690"/>
              <a:gd name="connsiteX19" fmla="*/ 2602385 w 12192000"/>
              <a:gd name="connsiteY19" fmla="*/ 1020975 h 2515690"/>
              <a:gd name="connsiteX20" fmla="*/ 2614445 w 12192000"/>
              <a:gd name="connsiteY20" fmla="*/ 1022389 h 2515690"/>
              <a:gd name="connsiteX21" fmla="*/ 2614445 w 12192000"/>
              <a:gd name="connsiteY21" fmla="*/ 1020966 h 2515690"/>
              <a:gd name="connsiteX22" fmla="*/ 2676661 w 12192000"/>
              <a:gd name="connsiteY22" fmla="*/ 1029355 h 2515690"/>
              <a:gd name="connsiteX23" fmla="*/ 2788597 w 12192000"/>
              <a:gd name="connsiteY23" fmla="*/ 1048926 h 2515690"/>
              <a:gd name="connsiteX24" fmla="*/ 2812742 w 12192000"/>
              <a:gd name="connsiteY24" fmla="*/ 1057667 h 2515690"/>
              <a:gd name="connsiteX25" fmla="*/ 2970201 w 12192000"/>
              <a:gd name="connsiteY25" fmla="*/ 949091 h 2515690"/>
              <a:gd name="connsiteX26" fmla="*/ 3030610 w 12192000"/>
              <a:gd name="connsiteY26" fmla="*/ 1049340 h 2515690"/>
              <a:gd name="connsiteX27" fmla="*/ 3058913 w 12192000"/>
              <a:gd name="connsiteY27" fmla="*/ 1048085 h 2515690"/>
              <a:gd name="connsiteX28" fmla="*/ 3072697 w 12192000"/>
              <a:gd name="connsiteY28" fmla="*/ 1045316 h 2515690"/>
              <a:gd name="connsiteX29" fmla="*/ 3083305 w 12192000"/>
              <a:gd name="connsiteY29" fmla="*/ 1040550 h 2515690"/>
              <a:gd name="connsiteX30" fmla="*/ 3125603 w 12192000"/>
              <a:gd name="connsiteY30" fmla="*/ 1004583 h 2515690"/>
              <a:gd name="connsiteX31" fmla="*/ 3385106 w 12192000"/>
              <a:gd name="connsiteY31" fmla="*/ 1042233 h 2515690"/>
              <a:gd name="connsiteX32" fmla="*/ 3424945 w 12192000"/>
              <a:gd name="connsiteY32" fmla="*/ 1065268 h 2515690"/>
              <a:gd name="connsiteX33" fmla="*/ 3436948 w 12192000"/>
              <a:gd name="connsiteY33" fmla="*/ 1068018 h 2515690"/>
              <a:gd name="connsiteX34" fmla="*/ 3466714 w 12192000"/>
              <a:gd name="connsiteY34" fmla="*/ 1063419 h 2515690"/>
              <a:gd name="connsiteX35" fmla="*/ 3550909 w 12192000"/>
              <a:gd name="connsiteY35" fmla="*/ 1044511 h 2515690"/>
              <a:gd name="connsiteX36" fmla="*/ 3555900 w 12192000"/>
              <a:gd name="connsiteY36" fmla="*/ 1041996 h 2515690"/>
              <a:gd name="connsiteX37" fmla="*/ 3625978 w 12192000"/>
              <a:gd name="connsiteY37" fmla="*/ 1023459 h 2515690"/>
              <a:gd name="connsiteX38" fmla="*/ 3632465 w 12192000"/>
              <a:gd name="connsiteY38" fmla="*/ 1023522 h 2515690"/>
              <a:gd name="connsiteX39" fmla="*/ 3649063 w 12192000"/>
              <a:gd name="connsiteY39" fmla="*/ 1018726 h 2515690"/>
              <a:gd name="connsiteX40" fmla="*/ 3805954 w 12192000"/>
              <a:gd name="connsiteY40" fmla="*/ 917517 h 2515690"/>
              <a:gd name="connsiteX41" fmla="*/ 4020506 w 12192000"/>
              <a:gd name="connsiteY41" fmla="*/ 816231 h 2515690"/>
              <a:gd name="connsiteX42" fmla="*/ 4233682 w 12192000"/>
              <a:gd name="connsiteY42" fmla="*/ 799511 h 2515690"/>
              <a:gd name="connsiteX43" fmla="*/ 4306552 w 12192000"/>
              <a:gd name="connsiteY43" fmla="*/ 610207 h 2515690"/>
              <a:gd name="connsiteX44" fmla="*/ 4816604 w 12192000"/>
              <a:gd name="connsiteY44" fmla="*/ 773163 h 2515690"/>
              <a:gd name="connsiteX45" fmla="*/ 4916502 w 12192000"/>
              <a:gd name="connsiteY45" fmla="*/ 788104 h 2515690"/>
              <a:gd name="connsiteX46" fmla="*/ 5224415 w 12192000"/>
              <a:gd name="connsiteY46" fmla="*/ 674418 h 2515690"/>
              <a:gd name="connsiteX47" fmla="*/ 5274077 w 12192000"/>
              <a:gd name="connsiteY47" fmla="*/ 655978 h 2515690"/>
              <a:gd name="connsiteX48" fmla="*/ 5371217 w 12192000"/>
              <a:gd name="connsiteY48" fmla="*/ 614372 h 2515690"/>
              <a:gd name="connsiteX49" fmla="*/ 5364523 w 12192000"/>
              <a:gd name="connsiteY49" fmla="*/ 502501 h 2515690"/>
              <a:gd name="connsiteX50" fmla="*/ 5457871 w 12192000"/>
              <a:gd name="connsiteY50" fmla="*/ 558285 h 2515690"/>
              <a:gd name="connsiteX51" fmla="*/ 5750580 w 12192000"/>
              <a:gd name="connsiteY51" fmla="*/ 663503 h 2515690"/>
              <a:gd name="connsiteX52" fmla="*/ 5976618 w 12192000"/>
              <a:gd name="connsiteY52" fmla="*/ 582652 h 2515690"/>
              <a:gd name="connsiteX53" fmla="*/ 6009346 w 12192000"/>
              <a:gd name="connsiteY53" fmla="*/ 559470 h 2515690"/>
              <a:gd name="connsiteX54" fmla="*/ 6069735 w 12192000"/>
              <a:gd name="connsiteY54" fmla="*/ 587803 h 2515690"/>
              <a:gd name="connsiteX55" fmla="*/ 6270319 w 12192000"/>
              <a:gd name="connsiteY55" fmla="*/ 643982 h 2515690"/>
              <a:gd name="connsiteX56" fmla="*/ 6406781 w 12192000"/>
              <a:gd name="connsiteY56" fmla="*/ 672327 h 2515690"/>
              <a:gd name="connsiteX57" fmla="*/ 6469508 w 12192000"/>
              <a:gd name="connsiteY57" fmla="*/ 708574 h 2515690"/>
              <a:gd name="connsiteX58" fmla="*/ 6515869 w 12192000"/>
              <a:gd name="connsiteY58" fmla="*/ 715738 h 2515690"/>
              <a:gd name="connsiteX59" fmla="*/ 6725938 w 12192000"/>
              <a:gd name="connsiteY59" fmla="*/ 691128 h 2515690"/>
              <a:gd name="connsiteX60" fmla="*/ 6778240 w 12192000"/>
              <a:gd name="connsiteY60" fmla="*/ 678998 h 2515690"/>
              <a:gd name="connsiteX61" fmla="*/ 6806944 w 12192000"/>
              <a:gd name="connsiteY61" fmla="*/ 646178 h 2515690"/>
              <a:gd name="connsiteX62" fmla="*/ 6830632 w 12192000"/>
              <a:gd name="connsiteY62" fmla="*/ 633915 h 2515690"/>
              <a:gd name="connsiteX63" fmla="*/ 6858072 w 12192000"/>
              <a:gd name="connsiteY63" fmla="*/ 646178 h 2515690"/>
              <a:gd name="connsiteX64" fmla="*/ 6891322 w 12192000"/>
              <a:gd name="connsiteY64" fmla="*/ 678998 h 2515690"/>
              <a:gd name="connsiteX65" fmla="*/ 6951905 w 12192000"/>
              <a:gd name="connsiteY65" fmla="*/ 691128 h 2515690"/>
              <a:gd name="connsiteX66" fmla="*/ 7195246 w 12192000"/>
              <a:gd name="connsiteY66" fmla="*/ 715738 h 2515690"/>
              <a:gd name="connsiteX67" fmla="*/ 7248949 w 12192000"/>
              <a:gd name="connsiteY67" fmla="*/ 708574 h 2515690"/>
              <a:gd name="connsiteX68" fmla="*/ 7321609 w 12192000"/>
              <a:gd name="connsiteY68" fmla="*/ 672327 h 2515690"/>
              <a:gd name="connsiteX69" fmla="*/ 7479684 w 12192000"/>
              <a:gd name="connsiteY69" fmla="*/ 643982 h 2515690"/>
              <a:gd name="connsiteX70" fmla="*/ 7712035 w 12192000"/>
              <a:gd name="connsiteY70" fmla="*/ 587803 h 2515690"/>
              <a:gd name="connsiteX71" fmla="*/ 7781987 w 12192000"/>
              <a:gd name="connsiteY71" fmla="*/ 559470 h 2515690"/>
              <a:gd name="connsiteX72" fmla="*/ 7819900 w 12192000"/>
              <a:gd name="connsiteY72" fmla="*/ 582652 h 2515690"/>
              <a:gd name="connsiteX73" fmla="*/ 8081736 w 12192000"/>
              <a:gd name="connsiteY73" fmla="*/ 663503 h 2515690"/>
              <a:gd name="connsiteX74" fmla="*/ 8420801 w 12192000"/>
              <a:gd name="connsiteY74" fmla="*/ 558285 h 2515690"/>
              <a:gd name="connsiteX75" fmla="*/ 8528933 w 12192000"/>
              <a:gd name="connsiteY75" fmla="*/ 502501 h 2515690"/>
              <a:gd name="connsiteX76" fmla="*/ 8521178 w 12192000"/>
              <a:gd name="connsiteY76" fmla="*/ 614372 h 2515690"/>
              <a:gd name="connsiteX77" fmla="*/ 8633702 w 12192000"/>
              <a:gd name="connsiteY77" fmla="*/ 655978 h 2515690"/>
              <a:gd name="connsiteX78" fmla="*/ 8691231 w 12192000"/>
              <a:gd name="connsiteY78" fmla="*/ 674418 h 2515690"/>
              <a:gd name="connsiteX79" fmla="*/ 9047908 w 12192000"/>
              <a:gd name="connsiteY79" fmla="*/ 788104 h 2515690"/>
              <a:gd name="connsiteX80" fmla="*/ 9163628 w 12192000"/>
              <a:gd name="connsiteY80" fmla="*/ 773163 h 2515690"/>
              <a:gd name="connsiteX81" fmla="*/ 9754459 w 12192000"/>
              <a:gd name="connsiteY81" fmla="*/ 610207 h 2515690"/>
              <a:gd name="connsiteX82" fmla="*/ 9838868 w 12192000"/>
              <a:gd name="connsiteY82" fmla="*/ 799511 h 2515690"/>
              <a:gd name="connsiteX83" fmla="*/ 10085808 w 12192000"/>
              <a:gd name="connsiteY83" fmla="*/ 816231 h 2515690"/>
              <a:gd name="connsiteX84" fmla="*/ 10334338 w 12192000"/>
              <a:gd name="connsiteY84" fmla="*/ 917517 h 2515690"/>
              <a:gd name="connsiteX85" fmla="*/ 10516076 w 12192000"/>
              <a:gd name="connsiteY85" fmla="*/ 1018726 h 2515690"/>
              <a:gd name="connsiteX86" fmla="*/ 10535302 w 12192000"/>
              <a:gd name="connsiteY86" fmla="*/ 1023522 h 2515690"/>
              <a:gd name="connsiteX87" fmla="*/ 10542819 w 12192000"/>
              <a:gd name="connsiteY87" fmla="*/ 1023458 h 2515690"/>
              <a:gd name="connsiteX88" fmla="*/ 10623994 w 12192000"/>
              <a:gd name="connsiteY88" fmla="*/ 1041996 h 2515690"/>
              <a:gd name="connsiteX89" fmla="*/ 10629774 w 12192000"/>
              <a:gd name="connsiteY89" fmla="*/ 1044511 h 2515690"/>
              <a:gd name="connsiteX90" fmla="*/ 10727305 w 12192000"/>
              <a:gd name="connsiteY90" fmla="*/ 1063419 h 2515690"/>
              <a:gd name="connsiteX91" fmla="*/ 10761785 w 12192000"/>
              <a:gd name="connsiteY91" fmla="*/ 1068017 h 2515690"/>
              <a:gd name="connsiteX92" fmla="*/ 10775688 w 12192000"/>
              <a:gd name="connsiteY92" fmla="*/ 1065268 h 2515690"/>
              <a:gd name="connsiteX93" fmla="*/ 10821837 w 12192000"/>
              <a:gd name="connsiteY93" fmla="*/ 1042232 h 2515690"/>
              <a:gd name="connsiteX94" fmla="*/ 11122438 w 12192000"/>
              <a:gd name="connsiteY94" fmla="*/ 1004583 h 2515690"/>
              <a:gd name="connsiteX95" fmla="*/ 11171433 w 12192000"/>
              <a:gd name="connsiteY95" fmla="*/ 1040550 h 2515690"/>
              <a:gd name="connsiteX96" fmla="*/ 11183724 w 12192000"/>
              <a:gd name="connsiteY96" fmla="*/ 1045316 h 2515690"/>
              <a:gd name="connsiteX97" fmla="*/ 11199690 w 12192000"/>
              <a:gd name="connsiteY97" fmla="*/ 1048085 h 2515690"/>
              <a:gd name="connsiteX98" fmla="*/ 11232475 w 12192000"/>
              <a:gd name="connsiteY98" fmla="*/ 1049340 h 2515690"/>
              <a:gd name="connsiteX99" fmla="*/ 11302451 w 12192000"/>
              <a:gd name="connsiteY99" fmla="*/ 949091 h 2515690"/>
              <a:gd name="connsiteX100" fmla="*/ 11484849 w 12192000"/>
              <a:gd name="connsiteY100" fmla="*/ 1057667 h 2515690"/>
              <a:gd name="connsiteX101" fmla="*/ 11512818 w 12192000"/>
              <a:gd name="connsiteY101" fmla="*/ 1048926 h 2515690"/>
              <a:gd name="connsiteX102" fmla="*/ 11642481 w 12192000"/>
              <a:gd name="connsiteY102" fmla="*/ 1029355 h 2515690"/>
              <a:gd name="connsiteX103" fmla="*/ 11714551 w 12192000"/>
              <a:gd name="connsiteY103" fmla="*/ 1020966 h 2515690"/>
              <a:gd name="connsiteX104" fmla="*/ 11714551 w 12192000"/>
              <a:gd name="connsiteY104" fmla="*/ 1022389 h 2515690"/>
              <a:gd name="connsiteX105" fmla="*/ 11728519 w 12192000"/>
              <a:gd name="connsiteY105" fmla="*/ 1020975 h 2515690"/>
              <a:gd name="connsiteX106" fmla="*/ 11741691 w 12192000"/>
              <a:gd name="connsiteY106" fmla="*/ 1019651 h 2515690"/>
              <a:gd name="connsiteX107" fmla="*/ 11743999 w 12192000"/>
              <a:gd name="connsiteY107" fmla="*/ 1019424 h 2515690"/>
              <a:gd name="connsiteX108" fmla="*/ 11742709 w 12192000"/>
              <a:gd name="connsiteY108" fmla="*/ 1019549 h 2515690"/>
              <a:gd name="connsiteX109" fmla="*/ 11741691 w 12192000"/>
              <a:gd name="connsiteY109" fmla="*/ 1019651 h 2515690"/>
              <a:gd name="connsiteX110" fmla="*/ 11738529 w 12192000"/>
              <a:gd name="connsiteY110" fmla="*/ 1019963 h 2515690"/>
              <a:gd name="connsiteX111" fmla="*/ 11771791 w 12192000"/>
              <a:gd name="connsiteY111" fmla="*/ 1015977 h 2515690"/>
              <a:gd name="connsiteX112" fmla="*/ 11834157 w 12192000"/>
              <a:gd name="connsiteY112" fmla="*/ 1009499 h 2515690"/>
              <a:gd name="connsiteX113" fmla="*/ 11843354 w 12192000"/>
              <a:gd name="connsiteY113" fmla="*/ 1008273 h 2515690"/>
              <a:gd name="connsiteX114" fmla="*/ 11843354 w 12192000"/>
              <a:gd name="connsiteY114" fmla="*/ 1000151 h 2515690"/>
              <a:gd name="connsiteX115" fmla="*/ 11893955 w 12192000"/>
              <a:gd name="connsiteY115" fmla="*/ 983740 h 2515690"/>
              <a:gd name="connsiteX116" fmla="*/ 11974160 w 12192000"/>
              <a:gd name="connsiteY116" fmla="*/ 920897 h 2515690"/>
              <a:gd name="connsiteX117" fmla="*/ 12143531 w 12192000"/>
              <a:gd name="connsiteY117" fmla="*/ 823664 h 2515690"/>
              <a:gd name="connsiteX118" fmla="*/ 12192000 w 12192000"/>
              <a:gd name="connsiteY118" fmla="*/ 801163 h 2515690"/>
              <a:gd name="connsiteX119" fmla="*/ 12192000 w 12192000"/>
              <a:gd name="connsiteY119" fmla="*/ 2515690 h 2515690"/>
              <a:gd name="connsiteX120" fmla="*/ 0 w 12192000"/>
              <a:gd name="connsiteY120" fmla="*/ 2515690 h 25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192000" h="2515690">
                <a:moveTo>
                  <a:pt x="0" y="0"/>
                </a:moveTo>
                <a:lnTo>
                  <a:pt x="170442" y="96074"/>
                </a:lnTo>
                <a:cubicBezTo>
                  <a:pt x="323315" y="179510"/>
                  <a:pt x="418777" y="223899"/>
                  <a:pt x="424739" y="224865"/>
                </a:cubicBezTo>
                <a:cubicBezTo>
                  <a:pt x="573781" y="248496"/>
                  <a:pt x="654649" y="314572"/>
                  <a:pt x="748273" y="373939"/>
                </a:cubicBezTo>
                <a:cubicBezTo>
                  <a:pt x="830321" y="425631"/>
                  <a:pt x="917271" y="480784"/>
                  <a:pt x="1037058" y="499994"/>
                </a:cubicBezTo>
                <a:cubicBezTo>
                  <a:pt x="1195925" y="525362"/>
                  <a:pt x="1048105" y="445478"/>
                  <a:pt x="1101312" y="428540"/>
                </a:cubicBezTo>
                <a:cubicBezTo>
                  <a:pt x="1188473" y="458169"/>
                  <a:pt x="1274625" y="505369"/>
                  <a:pt x="1367071" y="516118"/>
                </a:cubicBezTo>
                <a:cubicBezTo>
                  <a:pt x="1701323" y="554463"/>
                  <a:pt x="1964451" y="648887"/>
                  <a:pt x="2189943" y="794533"/>
                </a:cubicBezTo>
                <a:cubicBezTo>
                  <a:pt x="2255082" y="836300"/>
                  <a:pt x="2357481" y="862342"/>
                  <a:pt x="2390329" y="920897"/>
                </a:cubicBezTo>
                <a:cubicBezTo>
                  <a:pt x="2406050" y="949359"/>
                  <a:pt x="2430126" y="969285"/>
                  <a:pt x="2459570" y="983740"/>
                </a:cubicBezTo>
                <a:lnTo>
                  <a:pt x="2503252" y="1000151"/>
                </a:lnTo>
                <a:lnTo>
                  <a:pt x="2503252" y="1008273"/>
                </a:lnTo>
                <a:lnTo>
                  <a:pt x="2511191" y="1009499"/>
                </a:lnTo>
                <a:cubicBezTo>
                  <a:pt x="2529847" y="1011974"/>
                  <a:pt x="2562849" y="1015701"/>
                  <a:pt x="2565029" y="1015977"/>
                </a:cubicBezTo>
                <a:cubicBezTo>
                  <a:pt x="2610845" y="1021778"/>
                  <a:pt x="2601577" y="1020837"/>
                  <a:pt x="2593745" y="1019963"/>
                </a:cubicBezTo>
                <a:lnTo>
                  <a:pt x="2591015" y="1019651"/>
                </a:lnTo>
                <a:lnTo>
                  <a:pt x="2590137" y="1019549"/>
                </a:lnTo>
                <a:cubicBezTo>
                  <a:pt x="2588203" y="1019326"/>
                  <a:pt x="2588125" y="1019321"/>
                  <a:pt x="2589021" y="1019424"/>
                </a:cubicBezTo>
                <a:lnTo>
                  <a:pt x="2591015" y="1019651"/>
                </a:lnTo>
                <a:lnTo>
                  <a:pt x="2602385" y="1020975"/>
                </a:lnTo>
                <a:lnTo>
                  <a:pt x="2614445" y="1022389"/>
                </a:lnTo>
                <a:lnTo>
                  <a:pt x="2614445" y="1020966"/>
                </a:lnTo>
                <a:lnTo>
                  <a:pt x="2676661" y="1029355"/>
                </a:lnTo>
                <a:cubicBezTo>
                  <a:pt x="2715592" y="1034194"/>
                  <a:pt x="2753901" y="1039695"/>
                  <a:pt x="2788597" y="1048926"/>
                </a:cubicBezTo>
                <a:lnTo>
                  <a:pt x="2812742" y="1057667"/>
                </a:lnTo>
                <a:lnTo>
                  <a:pt x="2970201" y="949091"/>
                </a:lnTo>
                <a:cubicBezTo>
                  <a:pt x="3052785" y="982961"/>
                  <a:pt x="2996105" y="1020057"/>
                  <a:pt x="3030610" y="1049340"/>
                </a:cubicBezTo>
                <a:cubicBezTo>
                  <a:pt x="3039005" y="1048442"/>
                  <a:pt x="3049621" y="1048500"/>
                  <a:pt x="3058913" y="1048085"/>
                </a:cubicBezTo>
                <a:lnTo>
                  <a:pt x="3072697" y="1045316"/>
                </a:lnTo>
                <a:lnTo>
                  <a:pt x="3083305" y="1040550"/>
                </a:lnTo>
                <a:lnTo>
                  <a:pt x="3125603" y="1004583"/>
                </a:lnTo>
                <a:cubicBezTo>
                  <a:pt x="3221669" y="925596"/>
                  <a:pt x="3242489" y="937564"/>
                  <a:pt x="3385106" y="1042233"/>
                </a:cubicBezTo>
                <a:cubicBezTo>
                  <a:pt x="3399403" y="1052670"/>
                  <a:pt x="3412529" y="1060209"/>
                  <a:pt x="3424945" y="1065268"/>
                </a:cubicBezTo>
                <a:lnTo>
                  <a:pt x="3436948" y="1068018"/>
                </a:lnTo>
                <a:lnTo>
                  <a:pt x="3466714" y="1063419"/>
                </a:lnTo>
                <a:lnTo>
                  <a:pt x="3550909" y="1044511"/>
                </a:lnTo>
                <a:lnTo>
                  <a:pt x="3555900" y="1041996"/>
                </a:lnTo>
                <a:cubicBezTo>
                  <a:pt x="3573827" y="1033454"/>
                  <a:pt x="3594382" y="1025941"/>
                  <a:pt x="3625978" y="1023459"/>
                </a:cubicBezTo>
                <a:lnTo>
                  <a:pt x="3632465" y="1023522"/>
                </a:lnTo>
                <a:lnTo>
                  <a:pt x="3649063" y="1018726"/>
                </a:lnTo>
                <a:cubicBezTo>
                  <a:pt x="3741849" y="989371"/>
                  <a:pt x="3810578" y="953657"/>
                  <a:pt x="3805954" y="917517"/>
                </a:cubicBezTo>
                <a:cubicBezTo>
                  <a:pt x="4031729" y="953901"/>
                  <a:pt x="4031729" y="953901"/>
                  <a:pt x="4020506" y="816231"/>
                </a:cubicBezTo>
                <a:cubicBezTo>
                  <a:pt x="4171643" y="865324"/>
                  <a:pt x="4206308" y="864422"/>
                  <a:pt x="4233682" y="799511"/>
                </a:cubicBezTo>
                <a:cubicBezTo>
                  <a:pt x="4260226" y="737017"/>
                  <a:pt x="4254728" y="668575"/>
                  <a:pt x="4306552" y="610207"/>
                </a:cubicBezTo>
                <a:cubicBezTo>
                  <a:pt x="4495313" y="657923"/>
                  <a:pt x="4699922" y="667347"/>
                  <a:pt x="4816604" y="773163"/>
                </a:cubicBezTo>
                <a:cubicBezTo>
                  <a:pt x="4834734" y="789836"/>
                  <a:pt x="4890507" y="799946"/>
                  <a:pt x="4916502" y="788104"/>
                </a:cubicBezTo>
                <a:cubicBezTo>
                  <a:pt x="5013526" y="746101"/>
                  <a:pt x="5238129" y="796871"/>
                  <a:pt x="5224415" y="674418"/>
                </a:cubicBezTo>
                <a:cubicBezTo>
                  <a:pt x="5223051" y="659300"/>
                  <a:pt x="5240524" y="644890"/>
                  <a:pt x="5274077" y="655978"/>
                </a:cubicBezTo>
                <a:cubicBezTo>
                  <a:pt x="5388582" y="694066"/>
                  <a:pt x="5367022" y="644784"/>
                  <a:pt x="5371217" y="614372"/>
                </a:cubicBezTo>
                <a:cubicBezTo>
                  <a:pt x="5375856" y="577567"/>
                  <a:pt x="5319010" y="537578"/>
                  <a:pt x="5364523" y="502501"/>
                </a:cubicBezTo>
                <a:cubicBezTo>
                  <a:pt x="5425408" y="508891"/>
                  <a:pt x="5433299" y="538191"/>
                  <a:pt x="5457871" y="558285"/>
                </a:cubicBezTo>
                <a:cubicBezTo>
                  <a:pt x="5530352" y="617005"/>
                  <a:pt x="5609566" y="664386"/>
                  <a:pt x="5750580" y="663503"/>
                </a:cubicBezTo>
                <a:cubicBezTo>
                  <a:pt x="5864519" y="662926"/>
                  <a:pt x="5966527" y="666650"/>
                  <a:pt x="5976618" y="582652"/>
                </a:cubicBezTo>
                <a:cubicBezTo>
                  <a:pt x="5978145" y="569455"/>
                  <a:pt x="5990792" y="562346"/>
                  <a:pt x="6009346" y="559470"/>
                </a:cubicBezTo>
                <a:cubicBezTo>
                  <a:pt x="6030639" y="568485"/>
                  <a:pt x="6052592" y="577083"/>
                  <a:pt x="6069735" y="587803"/>
                </a:cubicBezTo>
                <a:cubicBezTo>
                  <a:pt x="6126182" y="623812"/>
                  <a:pt x="6196945" y="634730"/>
                  <a:pt x="6270319" y="643982"/>
                </a:cubicBezTo>
                <a:cubicBezTo>
                  <a:pt x="6317101" y="649940"/>
                  <a:pt x="6363466" y="657107"/>
                  <a:pt x="6406781" y="672327"/>
                </a:cubicBezTo>
                <a:cubicBezTo>
                  <a:pt x="6433586" y="681598"/>
                  <a:pt x="6454928" y="693402"/>
                  <a:pt x="6469508" y="708574"/>
                </a:cubicBezTo>
                <a:cubicBezTo>
                  <a:pt x="6482729" y="721786"/>
                  <a:pt x="6496225" y="725422"/>
                  <a:pt x="6515869" y="715738"/>
                </a:cubicBezTo>
                <a:cubicBezTo>
                  <a:pt x="6572200" y="688353"/>
                  <a:pt x="6639257" y="676241"/>
                  <a:pt x="6725938" y="691128"/>
                </a:cubicBezTo>
                <a:cubicBezTo>
                  <a:pt x="6752109" y="695629"/>
                  <a:pt x="6772625" y="691505"/>
                  <a:pt x="6778240" y="678998"/>
                </a:cubicBezTo>
                <a:cubicBezTo>
                  <a:pt x="6784286" y="665981"/>
                  <a:pt x="6794269" y="655280"/>
                  <a:pt x="6806944" y="646178"/>
                </a:cubicBezTo>
                <a:lnTo>
                  <a:pt x="6830632" y="633915"/>
                </a:lnTo>
                <a:lnTo>
                  <a:pt x="6858072" y="646178"/>
                </a:lnTo>
                <a:cubicBezTo>
                  <a:pt x="6872754" y="655280"/>
                  <a:pt x="6884317" y="665981"/>
                  <a:pt x="6891322" y="678998"/>
                </a:cubicBezTo>
                <a:cubicBezTo>
                  <a:pt x="6897826" y="691505"/>
                  <a:pt x="6921592" y="695629"/>
                  <a:pt x="6951905" y="691128"/>
                </a:cubicBezTo>
                <a:cubicBezTo>
                  <a:pt x="7052317" y="676241"/>
                  <a:pt x="7129994" y="688353"/>
                  <a:pt x="7195246" y="715738"/>
                </a:cubicBezTo>
                <a:cubicBezTo>
                  <a:pt x="7217999" y="725422"/>
                  <a:pt x="7233634" y="721786"/>
                  <a:pt x="7248949" y="708574"/>
                </a:cubicBezTo>
                <a:cubicBezTo>
                  <a:pt x="7265838" y="693402"/>
                  <a:pt x="7290560" y="681598"/>
                  <a:pt x="7321609" y="672327"/>
                </a:cubicBezTo>
                <a:cubicBezTo>
                  <a:pt x="7371785" y="657107"/>
                  <a:pt x="7425493" y="649940"/>
                  <a:pt x="7479684" y="643982"/>
                </a:cubicBezTo>
                <a:cubicBezTo>
                  <a:pt x="7564679" y="634730"/>
                  <a:pt x="7646649" y="623812"/>
                  <a:pt x="7712035" y="587803"/>
                </a:cubicBezTo>
                <a:cubicBezTo>
                  <a:pt x="7731892" y="577083"/>
                  <a:pt x="7757322" y="568485"/>
                  <a:pt x="7781987" y="559470"/>
                </a:cubicBezTo>
                <a:cubicBezTo>
                  <a:pt x="7803481" y="562346"/>
                  <a:pt x="7818130" y="569455"/>
                  <a:pt x="7819900" y="582652"/>
                </a:cubicBezTo>
                <a:cubicBezTo>
                  <a:pt x="7831588" y="666650"/>
                  <a:pt x="7949751" y="662926"/>
                  <a:pt x="8081736" y="663503"/>
                </a:cubicBezTo>
                <a:cubicBezTo>
                  <a:pt x="8245081" y="664386"/>
                  <a:pt x="8336842" y="617005"/>
                  <a:pt x="8420801" y="558285"/>
                </a:cubicBezTo>
                <a:cubicBezTo>
                  <a:pt x="8449265" y="538191"/>
                  <a:pt x="8458404" y="508890"/>
                  <a:pt x="8528933" y="502501"/>
                </a:cubicBezTo>
                <a:cubicBezTo>
                  <a:pt x="8581654" y="537578"/>
                  <a:pt x="8515805" y="577567"/>
                  <a:pt x="8521178" y="614372"/>
                </a:cubicBezTo>
                <a:cubicBezTo>
                  <a:pt x="8526038" y="644784"/>
                  <a:pt x="8501063" y="694066"/>
                  <a:pt x="8633702" y="655978"/>
                </a:cubicBezTo>
                <a:cubicBezTo>
                  <a:pt x="8672570" y="644890"/>
                  <a:pt x="8692811" y="659300"/>
                  <a:pt x="8691231" y="674418"/>
                </a:cubicBezTo>
                <a:cubicBezTo>
                  <a:pt x="8675345" y="796871"/>
                  <a:pt x="8935518" y="746101"/>
                  <a:pt x="9047908" y="788104"/>
                </a:cubicBezTo>
                <a:cubicBezTo>
                  <a:pt x="9078021" y="799946"/>
                  <a:pt x="9142627" y="789836"/>
                  <a:pt x="9163628" y="773163"/>
                </a:cubicBezTo>
                <a:cubicBezTo>
                  <a:pt x="9298789" y="667347"/>
                  <a:pt x="9535801" y="657923"/>
                  <a:pt x="9754459" y="610207"/>
                </a:cubicBezTo>
                <a:cubicBezTo>
                  <a:pt x="9814490" y="668575"/>
                  <a:pt x="9808123" y="737017"/>
                  <a:pt x="9838868" y="799511"/>
                </a:cubicBezTo>
                <a:cubicBezTo>
                  <a:pt x="9870579" y="864422"/>
                  <a:pt x="9910733" y="865324"/>
                  <a:pt x="10085808" y="816231"/>
                </a:cubicBezTo>
                <a:cubicBezTo>
                  <a:pt x="10072804" y="953901"/>
                  <a:pt x="10072804" y="953901"/>
                  <a:pt x="10334338" y="917517"/>
                </a:cubicBezTo>
                <a:cubicBezTo>
                  <a:pt x="10328982" y="953657"/>
                  <a:pt x="10408594" y="989371"/>
                  <a:pt x="10516076" y="1018726"/>
                </a:cubicBezTo>
                <a:lnTo>
                  <a:pt x="10535302" y="1023522"/>
                </a:lnTo>
                <a:lnTo>
                  <a:pt x="10542819" y="1023458"/>
                </a:lnTo>
                <a:cubicBezTo>
                  <a:pt x="10579419" y="1025941"/>
                  <a:pt x="10603227" y="1033454"/>
                  <a:pt x="10623994" y="1041996"/>
                </a:cubicBezTo>
                <a:lnTo>
                  <a:pt x="10629774" y="1044511"/>
                </a:lnTo>
                <a:lnTo>
                  <a:pt x="10727305" y="1063419"/>
                </a:lnTo>
                <a:lnTo>
                  <a:pt x="10761785" y="1068017"/>
                </a:lnTo>
                <a:lnTo>
                  <a:pt x="10775688" y="1065268"/>
                </a:lnTo>
                <a:cubicBezTo>
                  <a:pt x="10790070" y="1060209"/>
                  <a:pt x="10805275" y="1052670"/>
                  <a:pt x="10821837" y="1042232"/>
                </a:cubicBezTo>
                <a:cubicBezTo>
                  <a:pt x="10987041" y="937564"/>
                  <a:pt x="11011156" y="925596"/>
                  <a:pt x="11122438" y="1004583"/>
                </a:cubicBezTo>
                <a:lnTo>
                  <a:pt x="11171433" y="1040550"/>
                </a:lnTo>
                <a:lnTo>
                  <a:pt x="11183724" y="1045316"/>
                </a:lnTo>
                <a:lnTo>
                  <a:pt x="11199690" y="1048085"/>
                </a:lnTo>
                <a:cubicBezTo>
                  <a:pt x="11210452" y="1048499"/>
                  <a:pt x="11222752" y="1048442"/>
                  <a:pt x="11232475" y="1049340"/>
                </a:cubicBezTo>
                <a:cubicBezTo>
                  <a:pt x="11272445" y="1020057"/>
                  <a:pt x="11206789" y="982961"/>
                  <a:pt x="11302451" y="949091"/>
                </a:cubicBezTo>
                <a:lnTo>
                  <a:pt x="11484849" y="1057667"/>
                </a:lnTo>
                <a:lnTo>
                  <a:pt x="11512818" y="1048926"/>
                </a:lnTo>
                <a:cubicBezTo>
                  <a:pt x="11553007" y="1039695"/>
                  <a:pt x="11597385" y="1034194"/>
                  <a:pt x="11642481" y="1029355"/>
                </a:cubicBezTo>
                <a:lnTo>
                  <a:pt x="11714551" y="1020966"/>
                </a:lnTo>
                <a:lnTo>
                  <a:pt x="11714551" y="1022389"/>
                </a:lnTo>
                <a:lnTo>
                  <a:pt x="11728519" y="1020975"/>
                </a:lnTo>
                <a:lnTo>
                  <a:pt x="11741691" y="1019651"/>
                </a:lnTo>
                <a:lnTo>
                  <a:pt x="11743999" y="1019424"/>
                </a:lnTo>
                <a:cubicBezTo>
                  <a:pt x="11745037" y="1019320"/>
                  <a:pt x="11744948" y="1019326"/>
                  <a:pt x="11742709" y="1019549"/>
                </a:cubicBezTo>
                <a:lnTo>
                  <a:pt x="11741691" y="1019651"/>
                </a:lnTo>
                <a:lnTo>
                  <a:pt x="11738529" y="1019963"/>
                </a:lnTo>
                <a:cubicBezTo>
                  <a:pt x="11729455" y="1020837"/>
                  <a:pt x="11718720" y="1021778"/>
                  <a:pt x="11771791" y="1015977"/>
                </a:cubicBezTo>
                <a:cubicBezTo>
                  <a:pt x="11774317" y="1015701"/>
                  <a:pt x="11812546" y="1011974"/>
                  <a:pt x="11834157" y="1009499"/>
                </a:cubicBezTo>
                <a:lnTo>
                  <a:pt x="11843354" y="1008273"/>
                </a:lnTo>
                <a:lnTo>
                  <a:pt x="11843354" y="1000151"/>
                </a:lnTo>
                <a:lnTo>
                  <a:pt x="11893955" y="983740"/>
                </a:lnTo>
                <a:cubicBezTo>
                  <a:pt x="11928061" y="969285"/>
                  <a:pt x="11955951" y="949359"/>
                  <a:pt x="11974160" y="920897"/>
                </a:cubicBezTo>
                <a:cubicBezTo>
                  <a:pt x="12002698" y="876981"/>
                  <a:pt x="12076554" y="851353"/>
                  <a:pt x="12143531" y="823664"/>
                </a:cubicBezTo>
                <a:lnTo>
                  <a:pt x="12192000" y="801163"/>
                </a:lnTo>
                <a:lnTo>
                  <a:pt x="12192000" y="2515690"/>
                </a:lnTo>
                <a:lnTo>
                  <a:pt x="0" y="251569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FB7C61-8F01-43B0-59C9-4CE5AED57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2736"/>
            <a:ext cx="10515600" cy="183301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Business Model &amp; Revenue Streams</a:t>
            </a:r>
            <a:endParaRPr lang="en-IL" b="1" dirty="0">
              <a:latin typeface="+mn-lt"/>
            </a:endParaRPr>
          </a:p>
        </p:txBody>
      </p:sp>
      <p:pic>
        <p:nvPicPr>
          <p:cNvPr id="4" name="Picture 3" descr="A logo of a person holding a bird&#10;&#10;Description automatically generated">
            <a:extLst>
              <a:ext uri="{FF2B5EF4-FFF2-40B4-BE49-F238E27FC236}">
                <a16:creationId xmlns:a16="http://schemas.microsoft.com/office/drawing/2014/main" id="{0C66AAFD-5FD6-614D-DC14-7E69E1D60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9" y="118976"/>
            <a:ext cx="1335858" cy="133585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8877C03-1C4B-B8E4-2975-4E94E4BCA563}"/>
              </a:ext>
            </a:extLst>
          </p:cNvPr>
          <p:cNvSpPr/>
          <p:nvPr/>
        </p:nvSpPr>
        <p:spPr>
          <a:xfrm>
            <a:off x="757736" y="1417523"/>
            <a:ext cx="5220000" cy="90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b="1" dirty="0">
                <a:solidFill>
                  <a:srgbClr val="0070C0"/>
                </a:solidFill>
              </a:rPr>
              <a:t>Subscription Model</a:t>
            </a:r>
          </a:p>
          <a:p>
            <a:pPr algn="l"/>
            <a:r>
              <a:rPr lang="en-US" sz="1600" b="0" i="0" dirty="0">
                <a:solidFill>
                  <a:srgbClr val="030712"/>
                </a:solidFill>
                <a:effectLst/>
              </a:rPr>
              <a:t>Tiered subscription plans for businesses, offering varying levels of AI assistance and features.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6D186BF-E7A7-0120-8F8A-ABD1A0F50297}"/>
              </a:ext>
            </a:extLst>
          </p:cNvPr>
          <p:cNvSpPr/>
          <p:nvPr/>
        </p:nvSpPr>
        <p:spPr>
          <a:xfrm>
            <a:off x="757736" y="3389931"/>
            <a:ext cx="5220000" cy="90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b="1" dirty="0">
                <a:solidFill>
                  <a:srgbClr val="0070C0"/>
                </a:solidFill>
              </a:rPr>
              <a:t>Marketplace Commissions</a:t>
            </a:r>
          </a:p>
          <a:p>
            <a:pPr algn="l"/>
            <a:r>
              <a:rPr lang="en-US" sz="1600" dirty="0">
                <a:solidFill>
                  <a:srgbClr val="030712"/>
                </a:solidFill>
              </a:rPr>
              <a:t>Revenue share from transactions on our integrated marketplace for senior care products and services.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A0D921-8A74-718A-7A8B-F89C78D37DB2}"/>
              </a:ext>
            </a:extLst>
          </p:cNvPr>
          <p:cNvSpPr/>
          <p:nvPr/>
        </p:nvSpPr>
        <p:spPr>
          <a:xfrm>
            <a:off x="757736" y="2403727"/>
            <a:ext cx="5220000" cy="90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b="1" dirty="0">
                <a:solidFill>
                  <a:srgbClr val="0070C0"/>
                </a:solidFill>
              </a:rPr>
              <a:t>Premium Care Services</a:t>
            </a:r>
          </a:p>
          <a:p>
            <a:pPr algn="l"/>
            <a:r>
              <a:rPr lang="en-US" sz="1600" b="0" i="0" dirty="0">
                <a:solidFill>
                  <a:srgbClr val="030712"/>
                </a:solidFill>
                <a:effectLst/>
                <a:latin typeface="ui-sans-serif"/>
              </a:rPr>
              <a:t>Additional revenue from advanced AI features, personalized care plans, and priority support options.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D020ADF-3443-2729-F2FE-ECF3759B52E4}"/>
              </a:ext>
            </a:extLst>
          </p:cNvPr>
          <p:cNvSpPr/>
          <p:nvPr/>
        </p:nvSpPr>
        <p:spPr>
          <a:xfrm>
            <a:off x="757736" y="4376135"/>
            <a:ext cx="5220000" cy="90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b="1" dirty="0">
                <a:solidFill>
                  <a:srgbClr val="0070C0"/>
                </a:solidFill>
              </a:rPr>
              <a:t>Data Insights (B2B)</a:t>
            </a:r>
          </a:p>
          <a:p>
            <a:pPr algn="l"/>
            <a:r>
              <a:rPr lang="en-US" sz="1600" b="0" i="0" dirty="0">
                <a:solidFill>
                  <a:srgbClr val="030712"/>
                </a:solidFill>
                <a:effectLst/>
                <a:latin typeface="ui-sans-serif"/>
              </a:rPr>
              <a:t>Aggregated, anonymized insights sold to healthcare providers, insurers, and researchers to improve senior care.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172609-306D-D991-F2EF-81DCEDA3FC3C}"/>
              </a:ext>
            </a:extLst>
          </p:cNvPr>
          <p:cNvSpPr txBox="1"/>
          <p:nvPr/>
        </p:nvSpPr>
        <p:spPr>
          <a:xfrm>
            <a:off x="757736" y="5389959"/>
            <a:ext cx="10594539" cy="135421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02060"/>
                </a:solidFill>
                <a:effectLst/>
                <a:latin typeface="ui-sans-serif"/>
              </a:rPr>
              <a:t>Key Business Model Advantages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i="0" dirty="0">
                <a:effectLst/>
                <a:latin typeface="ui-sans-serif"/>
              </a:rPr>
              <a:t>Recurring Revenue:</a:t>
            </a:r>
            <a:r>
              <a:rPr lang="en-US" sz="1600" b="0" i="0" dirty="0">
                <a:effectLst/>
                <a:latin typeface="ui-sans-serif"/>
              </a:rPr>
              <a:t> Subscription model ensures stable, predictable cash flow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i="0" dirty="0">
                <a:effectLst/>
                <a:latin typeface="ui-sans-serif"/>
              </a:rPr>
              <a:t>Multiple Revenue Streams:</a:t>
            </a:r>
            <a:r>
              <a:rPr lang="en-US" sz="1600" b="0" i="0" dirty="0">
                <a:effectLst/>
                <a:latin typeface="ui-sans-serif"/>
              </a:rPr>
              <a:t> Diversified income sources reduce business risk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i="0" dirty="0">
                <a:effectLst/>
                <a:latin typeface="ui-sans-serif"/>
              </a:rPr>
              <a:t>Scalability:</a:t>
            </a:r>
            <a:r>
              <a:rPr lang="en-US" sz="1600" b="0" i="0" dirty="0">
                <a:effectLst/>
                <a:latin typeface="ui-sans-serif"/>
              </a:rPr>
              <a:t> AI-driven model allows for rapid expansion with minimal marginal costs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i="0" dirty="0">
                <a:effectLst/>
                <a:latin typeface="ui-sans-serif"/>
              </a:rPr>
              <a:t>Network Effects:</a:t>
            </a:r>
            <a:r>
              <a:rPr lang="en-US" sz="1600" b="0" i="0" dirty="0">
                <a:effectLst/>
                <a:latin typeface="ui-sans-serif"/>
              </a:rPr>
              <a:t> Growing user base enhances marketplace value and data insights</a:t>
            </a:r>
          </a:p>
        </p:txBody>
      </p:sp>
      <p:pic>
        <p:nvPicPr>
          <p:cNvPr id="12" name="Graphic 11" descr="Transfer1 outline">
            <a:extLst>
              <a:ext uri="{FF2B5EF4-FFF2-40B4-BE49-F238E27FC236}">
                <a16:creationId xmlns:a16="http://schemas.microsoft.com/office/drawing/2014/main" id="{DAD84B80-89DF-53D6-0D88-FE076C92ED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5140" y="1445022"/>
            <a:ext cx="360000" cy="360000"/>
          </a:xfrm>
          <a:prstGeom prst="rect">
            <a:avLst/>
          </a:prstGeom>
        </p:spPr>
      </p:pic>
      <p:pic>
        <p:nvPicPr>
          <p:cNvPr id="16" name="Graphic 15" descr="Ecommerce outline">
            <a:extLst>
              <a:ext uri="{FF2B5EF4-FFF2-40B4-BE49-F238E27FC236}">
                <a16:creationId xmlns:a16="http://schemas.microsoft.com/office/drawing/2014/main" id="{329196CC-06A5-FD1D-62F9-C98B68FD9D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5140" y="3426687"/>
            <a:ext cx="360000" cy="360000"/>
          </a:xfrm>
          <a:prstGeom prst="rect">
            <a:avLst/>
          </a:prstGeom>
        </p:spPr>
      </p:pic>
      <p:pic>
        <p:nvPicPr>
          <p:cNvPr id="23" name="Graphic 22" descr="Badge Tick outline">
            <a:extLst>
              <a:ext uri="{FF2B5EF4-FFF2-40B4-BE49-F238E27FC236}">
                <a16:creationId xmlns:a16="http://schemas.microsoft.com/office/drawing/2014/main" id="{2C2B18D7-B45B-9AD1-9324-D3C5506B67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3627" y="2425485"/>
            <a:ext cx="360000" cy="360000"/>
          </a:xfrm>
          <a:prstGeom prst="rect">
            <a:avLst/>
          </a:prstGeom>
        </p:spPr>
      </p:pic>
      <p:pic>
        <p:nvPicPr>
          <p:cNvPr id="25" name="Graphic 24" descr="Folder Search outline">
            <a:extLst>
              <a:ext uri="{FF2B5EF4-FFF2-40B4-BE49-F238E27FC236}">
                <a16:creationId xmlns:a16="http://schemas.microsoft.com/office/drawing/2014/main" id="{C08A3537-3602-951D-A483-5B5FE90822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0685" y="4403734"/>
            <a:ext cx="360000" cy="360000"/>
          </a:xfrm>
          <a:prstGeom prst="rect">
            <a:avLst/>
          </a:prstGeom>
        </p:spPr>
      </p:pic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5AC3A864-5D29-3A89-EC6B-69580C852B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891706"/>
              </p:ext>
            </p:extLst>
          </p:nvPr>
        </p:nvGraphicFramePr>
        <p:xfrm>
          <a:off x="6214266" y="1835755"/>
          <a:ext cx="5066538" cy="2793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2856953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8953E74-D241-4DDF-8508-F0365EA13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C3C901A-B2F4-4A3C-BCDD-7C8D587EC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371134"/>
          </a:xfrm>
          <a:custGeom>
            <a:avLst/>
            <a:gdLst>
              <a:gd name="connsiteX0" fmla="*/ 0 w 12192000"/>
              <a:gd name="connsiteY0" fmla="*/ 0 h 2515690"/>
              <a:gd name="connsiteX1" fmla="*/ 170442 w 12192000"/>
              <a:gd name="connsiteY1" fmla="*/ 96074 h 2515690"/>
              <a:gd name="connsiteX2" fmla="*/ 424739 w 12192000"/>
              <a:gd name="connsiteY2" fmla="*/ 224865 h 2515690"/>
              <a:gd name="connsiteX3" fmla="*/ 748273 w 12192000"/>
              <a:gd name="connsiteY3" fmla="*/ 373939 h 2515690"/>
              <a:gd name="connsiteX4" fmla="*/ 1037058 w 12192000"/>
              <a:gd name="connsiteY4" fmla="*/ 499994 h 2515690"/>
              <a:gd name="connsiteX5" fmla="*/ 1101312 w 12192000"/>
              <a:gd name="connsiteY5" fmla="*/ 428540 h 2515690"/>
              <a:gd name="connsiteX6" fmla="*/ 1367071 w 12192000"/>
              <a:gd name="connsiteY6" fmla="*/ 516118 h 2515690"/>
              <a:gd name="connsiteX7" fmla="*/ 2189943 w 12192000"/>
              <a:gd name="connsiteY7" fmla="*/ 794533 h 2515690"/>
              <a:gd name="connsiteX8" fmla="*/ 2390329 w 12192000"/>
              <a:gd name="connsiteY8" fmla="*/ 920897 h 2515690"/>
              <a:gd name="connsiteX9" fmla="*/ 2459570 w 12192000"/>
              <a:gd name="connsiteY9" fmla="*/ 983740 h 2515690"/>
              <a:gd name="connsiteX10" fmla="*/ 2503252 w 12192000"/>
              <a:gd name="connsiteY10" fmla="*/ 1000151 h 2515690"/>
              <a:gd name="connsiteX11" fmla="*/ 2503252 w 12192000"/>
              <a:gd name="connsiteY11" fmla="*/ 1008273 h 2515690"/>
              <a:gd name="connsiteX12" fmla="*/ 2511191 w 12192000"/>
              <a:gd name="connsiteY12" fmla="*/ 1009499 h 2515690"/>
              <a:gd name="connsiteX13" fmla="*/ 2565029 w 12192000"/>
              <a:gd name="connsiteY13" fmla="*/ 1015977 h 2515690"/>
              <a:gd name="connsiteX14" fmla="*/ 2593745 w 12192000"/>
              <a:gd name="connsiteY14" fmla="*/ 1019963 h 2515690"/>
              <a:gd name="connsiteX15" fmla="*/ 2591015 w 12192000"/>
              <a:gd name="connsiteY15" fmla="*/ 1019651 h 2515690"/>
              <a:gd name="connsiteX16" fmla="*/ 2590137 w 12192000"/>
              <a:gd name="connsiteY16" fmla="*/ 1019549 h 2515690"/>
              <a:gd name="connsiteX17" fmla="*/ 2589021 w 12192000"/>
              <a:gd name="connsiteY17" fmla="*/ 1019424 h 2515690"/>
              <a:gd name="connsiteX18" fmla="*/ 2591015 w 12192000"/>
              <a:gd name="connsiteY18" fmla="*/ 1019651 h 2515690"/>
              <a:gd name="connsiteX19" fmla="*/ 2602385 w 12192000"/>
              <a:gd name="connsiteY19" fmla="*/ 1020975 h 2515690"/>
              <a:gd name="connsiteX20" fmla="*/ 2614445 w 12192000"/>
              <a:gd name="connsiteY20" fmla="*/ 1022389 h 2515690"/>
              <a:gd name="connsiteX21" fmla="*/ 2614445 w 12192000"/>
              <a:gd name="connsiteY21" fmla="*/ 1020966 h 2515690"/>
              <a:gd name="connsiteX22" fmla="*/ 2676661 w 12192000"/>
              <a:gd name="connsiteY22" fmla="*/ 1029355 h 2515690"/>
              <a:gd name="connsiteX23" fmla="*/ 2788597 w 12192000"/>
              <a:gd name="connsiteY23" fmla="*/ 1048926 h 2515690"/>
              <a:gd name="connsiteX24" fmla="*/ 2812742 w 12192000"/>
              <a:gd name="connsiteY24" fmla="*/ 1057667 h 2515690"/>
              <a:gd name="connsiteX25" fmla="*/ 2970201 w 12192000"/>
              <a:gd name="connsiteY25" fmla="*/ 949091 h 2515690"/>
              <a:gd name="connsiteX26" fmla="*/ 3030610 w 12192000"/>
              <a:gd name="connsiteY26" fmla="*/ 1049340 h 2515690"/>
              <a:gd name="connsiteX27" fmla="*/ 3058913 w 12192000"/>
              <a:gd name="connsiteY27" fmla="*/ 1048085 h 2515690"/>
              <a:gd name="connsiteX28" fmla="*/ 3072697 w 12192000"/>
              <a:gd name="connsiteY28" fmla="*/ 1045316 h 2515690"/>
              <a:gd name="connsiteX29" fmla="*/ 3083305 w 12192000"/>
              <a:gd name="connsiteY29" fmla="*/ 1040550 h 2515690"/>
              <a:gd name="connsiteX30" fmla="*/ 3125603 w 12192000"/>
              <a:gd name="connsiteY30" fmla="*/ 1004583 h 2515690"/>
              <a:gd name="connsiteX31" fmla="*/ 3385106 w 12192000"/>
              <a:gd name="connsiteY31" fmla="*/ 1042233 h 2515690"/>
              <a:gd name="connsiteX32" fmla="*/ 3424945 w 12192000"/>
              <a:gd name="connsiteY32" fmla="*/ 1065268 h 2515690"/>
              <a:gd name="connsiteX33" fmla="*/ 3436948 w 12192000"/>
              <a:gd name="connsiteY33" fmla="*/ 1068018 h 2515690"/>
              <a:gd name="connsiteX34" fmla="*/ 3466714 w 12192000"/>
              <a:gd name="connsiteY34" fmla="*/ 1063419 h 2515690"/>
              <a:gd name="connsiteX35" fmla="*/ 3550909 w 12192000"/>
              <a:gd name="connsiteY35" fmla="*/ 1044511 h 2515690"/>
              <a:gd name="connsiteX36" fmla="*/ 3555900 w 12192000"/>
              <a:gd name="connsiteY36" fmla="*/ 1041996 h 2515690"/>
              <a:gd name="connsiteX37" fmla="*/ 3625978 w 12192000"/>
              <a:gd name="connsiteY37" fmla="*/ 1023459 h 2515690"/>
              <a:gd name="connsiteX38" fmla="*/ 3632465 w 12192000"/>
              <a:gd name="connsiteY38" fmla="*/ 1023522 h 2515690"/>
              <a:gd name="connsiteX39" fmla="*/ 3649063 w 12192000"/>
              <a:gd name="connsiteY39" fmla="*/ 1018726 h 2515690"/>
              <a:gd name="connsiteX40" fmla="*/ 3805954 w 12192000"/>
              <a:gd name="connsiteY40" fmla="*/ 917517 h 2515690"/>
              <a:gd name="connsiteX41" fmla="*/ 4020506 w 12192000"/>
              <a:gd name="connsiteY41" fmla="*/ 816231 h 2515690"/>
              <a:gd name="connsiteX42" fmla="*/ 4233682 w 12192000"/>
              <a:gd name="connsiteY42" fmla="*/ 799511 h 2515690"/>
              <a:gd name="connsiteX43" fmla="*/ 4306552 w 12192000"/>
              <a:gd name="connsiteY43" fmla="*/ 610207 h 2515690"/>
              <a:gd name="connsiteX44" fmla="*/ 4816604 w 12192000"/>
              <a:gd name="connsiteY44" fmla="*/ 773163 h 2515690"/>
              <a:gd name="connsiteX45" fmla="*/ 4916502 w 12192000"/>
              <a:gd name="connsiteY45" fmla="*/ 788104 h 2515690"/>
              <a:gd name="connsiteX46" fmla="*/ 5224415 w 12192000"/>
              <a:gd name="connsiteY46" fmla="*/ 674418 h 2515690"/>
              <a:gd name="connsiteX47" fmla="*/ 5274077 w 12192000"/>
              <a:gd name="connsiteY47" fmla="*/ 655978 h 2515690"/>
              <a:gd name="connsiteX48" fmla="*/ 5371217 w 12192000"/>
              <a:gd name="connsiteY48" fmla="*/ 614372 h 2515690"/>
              <a:gd name="connsiteX49" fmla="*/ 5364523 w 12192000"/>
              <a:gd name="connsiteY49" fmla="*/ 502501 h 2515690"/>
              <a:gd name="connsiteX50" fmla="*/ 5457871 w 12192000"/>
              <a:gd name="connsiteY50" fmla="*/ 558285 h 2515690"/>
              <a:gd name="connsiteX51" fmla="*/ 5750580 w 12192000"/>
              <a:gd name="connsiteY51" fmla="*/ 663503 h 2515690"/>
              <a:gd name="connsiteX52" fmla="*/ 5976618 w 12192000"/>
              <a:gd name="connsiteY52" fmla="*/ 582652 h 2515690"/>
              <a:gd name="connsiteX53" fmla="*/ 6009346 w 12192000"/>
              <a:gd name="connsiteY53" fmla="*/ 559470 h 2515690"/>
              <a:gd name="connsiteX54" fmla="*/ 6069735 w 12192000"/>
              <a:gd name="connsiteY54" fmla="*/ 587803 h 2515690"/>
              <a:gd name="connsiteX55" fmla="*/ 6270319 w 12192000"/>
              <a:gd name="connsiteY55" fmla="*/ 643982 h 2515690"/>
              <a:gd name="connsiteX56" fmla="*/ 6406781 w 12192000"/>
              <a:gd name="connsiteY56" fmla="*/ 672327 h 2515690"/>
              <a:gd name="connsiteX57" fmla="*/ 6469508 w 12192000"/>
              <a:gd name="connsiteY57" fmla="*/ 708574 h 2515690"/>
              <a:gd name="connsiteX58" fmla="*/ 6515869 w 12192000"/>
              <a:gd name="connsiteY58" fmla="*/ 715738 h 2515690"/>
              <a:gd name="connsiteX59" fmla="*/ 6725938 w 12192000"/>
              <a:gd name="connsiteY59" fmla="*/ 691128 h 2515690"/>
              <a:gd name="connsiteX60" fmla="*/ 6778240 w 12192000"/>
              <a:gd name="connsiteY60" fmla="*/ 678998 h 2515690"/>
              <a:gd name="connsiteX61" fmla="*/ 6806944 w 12192000"/>
              <a:gd name="connsiteY61" fmla="*/ 646178 h 2515690"/>
              <a:gd name="connsiteX62" fmla="*/ 6830632 w 12192000"/>
              <a:gd name="connsiteY62" fmla="*/ 633915 h 2515690"/>
              <a:gd name="connsiteX63" fmla="*/ 6858072 w 12192000"/>
              <a:gd name="connsiteY63" fmla="*/ 646178 h 2515690"/>
              <a:gd name="connsiteX64" fmla="*/ 6891322 w 12192000"/>
              <a:gd name="connsiteY64" fmla="*/ 678998 h 2515690"/>
              <a:gd name="connsiteX65" fmla="*/ 6951905 w 12192000"/>
              <a:gd name="connsiteY65" fmla="*/ 691128 h 2515690"/>
              <a:gd name="connsiteX66" fmla="*/ 7195246 w 12192000"/>
              <a:gd name="connsiteY66" fmla="*/ 715738 h 2515690"/>
              <a:gd name="connsiteX67" fmla="*/ 7248949 w 12192000"/>
              <a:gd name="connsiteY67" fmla="*/ 708574 h 2515690"/>
              <a:gd name="connsiteX68" fmla="*/ 7321609 w 12192000"/>
              <a:gd name="connsiteY68" fmla="*/ 672327 h 2515690"/>
              <a:gd name="connsiteX69" fmla="*/ 7479684 w 12192000"/>
              <a:gd name="connsiteY69" fmla="*/ 643982 h 2515690"/>
              <a:gd name="connsiteX70" fmla="*/ 7712035 w 12192000"/>
              <a:gd name="connsiteY70" fmla="*/ 587803 h 2515690"/>
              <a:gd name="connsiteX71" fmla="*/ 7781987 w 12192000"/>
              <a:gd name="connsiteY71" fmla="*/ 559470 h 2515690"/>
              <a:gd name="connsiteX72" fmla="*/ 7819900 w 12192000"/>
              <a:gd name="connsiteY72" fmla="*/ 582652 h 2515690"/>
              <a:gd name="connsiteX73" fmla="*/ 8081736 w 12192000"/>
              <a:gd name="connsiteY73" fmla="*/ 663503 h 2515690"/>
              <a:gd name="connsiteX74" fmla="*/ 8420801 w 12192000"/>
              <a:gd name="connsiteY74" fmla="*/ 558285 h 2515690"/>
              <a:gd name="connsiteX75" fmla="*/ 8528933 w 12192000"/>
              <a:gd name="connsiteY75" fmla="*/ 502501 h 2515690"/>
              <a:gd name="connsiteX76" fmla="*/ 8521178 w 12192000"/>
              <a:gd name="connsiteY76" fmla="*/ 614372 h 2515690"/>
              <a:gd name="connsiteX77" fmla="*/ 8633702 w 12192000"/>
              <a:gd name="connsiteY77" fmla="*/ 655978 h 2515690"/>
              <a:gd name="connsiteX78" fmla="*/ 8691231 w 12192000"/>
              <a:gd name="connsiteY78" fmla="*/ 674418 h 2515690"/>
              <a:gd name="connsiteX79" fmla="*/ 9047908 w 12192000"/>
              <a:gd name="connsiteY79" fmla="*/ 788104 h 2515690"/>
              <a:gd name="connsiteX80" fmla="*/ 9163628 w 12192000"/>
              <a:gd name="connsiteY80" fmla="*/ 773163 h 2515690"/>
              <a:gd name="connsiteX81" fmla="*/ 9754459 w 12192000"/>
              <a:gd name="connsiteY81" fmla="*/ 610207 h 2515690"/>
              <a:gd name="connsiteX82" fmla="*/ 9838868 w 12192000"/>
              <a:gd name="connsiteY82" fmla="*/ 799511 h 2515690"/>
              <a:gd name="connsiteX83" fmla="*/ 10085808 w 12192000"/>
              <a:gd name="connsiteY83" fmla="*/ 816231 h 2515690"/>
              <a:gd name="connsiteX84" fmla="*/ 10334338 w 12192000"/>
              <a:gd name="connsiteY84" fmla="*/ 917517 h 2515690"/>
              <a:gd name="connsiteX85" fmla="*/ 10516076 w 12192000"/>
              <a:gd name="connsiteY85" fmla="*/ 1018726 h 2515690"/>
              <a:gd name="connsiteX86" fmla="*/ 10535302 w 12192000"/>
              <a:gd name="connsiteY86" fmla="*/ 1023522 h 2515690"/>
              <a:gd name="connsiteX87" fmla="*/ 10542819 w 12192000"/>
              <a:gd name="connsiteY87" fmla="*/ 1023458 h 2515690"/>
              <a:gd name="connsiteX88" fmla="*/ 10623994 w 12192000"/>
              <a:gd name="connsiteY88" fmla="*/ 1041996 h 2515690"/>
              <a:gd name="connsiteX89" fmla="*/ 10629774 w 12192000"/>
              <a:gd name="connsiteY89" fmla="*/ 1044511 h 2515690"/>
              <a:gd name="connsiteX90" fmla="*/ 10727305 w 12192000"/>
              <a:gd name="connsiteY90" fmla="*/ 1063419 h 2515690"/>
              <a:gd name="connsiteX91" fmla="*/ 10761785 w 12192000"/>
              <a:gd name="connsiteY91" fmla="*/ 1068017 h 2515690"/>
              <a:gd name="connsiteX92" fmla="*/ 10775688 w 12192000"/>
              <a:gd name="connsiteY92" fmla="*/ 1065268 h 2515690"/>
              <a:gd name="connsiteX93" fmla="*/ 10821837 w 12192000"/>
              <a:gd name="connsiteY93" fmla="*/ 1042232 h 2515690"/>
              <a:gd name="connsiteX94" fmla="*/ 11122438 w 12192000"/>
              <a:gd name="connsiteY94" fmla="*/ 1004583 h 2515690"/>
              <a:gd name="connsiteX95" fmla="*/ 11171433 w 12192000"/>
              <a:gd name="connsiteY95" fmla="*/ 1040550 h 2515690"/>
              <a:gd name="connsiteX96" fmla="*/ 11183724 w 12192000"/>
              <a:gd name="connsiteY96" fmla="*/ 1045316 h 2515690"/>
              <a:gd name="connsiteX97" fmla="*/ 11199690 w 12192000"/>
              <a:gd name="connsiteY97" fmla="*/ 1048085 h 2515690"/>
              <a:gd name="connsiteX98" fmla="*/ 11232475 w 12192000"/>
              <a:gd name="connsiteY98" fmla="*/ 1049340 h 2515690"/>
              <a:gd name="connsiteX99" fmla="*/ 11302451 w 12192000"/>
              <a:gd name="connsiteY99" fmla="*/ 949091 h 2515690"/>
              <a:gd name="connsiteX100" fmla="*/ 11484849 w 12192000"/>
              <a:gd name="connsiteY100" fmla="*/ 1057667 h 2515690"/>
              <a:gd name="connsiteX101" fmla="*/ 11512818 w 12192000"/>
              <a:gd name="connsiteY101" fmla="*/ 1048926 h 2515690"/>
              <a:gd name="connsiteX102" fmla="*/ 11642481 w 12192000"/>
              <a:gd name="connsiteY102" fmla="*/ 1029355 h 2515690"/>
              <a:gd name="connsiteX103" fmla="*/ 11714551 w 12192000"/>
              <a:gd name="connsiteY103" fmla="*/ 1020966 h 2515690"/>
              <a:gd name="connsiteX104" fmla="*/ 11714551 w 12192000"/>
              <a:gd name="connsiteY104" fmla="*/ 1022389 h 2515690"/>
              <a:gd name="connsiteX105" fmla="*/ 11728519 w 12192000"/>
              <a:gd name="connsiteY105" fmla="*/ 1020975 h 2515690"/>
              <a:gd name="connsiteX106" fmla="*/ 11741691 w 12192000"/>
              <a:gd name="connsiteY106" fmla="*/ 1019651 h 2515690"/>
              <a:gd name="connsiteX107" fmla="*/ 11743999 w 12192000"/>
              <a:gd name="connsiteY107" fmla="*/ 1019424 h 2515690"/>
              <a:gd name="connsiteX108" fmla="*/ 11742709 w 12192000"/>
              <a:gd name="connsiteY108" fmla="*/ 1019549 h 2515690"/>
              <a:gd name="connsiteX109" fmla="*/ 11741691 w 12192000"/>
              <a:gd name="connsiteY109" fmla="*/ 1019651 h 2515690"/>
              <a:gd name="connsiteX110" fmla="*/ 11738529 w 12192000"/>
              <a:gd name="connsiteY110" fmla="*/ 1019963 h 2515690"/>
              <a:gd name="connsiteX111" fmla="*/ 11771791 w 12192000"/>
              <a:gd name="connsiteY111" fmla="*/ 1015977 h 2515690"/>
              <a:gd name="connsiteX112" fmla="*/ 11834157 w 12192000"/>
              <a:gd name="connsiteY112" fmla="*/ 1009499 h 2515690"/>
              <a:gd name="connsiteX113" fmla="*/ 11843354 w 12192000"/>
              <a:gd name="connsiteY113" fmla="*/ 1008273 h 2515690"/>
              <a:gd name="connsiteX114" fmla="*/ 11843354 w 12192000"/>
              <a:gd name="connsiteY114" fmla="*/ 1000151 h 2515690"/>
              <a:gd name="connsiteX115" fmla="*/ 11893955 w 12192000"/>
              <a:gd name="connsiteY115" fmla="*/ 983740 h 2515690"/>
              <a:gd name="connsiteX116" fmla="*/ 11974160 w 12192000"/>
              <a:gd name="connsiteY116" fmla="*/ 920897 h 2515690"/>
              <a:gd name="connsiteX117" fmla="*/ 12143531 w 12192000"/>
              <a:gd name="connsiteY117" fmla="*/ 823664 h 2515690"/>
              <a:gd name="connsiteX118" fmla="*/ 12192000 w 12192000"/>
              <a:gd name="connsiteY118" fmla="*/ 801163 h 2515690"/>
              <a:gd name="connsiteX119" fmla="*/ 12192000 w 12192000"/>
              <a:gd name="connsiteY119" fmla="*/ 2515690 h 2515690"/>
              <a:gd name="connsiteX120" fmla="*/ 0 w 12192000"/>
              <a:gd name="connsiteY120" fmla="*/ 2515690 h 25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192000" h="2515690">
                <a:moveTo>
                  <a:pt x="0" y="0"/>
                </a:moveTo>
                <a:lnTo>
                  <a:pt x="170442" y="96074"/>
                </a:lnTo>
                <a:cubicBezTo>
                  <a:pt x="323315" y="179510"/>
                  <a:pt x="418777" y="223899"/>
                  <a:pt x="424739" y="224865"/>
                </a:cubicBezTo>
                <a:cubicBezTo>
                  <a:pt x="573781" y="248496"/>
                  <a:pt x="654649" y="314572"/>
                  <a:pt x="748273" y="373939"/>
                </a:cubicBezTo>
                <a:cubicBezTo>
                  <a:pt x="830321" y="425631"/>
                  <a:pt x="917271" y="480784"/>
                  <a:pt x="1037058" y="499994"/>
                </a:cubicBezTo>
                <a:cubicBezTo>
                  <a:pt x="1195925" y="525362"/>
                  <a:pt x="1048105" y="445478"/>
                  <a:pt x="1101312" y="428540"/>
                </a:cubicBezTo>
                <a:cubicBezTo>
                  <a:pt x="1188473" y="458169"/>
                  <a:pt x="1274625" y="505369"/>
                  <a:pt x="1367071" y="516118"/>
                </a:cubicBezTo>
                <a:cubicBezTo>
                  <a:pt x="1701323" y="554463"/>
                  <a:pt x="1964451" y="648887"/>
                  <a:pt x="2189943" y="794533"/>
                </a:cubicBezTo>
                <a:cubicBezTo>
                  <a:pt x="2255082" y="836300"/>
                  <a:pt x="2357481" y="862342"/>
                  <a:pt x="2390329" y="920897"/>
                </a:cubicBezTo>
                <a:cubicBezTo>
                  <a:pt x="2406050" y="949359"/>
                  <a:pt x="2430126" y="969285"/>
                  <a:pt x="2459570" y="983740"/>
                </a:cubicBezTo>
                <a:lnTo>
                  <a:pt x="2503252" y="1000151"/>
                </a:lnTo>
                <a:lnTo>
                  <a:pt x="2503252" y="1008273"/>
                </a:lnTo>
                <a:lnTo>
                  <a:pt x="2511191" y="1009499"/>
                </a:lnTo>
                <a:cubicBezTo>
                  <a:pt x="2529847" y="1011974"/>
                  <a:pt x="2562849" y="1015701"/>
                  <a:pt x="2565029" y="1015977"/>
                </a:cubicBezTo>
                <a:cubicBezTo>
                  <a:pt x="2610845" y="1021778"/>
                  <a:pt x="2601577" y="1020837"/>
                  <a:pt x="2593745" y="1019963"/>
                </a:cubicBezTo>
                <a:lnTo>
                  <a:pt x="2591015" y="1019651"/>
                </a:lnTo>
                <a:lnTo>
                  <a:pt x="2590137" y="1019549"/>
                </a:lnTo>
                <a:cubicBezTo>
                  <a:pt x="2588203" y="1019326"/>
                  <a:pt x="2588125" y="1019321"/>
                  <a:pt x="2589021" y="1019424"/>
                </a:cubicBezTo>
                <a:lnTo>
                  <a:pt x="2591015" y="1019651"/>
                </a:lnTo>
                <a:lnTo>
                  <a:pt x="2602385" y="1020975"/>
                </a:lnTo>
                <a:lnTo>
                  <a:pt x="2614445" y="1022389"/>
                </a:lnTo>
                <a:lnTo>
                  <a:pt x="2614445" y="1020966"/>
                </a:lnTo>
                <a:lnTo>
                  <a:pt x="2676661" y="1029355"/>
                </a:lnTo>
                <a:cubicBezTo>
                  <a:pt x="2715592" y="1034194"/>
                  <a:pt x="2753901" y="1039695"/>
                  <a:pt x="2788597" y="1048926"/>
                </a:cubicBezTo>
                <a:lnTo>
                  <a:pt x="2812742" y="1057667"/>
                </a:lnTo>
                <a:lnTo>
                  <a:pt x="2970201" y="949091"/>
                </a:lnTo>
                <a:cubicBezTo>
                  <a:pt x="3052785" y="982961"/>
                  <a:pt x="2996105" y="1020057"/>
                  <a:pt x="3030610" y="1049340"/>
                </a:cubicBezTo>
                <a:cubicBezTo>
                  <a:pt x="3039005" y="1048442"/>
                  <a:pt x="3049621" y="1048500"/>
                  <a:pt x="3058913" y="1048085"/>
                </a:cubicBezTo>
                <a:lnTo>
                  <a:pt x="3072697" y="1045316"/>
                </a:lnTo>
                <a:lnTo>
                  <a:pt x="3083305" y="1040550"/>
                </a:lnTo>
                <a:lnTo>
                  <a:pt x="3125603" y="1004583"/>
                </a:lnTo>
                <a:cubicBezTo>
                  <a:pt x="3221669" y="925596"/>
                  <a:pt x="3242489" y="937564"/>
                  <a:pt x="3385106" y="1042233"/>
                </a:cubicBezTo>
                <a:cubicBezTo>
                  <a:pt x="3399403" y="1052670"/>
                  <a:pt x="3412529" y="1060209"/>
                  <a:pt x="3424945" y="1065268"/>
                </a:cubicBezTo>
                <a:lnTo>
                  <a:pt x="3436948" y="1068018"/>
                </a:lnTo>
                <a:lnTo>
                  <a:pt x="3466714" y="1063419"/>
                </a:lnTo>
                <a:lnTo>
                  <a:pt x="3550909" y="1044511"/>
                </a:lnTo>
                <a:lnTo>
                  <a:pt x="3555900" y="1041996"/>
                </a:lnTo>
                <a:cubicBezTo>
                  <a:pt x="3573827" y="1033454"/>
                  <a:pt x="3594382" y="1025941"/>
                  <a:pt x="3625978" y="1023459"/>
                </a:cubicBezTo>
                <a:lnTo>
                  <a:pt x="3632465" y="1023522"/>
                </a:lnTo>
                <a:lnTo>
                  <a:pt x="3649063" y="1018726"/>
                </a:lnTo>
                <a:cubicBezTo>
                  <a:pt x="3741849" y="989371"/>
                  <a:pt x="3810578" y="953657"/>
                  <a:pt x="3805954" y="917517"/>
                </a:cubicBezTo>
                <a:cubicBezTo>
                  <a:pt x="4031729" y="953901"/>
                  <a:pt x="4031729" y="953901"/>
                  <a:pt x="4020506" y="816231"/>
                </a:cubicBezTo>
                <a:cubicBezTo>
                  <a:pt x="4171643" y="865324"/>
                  <a:pt x="4206308" y="864422"/>
                  <a:pt x="4233682" y="799511"/>
                </a:cubicBezTo>
                <a:cubicBezTo>
                  <a:pt x="4260226" y="737017"/>
                  <a:pt x="4254728" y="668575"/>
                  <a:pt x="4306552" y="610207"/>
                </a:cubicBezTo>
                <a:cubicBezTo>
                  <a:pt x="4495313" y="657923"/>
                  <a:pt x="4699922" y="667347"/>
                  <a:pt x="4816604" y="773163"/>
                </a:cubicBezTo>
                <a:cubicBezTo>
                  <a:pt x="4834734" y="789836"/>
                  <a:pt x="4890507" y="799946"/>
                  <a:pt x="4916502" y="788104"/>
                </a:cubicBezTo>
                <a:cubicBezTo>
                  <a:pt x="5013526" y="746101"/>
                  <a:pt x="5238129" y="796871"/>
                  <a:pt x="5224415" y="674418"/>
                </a:cubicBezTo>
                <a:cubicBezTo>
                  <a:pt x="5223051" y="659300"/>
                  <a:pt x="5240524" y="644890"/>
                  <a:pt x="5274077" y="655978"/>
                </a:cubicBezTo>
                <a:cubicBezTo>
                  <a:pt x="5388582" y="694066"/>
                  <a:pt x="5367022" y="644784"/>
                  <a:pt x="5371217" y="614372"/>
                </a:cubicBezTo>
                <a:cubicBezTo>
                  <a:pt x="5375856" y="577567"/>
                  <a:pt x="5319010" y="537578"/>
                  <a:pt x="5364523" y="502501"/>
                </a:cubicBezTo>
                <a:cubicBezTo>
                  <a:pt x="5425408" y="508891"/>
                  <a:pt x="5433299" y="538191"/>
                  <a:pt x="5457871" y="558285"/>
                </a:cubicBezTo>
                <a:cubicBezTo>
                  <a:pt x="5530352" y="617005"/>
                  <a:pt x="5609566" y="664386"/>
                  <a:pt x="5750580" y="663503"/>
                </a:cubicBezTo>
                <a:cubicBezTo>
                  <a:pt x="5864519" y="662926"/>
                  <a:pt x="5966527" y="666650"/>
                  <a:pt x="5976618" y="582652"/>
                </a:cubicBezTo>
                <a:cubicBezTo>
                  <a:pt x="5978145" y="569455"/>
                  <a:pt x="5990792" y="562346"/>
                  <a:pt x="6009346" y="559470"/>
                </a:cubicBezTo>
                <a:cubicBezTo>
                  <a:pt x="6030639" y="568485"/>
                  <a:pt x="6052592" y="577083"/>
                  <a:pt x="6069735" y="587803"/>
                </a:cubicBezTo>
                <a:cubicBezTo>
                  <a:pt x="6126182" y="623812"/>
                  <a:pt x="6196945" y="634730"/>
                  <a:pt x="6270319" y="643982"/>
                </a:cubicBezTo>
                <a:cubicBezTo>
                  <a:pt x="6317101" y="649940"/>
                  <a:pt x="6363466" y="657107"/>
                  <a:pt x="6406781" y="672327"/>
                </a:cubicBezTo>
                <a:cubicBezTo>
                  <a:pt x="6433586" y="681598"/>
                  <a:pt x="6454928" y="693402"/>
                  <a:pt x="6469508" y="708574"/>
                </a:cubicBezTo>
                <a:cubicBezTo>
                  <a:pt x="6482729" y="721786"/>
                  <a:pt x="6496225" y="725422"/>
                  <a:pt x="6515869" y="715738"/>
                </a:cubicBezTo>
                <a:cubicBezTo>
                  <a:pt x="6572200" y="688353"/>
                  <a:pt x="6639257" y="676241"/>
                  <a:pt x="6725938" y="691128"/>
                </a:cubicBezTo>
                <a:cubicBezTo>
                  <a:pt x="6752109" y="695629"/>
                  <a:pt x="6772625" y="691505"/>
                  <a:pt x="6778240" y="678998"/>
                </a:cubicBezTo>
                <a:cubicBezTo>
                  <a:pt x="6784286" y="665981"/>
                  <a:pt x="6794269" y="655280"/>
                  <a:pt x="6806944" y="646178"/>
                </a:cubicBezTo>
                <a:lnTo>
                  <a:pt x="6830632" y="633915"/>
                </a:lnTo>
                <a:lnTo>
                  <a:pt x="6858072" y="646178"/>
                </a:lnTo>
                <a:cubicBezTo>
                  <a:pt x="6872754" y="655280"/>
                  <a:pt x="6884317" y="665981"/>
                  <a:pt x="6891322" y="678998"/>
                </a:cubicBezTo>
                <a:cubicBezTo>
                  <a:pt x="6897826" y="691505"/>
                  <a:pt x="6921592" y="695629"/>
                  <a:pt x="6951905" y="691128"/>
                </a:cubicBezTo>
                <a:cubicBezTo>
                  <a:pt x="7052317" y="676241"/>
                  <a:pt x="7129994" y="688353"/>
                  <a:pt x="7195246" y="715738"/>
                </a:cubicBezTo>
                <a:cubicBezTo>
                  <a:pt x="7217999" y="725422"/>
                  <a:pt x="7233634" y="721786"/>
                  <a:pt x="7248949" y="708574"/>
                </a:cubicBezTo>
                <a:cubicBezTo>
                  <a:pt x="7265838" y="693402"/>
                  <a:pt x="7290560" y="681598"/>
                  <a:pt x="7321609" y="672327"/>
                </a:cubicBezTo>
                <a:cubicBezTo>
                  <a:pt x="7371785" y="657107"/>
                  <a:pt x="7425493" y="649940"/>
                  <a:pt x="7479684" y="643982"/>
                </a:cubicBezTo>
                <a:cubicBezTo>
                  <a:pt x="7564679" y="634730"/>
                  <a:pt x="7646649" y="623812"/>
                  <a:pt x="7712035" y="587803"/>
                </a:cubicBezTo>
                <a:cubicBezTo>
                  <a:pt x="7731892" y="577083"/>
                  <a:pt x="7757322" y="568485"/>
                  <a:pt x="7781987" y="559470"/>
                </a:cubicBezTo>
                <a:cubicBezTo>
                  <a:pt x="7803481" y="562346"/>
                  <a:pt x="7818130" y="569455"/>
                  <a:pt x="7819900" y="582652"/>
                </a:cubicBezTo>
                <a:cubicBezTo>
                  <a:pt x="7831588" y="666650"/>
                  <a:pt x="7949751" y="662926"/>
                  <a:pt x="8081736" y="663503"/>
                </a:cubicBezTo>
                <a:cubicBezTo>
                  <a:pt x="8245081" y="664386"/>
                  <a:pt x="8336842" y="617005"/>
                  <a:pt x="8420801" y="558285"/>
                </a:cubicBezTo>
                <a:cubicBezTo>
                  <a:pt x="8449265" y="538191"/>
                  <a:pt x="8458404" y="508890"/>
                  <a:pt x="8528933" y="502501"/>
                </a:cubicBezTo>
                <a:cubicBezTo>
                  <a:pt x="8581654" y="537578"/>
                  <a:pt x="8515805" y="577567"/>
                  <a:pt x="8521178" y="614372"/>
                </a:cubicBezTo>
                <a:cubicBezTo>
                  <a:pt x="8526038" y="644784"/>
                  <a:pt x="8501063" y="694066"/>
                  <a:pt x="8633702" y="655978"/>
                </a:cubicBezTo>
                <a:cubicBezTo>
                  <a:pt x="8672570" y="644890"/>
                  <a:pt x="8692811" y="659300"/>
                  <a:pt x="8691231" y="674418"/>
                </a:cubicBezTo>
                <a:cubicBezTo>
                  <a:pt x="8675345" y="796871"/>
                  <a:pt x="8935518" y="746101"/>
                  <a:pt x="9047908" y="788104"/>
                </a:cubicBezTo>
                <a:cubicBezTo>
                  <a:pt x="9078021" y="799946"/>
                  <a:pt x="9142627" y="789836"/>
                  <a:pt x="9163628" y="773163"/>
                </a:cubicBezTo>
                <a:cubicBezTo>
                  <a:pt x="9298789" y="667347"/>
                  <a:pt x="9535801" y="657923"/>
                  <a:pt x="9754459" y="610207"/>
                </a:cubicBezTo>
                <a:cubicBezTo>
                  <a:pt x="9814490" y="668575"/>
                  <a:pt x="9808123" y="737017"/>
                  <a:pt x="9838868" y="799511"/>
                </a:cubicBezTo>
                <a:cubicBezTo>
                  <a:pt x="9870579" y="864422"/>
                  <a:pt x="9910733" y="865324"/>
                  <a:pt x="10085808" y="816231"/>
                </a:cubicBezTo>
                <a:cubicBezTo>
                  <a:pt x="10072804" y="953901"/>
                  <a:pt x="10072804" y="953901"/>
                  <a:pt x="10334338" y="917517"/>
                </a:cubicBezTo>
                <a:cubicBezTo>
                  <a:pt x="10328982" y="953657"/>
                  <a:pt x="10408594" y="989371"/>
                  <a:pt x="10516076" y="1018726"/>
                </a:cubicBezTo>
                <a:lnTo>
                  <a:pt x="10535302" y="1023522"/>
                </a:lnTo>
                <a:lnTo>
                  <a:pt x="10542819" y="1023458"/>
                </a:lnTo>
                <a:cubicBezTo>
                  <a:pt x="10579419" y="1025941"/>
                  <a:pt x="10603227" y="1033454"/>
                  <a:pt x="10623994" y="1041996"/>
                </a:cubicBezTo>
                <a:lnTo>
                  <a:pt x="10629774" y="1044511"/>
                </a:lnTo>
                <a:lnTo>
                  <a:pt x="10727305" y="1063419"/>
                </a:lnTo>
                <a:lnTo>
                  <a:pt x="10761785" y="1068017"/>
                </a:lnTo>
                <a:lnTo>
                  <a:pt x="10775688" y="1065268"/>
                </a:lnTo>
                <a:cubicBezTo>
                  <a:pt x="10790070" y="1060209"/>
                  <a:pt x="10805275" y="1052670"/>
                  <a:pt x="10821837" y="1042232"/>
                </a:cubicBezTo>
                <a:cubicBezTo>
                  <a:pt x="10987041" y="937564"/>
                  <a:pt x="11011156" y="925596"/>
                  <a:pt x="11122438" y="1004583"/>
                </a:cubicBezTo>
                <a:lnTo>
                  <a:pt x="11171433" y="1040550"/>
                </a:lnTo>
                <a:lnTo>
                  <a:pt x="11183724" y="1045316"/>
                </a:lnTo>
                <a:lnTo>
                  <a:pt x="11199690" y="1048085"/>
                </a:lnTo>
                <a:cubicBezTo>
                  <a:pt x="11210452" y="1048499"/>
                  <a:pt x="11222752" y="1048442"/>
                  <a:pt x="11232475" y="1049340"/>
                </a:cubicBezTo>
                <a:cubicBezTo>
                  <a:pt x="11272445" y="1020057"/>
                  <a:pt x="11206789" y="982961"/>
                  <a:pt x="11302451" y="949091"/>
                </a:cubicBezTo>
                <a:lnTo>
                  <a:pt x="11484849" y="1057667"/>
                </a:lnTo>
                <a:lnTo>
                  <a:pt x="11512818" y="1048926"/>
                </a:lnTo>
                <a:cubicBezTo>
                  <a:pt x="11553007" y="1039695"/>
                  <a:pt x="11597385" y="1034194"/>
                  <a:pt x="11642481" y="1029355"/>
                </a:cubicBezTo>
                <a:lnTo>
                  <a:pt x="11714551" y="1020966"/>
                </a:lnTo>
                <a:lnTo>
                  <a:pt x="11714551" y="1022389"/>
                </a:lnTo>
                <a:lnTo>
                  <a:pt x="11728519" y="1020975"/>
                </a:lnTo>
                <a:lnTo>
                  <a:pt x="11741691" y="1019651"/>
                </a:lnTo>
                <a:lnTo>
                  <a:pt x="11743999" y="1019424"/>
                </a:lnTo>
                <a:cubicBezTo>
                  <a:pt x="11745037" y="1019320"/>
                  <a:pt x="11744948" y="1019326"/>
                  <a:pt x="11742709" y="1019549"/>
                </a:cubicBezTo>
                <a:lnTo>
                  <a:pt x="11741691" y="1019651"/>
                </a:lnTo>
                <a:lnTo>
                  <a:pt x="11738529" y="1019963"/>
                </a:lnTo>
                <a:cubicBezTo>
                  <a:pt x="11729455" y="1020837"/>
                  <a:pt x="11718720" y="1021778"/>
                  <a:pt x="11771791" y="1015977"/>
                </a:cubicBezTo>
                <a:cubicBezTo>
                  <a:pt x="11774317" y="1015701"/>
                  <a:pt x="11812546" y="1011974"/>
                  <a:pt x="11834157" y="1009499"/>
                </a:cubicBezTo>
                <a:lnTo>
                  <a:pt x="11843354" y="1008273"/>
                </a:lnTo>
                <a:lnTo>
                  <a:pt x="11843354" y="1000151"/>
                </a:lnTo>
                <a:lnTo>
                  <a:pt x="11893955" y="983740"/>
                </a:lnTo>
                <a:cubicBezTo>
                  <a:pt x="11928061" y="969285"/>
                  <a:pt x="11955951" y="949359"/>
                  <a:pt x="11974160" y="920897"/>
                </a:cubicBezTo>
                <a:cubicBezTo>
                  <a:pt x="12002698" y="876981"/>
                  <a:pt x="12076554" y="851353"/>
                  <a:pt x="12143531" y="823664"/>
                </a:cubicBezTo>
                <a:lnTo>
                  <a:pt x="12192000" y="801163"/>
                </a:lnTo>
                <a:lnTo>
                  <a:pt x="12192000" y="2515690"/>
                </a:lnTo>
                <a:lnTo>
                  <a:pt x="0" y="251569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FB7C61-8F01-43B0-59C9-4CE5AED57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2736"/>
            <a:ext cx="10515600" cy="183301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Competitive Landscape</a:t>
            </a:r>
            <a:endParaRPr lang="en-IL" b="1" dirty="0">
              <a:latin typeface="+mn-lt"/>
            </a:endParaRPr>
          </a:p>
        </p:txBody>
      </p:sp>
      <p:pic>
        <p:nvPicPr>
          <p:cNvPr id="4" name="Picture 3" descr="A logo of a person holding a bird&#10;&#10;Description automatically generated">
            <a:extLst>
              <a:ext uri="{FF2B5EF4-FFF2-40B4-BE49-F238E27FC236}">
                <a16:creationId xmlns:a16="http://schemas.microsoft.com/office/drawing/2014/main" id="{0C66AAFD-5FD6-614D-DC14-7E69E1D60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9" y="118976"/>
            <a:ext cx="1335858" cy="1335858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BE2640E-3B13-1FF2-7AEE-A545374D5B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864382"/>
              </p:ext>
            </p:extLst>
          </p:nvPr>
        </p:nvGraphicFramePr>
        <p:xfrm>
          <a:off x="429768" y="1438583"/>
          <a:ext cx="11334888" cy="5180164"/>
        </p:xfrm>
        <a:graphic>
          <a:graphicData uri="http://schemas.openxmlformats.org/drawingml/2006/table">
            <a:tbl>
              <a:tblPr/>
              <a:tblGrid>
                <a:gridCol w="1115568">
                  <a:extLst>
                    <a:ext uri="{9D8B030D-6E8A-4147-A177-3AD203B41FA5}">
                      <a16:colId xmlns:a16="http://schemas.microsoft.com/office/drawing/2014/main" val="363101815"/>
                    </a:ext>
                  </a:extLst>
                </a:gridCol>
                <a:gridCol w="2043864">
                  <a:extLst>
                    <a:ext uri="{9D8B030D-6E8A-4147-A177-3AD203B41FA5}">
                      <a16:colId xmlns:a16="http://schemas.microsoft.com/office/drawing/2014/main" val="3053305312"/>
                    </a:ext>
                  </a:extLst>
                </a:gridCol>
                <a:gridCol w="2043864">
                  <a:extLst>
                    <a:ext uri="{9D8B030D-6E8A-4147-A177-3AD203B41FA5}">
                      <a16:colId xmlns:a16="http://schemas.microsoft.com/office/drawing/2014/main" val="199257358"/>
                    </a:ext>
                  </a:extLst>
                </a:gridCol>
                <a:gridCol w="2043864">
                  <a:extLst>
                    <a:ext uri="{9D8B030D-6E8A-4147-A177-3AD203B41FA5}">
                      <a16:colId xmlns:a16="http://schemas.microsoft.com/office/drawing/2014/main" val="3946133621"/>
                    </a:ext>
                  </a:extLst>
                </a:gridCol>
                <a:gridCol w="2043864">
                  <a:extLst>
                    <a:ext uri="{9D8B030D-6E8A-4147-A177-3AD203B41FA5}">
                      <a16:colId xmlns:a16="http://schemas.microsoft.com/office/drawing/2014/main" val="2948849461"/>
                    </a:ext>
                  </a:extLst>
                </a:gridCol>
                <a:gridCol w="2043864">
                  <a:extLst>
                    <a:ext uri="{9D8B030D-6E8A-4147-A177-3AD203B41FA5}">
                      <a16:colId xmlns:a16="http://schemas.microsoft.com/office/drawing/2014/main" val="463869042"/>
                    </a:ext>
                  </a:extLst>
                </a:gridCol>
              </a:tblGrid>
              <a:tr h="171357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Feature / Element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Magic Notes by Beam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A Place for Mom</a:t>
                      </a:r>
                      <a:endParaRPr lang="en-US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Care.com</a:t>
                      </a:r>
                      <a:endParaRPr lang="en-US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Honor</a:t>
                      </a:r>
                      <a:endParaRPr lang="en-US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HappySeniors</a:t>
                      </a:r>
                      <a:endParaRPr lang="en-US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145415"/>
                  </a:ext>
                </a:extLst>
              </a:tr>
              <a:tr h="171357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Founded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2024</a:t>
                      </a:r>
                      <a:endParaRPr lang="en-IL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2000</a:t>
                      </a:r>
                      <a:endParaRPr lang="en-IL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L" sz="1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2006</a:t>
                      </a:r>
                      <a:endParaRPr lang="en-IL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L" sz="1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2014</a:t>
                      </a:r>
                      <a:endParaRPr lang="en-IL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L" sz="1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2024</a:t>
                      </a:r>
                      <a:endParaRPr lang="en-IL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7382843"/>
                  </a:ext>
                </a:extLst>
              </a:tr>
              <a:tr h="272485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Investment into Platform</a:t>
                      </a:r>
                      <a:endParaRPr lang="en-US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Unknown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$100 million+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$111 million</a:t>
                      </a:r>
                      <a:endParaRPr lang="en-US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$255 million</a:t>
                      </a:r>
                      <a:endParaRPr lang="en-US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TBD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055582"/>
                  </a:ext>
                </a:extLst>
              </a:tr>
              <a:tr h="474742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Main Business Model</a:t>
                      </a:r>
                      <a:endParaRPr lang="en-US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Software as a Service (SaaS) for social work documentation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Referral service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Subscription-based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Home care services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Marketplace for senior care products and services, subscription for premium features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30553"/>
                  </a:ext>
                </a:extLst>
              </a:tr>
              <a:tr h="171357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Revenues (2023)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Not applicable (launched in 2024)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$200 million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$211 million</a:t>
                      </a:r>
                      <a:endParaRPr lang="en-US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Not publicly disclosed</a:t>
                      </a:r>
                      <a:endParaRPr lang="en-US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TBD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706024"/>
                  </a:ext>
                </a:extLst>
              </a:tr>
              <a:tr h="474742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AI-Powered Personal Assistant</a:t>
                      </a:r>
                      <a:endParaRPr lang="en-US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 (AI-driven transcription and summarization)</a:t>
                      </a: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No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Limited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Limited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Extensive, with personalized recommendations and task automation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562070"/>
                  </a:ext>
                </a:extLst>
              </a:tr>
              <a:tr h="272485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Smart Home Integration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No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No</a:t>
                      </a:r>
                      <a:endParaRPr lang="en-US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No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No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No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631323"/>
                  </a:ext>
                </a:extLst>
              </a:tr>
              <a:tr h="272485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Health and Wellness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No</a:t>
                      </a:r>
                      <a:endParaRPr lang="en-US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No</a:t>
                      </a:r>
                      <a:endParaRPr lang="en-US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No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Yes, for home care management</a:t>
                      </a:r>
                      <a:endParaRPr lang="en-US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No direct services; partnerships possible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963190"/>
                  </a:ext>
                </a:extLst>
              </a:tr>
              <a:tr h="474742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Care manager and Business Tools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Yes (tools for social workers)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Yes (tools for partner facilities)</a:t>
                      </a:r>
                      <a:endParaRPr lang="en-US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Yes (tools for caregivers)</a:t>
                      </a:r>
                      <a:endParaRPr lang="en-US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Yes (tools for agencies and caregivers)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Extensive, including AI-driven management, and customer interaction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518237"/>
                  </a:ext>
                </a:extLst>
              </a:tr>
              <a:tr h="474742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Community and Social Engagement</a:t>
                      </a:r>
                      <a:endParaRPr lang="en-US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No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No</a:t>
                      </a:r>
                      <a:endParaRPr lang="en-US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Yes (forum and community features)</a:t>
                      </a:r>
                      <a:endParaRPr lang="en-US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No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Extensive, including social networks and intergenerational programs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374645"/>
                  </a:ext>
                </a:extLst>
              </a:tr>
              <a:tr h="474742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Marketplace for Products and Services</a:t>
                      </a:r>
                      <a:endParaRPr lang="en-US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NO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Limited (focused on care facilities)</a:t>
                      </a:r>
                      <a:endParaRPr lang="en-US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Yes</a:t>
                      </a:r>
                      <a:endParaRPr lang="en-US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No</a:t>
                      </a:r>
                      <a:endParaRPr lang="en-US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Extensive, covering a wide range of senior-specific products and services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976503"/>
                  </a:ext>
                </a:extLst>
              </a:tr>
              <a:tr h="373614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Financial and Legal Services</a:t>
                      </a:r>
                      <a:endParaRPr lang="en-US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No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No</a:t>
                      </a:r>
                      <a:endParaRPr lang="en-US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Limited (financial planning services)</a:t>
                      </a:r>
                      <a:endParaRPr lang="en-US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No</a:t>
                      </a:r>
                      <a:endParaRPr lang="en-US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Planned services for financial and legal assistance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456309"/>
                  </a:ext>
                </a:extLst>
              </a:tr>
              <a:tr h="272485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Data Security and Privacy</a:t>
                      </a:r>
                      <a:endParaRPr lang="en-US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Advanced (compliance with data protection regulations)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Moderate</a:t>
                      </a:r>
                      <a:endParaRPr lang="en-US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Moderate</a:t>
                      </a:r>
                      <a:endParaRPr lang="en-US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Advanced</a:t>
                      </a:r>
                      <a:endParaRPr lang="en-US" sz="120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Advanced.</a:t>
                      </a:r>
                      <a:endParaRPr lang="en-US" sz="1200" dirty="0">
                        <a:effectLst/>
                      </a:endParaRPr>
                    </a:p>
                  </a:txBody>
                  <a:tcPr marL="35114" marR="35114" marT="35114" marB="351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751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7679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32636BCF711C4D811D1CB34DCFA272" ma:contentTypeVersion="16" ma:contentTypeDescription="Een nieuw document maken." ma:contentTypeScope="" ma:versionID="92a993dbd903ab7f3c2adb7ad83230fb">
  <xsd:schema xmlns:xsd="http://www.w3.org/2001/XMLSchema" xmlns:xs="http://www.w3.org/2001/XMLSchema" xmlns:p="http://schemas.microsoft.com/office/2006/metadata/properties" xmlns:ns2="84b74f1a-0904-4c33-8887-564ab5eb0976" xmlns:ns3="f4b40a01-6ba9-4add-80c1-ba9287e09473" targetNamespace="http://schemas.microsoft.com/office/2006/metadata/properties" ma:root="true" ma:fieldsID="8d2f8b4060d93b657ab1935f094ba163" ns2:_="" ns3:_="">
    <xsd:import namespace="84b74f1a-0904-4c33-8887-564ab5eb0976"/>
    <xsd:import namespace="f4b40a01-6ba9-4add-80c1-ba9287e094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b74f1a-0904-4c33-8887-564ab5eb09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Afbeeldingtags" ma:readOnly="false" ma:fieldId="{5cf76f15-5ced-4ddc-b409-7134ff3c332f}" ma:taxonomyMulti="true" ma:sspId="424f24bf-31d1-448b-8576-41ee23df5d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b40a01-6ba9-4add-80c1-ba9287e0947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967e1250-d640-436c-aa27-7595f534a03b}" ma:internalName="TaxCatchAll" ma:showField="CatchAllData" ma:web="f4b40a01-6ba9-4add-80c1-ba9287e094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4b40a01-6ba9-4add-80c1-ba9287e09473" xsi:nil="true"/>
    <lcf76f155ced4ddcb4097134ff3c332f xmlns="84b74f1a-0904-4c33-8887-564ab5eb097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6F6FC5A-8784-4C14-A196-1748BBF5AFD4}"/>
</file>

<file path=customXml/itemProps2.xml><?xml version="1.0" encoding="utf-8"?>
<ds:datastoreItem xmlns:ds="http://schemas.openxmlformats.org/officeDocument/2006/customXml" ds:itemID="{41E57FEC-2447-4613-A7B6-DAB40FC5E8EC}"/>
</file>

<file path=customXml/itemProps3.xml><?xml version="1.0" encoding="utf-8"?>
<ds:datastoreItem xmlns:ds="http://schemas.openxmlformats.org/officeDocument/2006/customXml" ds:itemID="{896D49F7-5110-41B9-9E91-EC07D063A4C0}"/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3269</TotalTime>
  <Words>1620</Words>
  <Application>Microsoft Office PowerPoint</Application>
  <PresentationFormat>Widescreen</PresentationFormat>
  <Paragraphs>293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Meiryo</vt:lpstr>
      <vt:lpstr>Aptos</vt:lpstr>
      <vt:lpstr>Aptos Display</vt:lpstr>
      <vt:lpstr>Arial</vt:lpstr>
      <vt:lpstr>Roboto</vt:lpstr>
      <vt:lpstr>ui-sans-serif</vt:lpstr>
      <vt:lpstr>Office Theme</vt:lpstr>
      <vt:lpstr>PowerPoint Presentation</vt:lpstr>
      <vt:lpstr>Nightingale – Your Trusted Case Management Partner </vt:lpstr>
      <vt:lpstr>The Growing Challenges in Professional Senior Care Case Management</vt:lpstr>
      <vt:lpstr>Our Solution: Nightingale Platform</vt:lpstr>
      <vt:lpstr>Market Opportunity</vt:lpstr>
      <vt:lpstr>Product Demo</vt:lpstr>
      <vt:lpstr>Nightingale: Cutting-Edge AI Tech</vt:lpstr>
      <vt:lpstr>Business Model &amp; Revenue Streams</vt:lpstr>
      <vt:lpstr>Competitive Landscape</vt:lpstr>
      <vt:lpstr>Core and Development Team</vt:lpstr>
      <vt:lpstr>Investments and Revenues</vt:lpstr>
      <vt:lpstr>Traction and Milestones</vt:lpstr>
      <vt:lpstr>Join Us in Revolutionizing Senior Care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Avidor Rabinovich</dc:creator>
  <cp:lastModifiedBy>Avidor Rabinovich</cp:lastModifiedBy>
  <cp:revision>7</cp:revision>
  <dcterms:created xsi:type="dcterms:W3CDTF">2024-08-22T06:16:48Z</dcterms:created>
  <dcterms:modified xsi:type="dcterms:W3CDTF">2025-04-03T04:54:18Z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0x0101004132636BCF711C4D811D1CB34DCFA272</vt:lpwstr>
  </property>
</Properties>
</file>