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9" autoAdjust="0"/>
    <p:restoredTop sz="94660"/>
  </p:normalViewPr>
  <p:slideViewPr>
    <p:cSldViewPr snapToGrid="0">
      <p:cViewPr varScale="1">
        <p:scale>
          <a:sx n="83" d="100"/>
          <a:sy n="83" d="100"/>
        </p:scale>
        <p:origin x="75" y="3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4A40C-C31D-94FA-FA58-B19590689E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8CE572-704D-211C-EDFF-CA29EF26A2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031AB2-DE73-1006-C813-396AD23B7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1BD7-8560-4947-A959-FB4C8A0C926E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C2E087-83EA-FFD9-DBA1-67577583B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FDBFB3-84C1-01AB-ADF6-00BFD3E01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A91B5-0591-4D0F-83C7-CE2656B43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6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AE3AB-C761-9B0D-459E-AC515024A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6775D7-F8D3-60A3-9ED0-10CE913860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2F2176-D411-2F55-A6F5-EEEE938E4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1BD7-8560-4947-A959-FB4C8A0C926E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7F7BAB-5B89-6AED-D073-0A9A23981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D6C94C-252C-7910-2C9A-0B6A56670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A91B5-0591-4D0F-83C7-CE2656B43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568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91CA15-602A-3B6C-5A70-DE415D434E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E83C39-24A6-D2A6-0D71-CFD9F4E7DC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A2230-860C-E70E-12DD-52F5ACEEB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1BD7-8560-4947-A959-FB4C8A0C926E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CA6B38-6AF8-92C5-B5C7-D67594A09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045C99-CFC0-4FF8-6D27-1E2D10BFE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A91B5-0591-4D0F-83C7-CE2656B43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134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27C4B-D03D-EC8A-A488-D75010C57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44005-1931-9B9C-6536-47C370ADA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337E3C-06BC-FDB0-0879-42CBCCCA1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1BD7-8560-4947-A959-FB4C8A0C926E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B8409A-07E9-F883-ABEB-21AAEFDE6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197A37-B7AD-492B-3BAF-2F6673ACE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A91B5-0591-4D0F-83C7-CE2656B43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616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1C037-7460-4CD6-E584-775B64368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A491FF-97F2-E685-8AE4-2EF7C4425D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EC1945-8AEA-FBDA-A8D8-DCF4C8385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1BD7-8560-4947-A959-FB4C8A0C926E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0371F-DAC0-C4A9-C0BB-8528A28E2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26D62F-CE50-CE8F-FEEA-B8C467F9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A91B5-0591-4D0F-83C7-CE2656B43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8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0DAAE-6C9E-F7D4-9C97-BBDC0404C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C607A-1457-6C3D-E451-7CB1966A86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8153C9-B6A8-828B-E24A-CAF5F6C5BD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BE21C0-7E89-33AA-44C4-D34C81DD1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1BD7-8560-4947-A959-FB4C8A0C926E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409DD1-8A99-B7E3-C5CE-8F2987500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8C3EAD-1D77-1E23-202E-BA233BB06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A91B5-0591-4D0F-83C7-CE2656B43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618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CE678-8FAE-90AC-CA18-E57DC4F1F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BA09CD-061F-B0B8-E7DD-017DCF4482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553693-7653-F873-62C5-671C41C2F1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8DC29D-02E3-2BE1-7158-B8A28387FE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C3CBE0-68AD-82F2-4839-A6A1E3625F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1CCCB1-9CA5-BF06-314C-20937CDEA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1BD7-8560-4947-A959-FB4C8A0C926E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82A679-D483-85E0-6D99-A0B0EACC3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F002A2-730E-A27B-831B-E92E04856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A91B5-0591-4D0F-83C7-CE2656B43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705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68318-F556-4B72-2143-7D707EF6F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5C0FF2-5698-8F7D-8C24-F764302FD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1BD7-8560-4947-A959-FB4C8A0C926E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9BF606-FBDF-4A92-3845-9DD541B30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50C449-227A-5DBF-0358-E3D1F0F48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A91B5-0591-4D0F-83C7-CE2656B43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642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5F0EF3-F6DF-85BB-8381-C1CB2AEB0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1BD7-8560-4947-A959-FB4C8A0C926E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8C6E00-3118-4047-2FA1-B5C881305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FD59DE-277E-43C7-A104-EB498B434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A91B5-0591-4D0F-83C7-CE2656B43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583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409D6-99D6-E083-C1C0-948E7A475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B86A5-088C-14C9-B847-236A237679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A2306F-1599-5BC1-5555-BCA13E98E8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5B8BC5-6ABA-AB43-55D2-06CDF140D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1BD7-8560-4947-A959-FB4C8A0C926E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956AA-75C1-B495-001E-AB2BA3CBE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CED570-38EF-56FD-AA3B-36E16B9BF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A91B5-0591-4D0F-83C7-CE2656B43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71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10877-C05A-CA6B-E2E6-61457E489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6910A7-FA29-10DB-C2A0-518B1D9680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F8E1C4-1FDD-CEDD-69A2-FDCC5807C5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6F9FE2-07A0-10DF-9ECF-FAE8E30F3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1BD7-8560-4947-A959-FB4C8A0C926E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2CDC1B-FDC2-3578-3719-AC0FFFE7A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1D9FF-3C74-9990-9BD5-8C4C2D00B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A91B5-0591-4D0F-83C7-CE2656B43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646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145057-4215-226F-6AFC-8AF175EE1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793868-7D93-2170-D442-D664911811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B4429F-45C0-79BA-07EC-FB2222EF61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8D21BD7-8560-4947-A959-FB4C8A0C926E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3395AF-9F5E-751C-B026-8A46D6658B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C85A4C-0045-6178-9A52-FE0571FDF6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E5A91B5-0591-4D0F-83C7-CE2656B43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1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10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136/gutjnl-2025-335091" TargetMode="External"/><Relationship Id="rId7" Type="http://schemas.openxmlformats.org/officeDocument/2006/relationships/image" Target="../media/image8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76;p40">
            <a:extLst>
              <a:ext uri="{FF2B5EF4-FFF2-40B4-BE49-F238E27FC236}">
                <a16:creationId xmlns:a16="http://schemas.microsoft.com/office/drawing/2014/main" id="{9533DA54-0B25-8EE6-FF3C-7022F4BBDFC6}"/>
              </a:ext>
            </a:extLst>
          </p:cNvPr>
          <p:cNvSpPr txBox="1"/>
          <p:nvPr/>
        </p:nvSpPr>
        <p:spPr>
          <a:xfrm>
            <a:off x="2253152" y="445447"/>
            <a:ext cx="7685696" cy="485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ctr">
              <a:buNone/>
              <a:defRPr sz="2400">
                <a:solidFill>
                  <a:schemeClr val="dk1"/>
                </a:solidFill>
                <a:latin typeface="Arial Black" panose="020B0A04020102020204" pitchFamily="34" charset="0"/>
                <a:ea typeface="Abril Fatface"/>
                <a:cs typeface="Abril Fatface"/>
              </a:defRPr>
            </a:lvl1pPr>
          </a:lstStyle>
          <a:p>
            <a:r>
              <a:rPr lang="it-IT" sz="3200" dirty="0" err="1">
                <a:latin typeface="Abadi" panose="020B0604020104020204" pitchFamily="34" charset="0"/>
                <a:sym typeface="Abril Fatface"/>
              </a:rPr>
              <a:t>Colorectal</a:t>
            </a:r>
            <a:r>
              <a:rPr lang="it-IT" sz="3200" dirty="0">
                <a:latin typeface="Abadi" panose="020B0604020104020204" pitchFamily="34" charset="0"/>
                <a:sym typeface="Abril Fatface"/>
              </a:rPr>
              <a:t> Cancer and </a:t>
            </a:r>
            <a:r>
              <a:rPr lang="it-IT" sz="3200" dirty="0" err="1">
                <a:latin typeface="Abadi" panose="020B0604020104020204" pitchFamily="34" charset="0"/>
                <a:sym typeface="Abril Fatface"/>
              </a:rPr>
              <a:t>Colonoscopy</a:t>
            </a:r>
            <a:endParaRPr lang="it-IT" sz="3200" dirty="0">
              <a:latin typeface="Abadi" panose="020B0604020104020204" pitchFamily="34" charset="0"/>
              <a:sym typeface="Abril Fatface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32130DB-9F4B-C54C-E44A-D0552037BFF0}"/>
              </a:ext>
            </a:extLst>
          </p:cNvPr>
          <p:cNvGrpSpPr>
            <a:grpSpLocks noChangeAspect="1"/>
          </p:cNvGrpSpPr>
          <p:nvPr/>
        </p:nvGrpSpPr>
        <p:grpSpPr>
          <a:xfrm>
            <a:off x="1308400" y="3006525"/>
            <a:ext cx="4087578" cy="738069"/>
            <a:chOff x="1858056" y="3249858"/>
            <a:chExt cx="3265038" cy="589548"/>
          </a:xfrm>
        </p:grpSpPr>
        <p:pic>
          <p:nvPicPr>
            <p:cNvPr id="6" name="Graphic 5" descr="Man with solid fill">
              <a:extLst>
                <a:ext uri="{FF2B5EF4-FFF2-40B4-BE49-F238E27FC236}">
                  <a16:creationId xmlns:a16="http://schemas.microsoft.com/office/drawing/2014/main" id="{B33C4CBE-6962-452E-120F-59361ECCBD3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190185" y="3249858"/>
              <a:ext cx="648159" cy="589548"/>
            </a:xfrm>
            <a:prstGeom prst="rect">
              <a:avLst/>
            </a:prstGeom>
          </p:spPr>
        </p:pic>
        <p:pic>
          <p:nvPicPr>
            <p:cNvPr id="7" name="Graphic 6" descr="Man with solid fill">
              <a:extLst>
                <a:ext uri="{FF2B5EF4-FFF2-40B4-BE49-F238E27FC236}">
                  <a16:creationId xmlns:a16="http://schemas.microsoft.com/office/drawing/2014/main" id="{CD86E3E8-BE9A-18AA-7564-39964572C53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858056" y="3249858"/>
              <a:ext cx="648159" cy="589548"/>
            </a:xfrm>
            <a:prstGeom prst="rect">
              <a:avLst/>
            </a:prstGeom>
          </p:spPr>
        </p:pic>
        <p:pic>
          <p:nvPicPr>
            <p:cNvPr id="8" name="Graphic 7" descr="Man with solid fill">
              <a:extLst>
                <a:ext uri="{FF2B5EF4-FFF2-40B4-BE49-F238E27FC236}">
                  <a16:creationId xmlns:a16="http://schemas.microsoft.com/office/drawing/2014/main" id="{FD1AA43A-8165-6577-2DB8-63961CE1C2E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142806" y="3249858"/>
              <a:ext cx="648159" cy="589548"/>
            </a:xfrm>
            <a:prstGeom prst="rect">
              <a:avLst/>
            </a:prstGeom>
          </p:spPr>
        </p:pic>
        <p:pic>
          <p:nvPicPr>
            <p:cNvPr id="9" name="Graphic 8" descr="Man with solid fill">
              <a:extLst>
                <a:ext uri="{FF2B5EF4-FFF2-40B4-BE49-F238E27FC236}">
                  <a16:creationId xmlns:a16="http://schemas.microsoft.com/office/drawing/2014/main" id="{A3916202-446D-2E79-60D7-50B81C8960C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437580" y="3249858"/>
              <a:ext cx="648159" cy="589548"/>
            </a:xfrm>
            <a:prstGeom prst="rect">
              <a:avLst/>
            </a:prstGeom>
          </p:spPr>
        </p:pic>
        <p:pic>
          <p:nvPicPr>
            <p:cNvPr id="10" name="Graphic 9" descr="Man with solid fill">
              <a:extLst>
                <a:ext uri="{FF2B5EF4-FFF2-40B4-BE49-F238E27FC236}">
                  <a16:creationId xmlns:a16="http://schemas.microsoft.com/office/drawing/2014/main" id="{11769B0D-A7C5-D851-6D9F-2558634C85A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722330" y="3249858"/>
              <a:ext cx="648159" cy="589548"/>
            </a:xfrm>
            <a:prstGeom prst="rect">
              <a:avLst/>
            </a:prstGeom>
          </p:spPr>
        </p:pic>
        <p:pic>
          <p:nvPicPr>
            <p:cNvPr id="11" name="Graphic 10" descr="Man with solid fill">
              <a:extLst>
                <a:ext uri="{FF2B5EF4-FFF2-40B4-BE49-F238E27FC236}">
                  <a16:creationId xmlns:a16="http://schemas.microsoft.com/office/drawing/2014/main" id="{6070F12D-0726-C1BB-79BB-3257C623169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017104" y="3249858"/>
              <a:ext cx="648159" cy="589548"/>
            </a:xfrm>
            <a:prstGeom prst="rect">
              <a:avLst/>
            </a:prstGeom>
          </p:spPr>
        </p:pic>
        <p:pic>
          <p:nvPicPr>
            <p:cNvPr id="12" name="Graphic 11" descr="Man with solid fill">
              <a:extLst>
                <a:ext uri="{FF2B5EF4-FFF2-40B4-BE49-F238E27FC236}">
                  <a16:creationId xmlns:a16="http://schemas.microsoft.com/office/drawing/2014/main" id="{54C1529B-9B69-B6B6-402E-EE1A26F62F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311878" y="3249858"/>
              <a:ext cx="648159" cy="589548"/>
            </a:xfrm>
            <a:prstGeom prst="rect">
              <a:avLst/>
            </a:prstGeom>
          </p:spPr>
        </p:pic>
        <p:pic>
          <p:nvPicPr>
            <p:cNvPr id="13" name="Graphic 12" descr="Man with solid fill">
              <a:extLst>
                <a:ext uri="{FF2B5EF4-FFF2-40B4-BE49-F238E27FC236}">
                  <a16:creationId xmlns:a16="http://schemas.microsoft.com/office/drawing/2014/main" id="{B94933B6-C5CA-B65C-82A9-74C0D9AAC44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606652" y="3249858"/>
              <a:ext cx="648159" cy="589548"/>
            </a:xfrm>
            <a:prstGeom prst="rect">
              <a:avLst/>
            </a:prstGeom>
          </p:spPr>
        </p:pic>
        <p:pic>
          <p:nvPicPr>
            <p:cNvPr id="14" name="Graphic 13" descr="Man with solid fill">
              <a:extLst>
                <a:ext uri="{FF2B5EF4-FFF2-40B4-BE49-F238E27FC236}">
                  <a16:creationId xmlns:a16="http://schemas.microsoft.com/office/drawing/2014/main" id="{3B5313D0-B0C7-87CA-1F60-17E3805DF93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901426" y="3249858"/>
              <a:ext cx="648159" cy="589548"/>
            </a:xfrm>
            <a:prstGeom prst="rect">
              <a:avLst/>
            </a:prstGeom>
          </p:spPr>
        </p:pic>
        <p:pic>
          <p:nvPicPr>
            <p:cNvPr id="15" name="Graphic 14" descr="Man with solid fill">
              <a:extLst>
                <a:ext uri="{FF2B5EF4-FFF2-40B4-BE49-F238E27FC236}">
                  <a16:creationId xmlns:a16="http://schemas.microsoft.com/office/drawing/2014/main" id="{6A5336B1-4806-03F0-630E-6920AD03C16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474935" y="3249858"/>
              <a:ext cx="648159" cy="589548"/>
            </a:xfrm>
            <a:prstGeom prst="rect">
              <a:avLst/>
            </a:prstGeom>
          </p:spPr>
        </p:pic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B5D2D2E7-11A1-1741-2BF7-1D2DA4EAD06F}"/>
              </a:ext>
            </a:extLst>
          </p:cNvPr>
          <p:cNvSpPr txBox="1"/>
          <p:nvPr/>
        </p:nvSpPr>
        <p:spPr>
          <a:xfrm>
            <a:off x="921653" y="3796967"/>
            <a:ext cx="470520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T" sz="3600" dirty="0">
                <a:solidFill>
                  <a:srgbClr val="2F47DC"/>
                </a:solidFill>
                <a:latin typeface="Abadi" panose="020B0604020104020204" pitchFamily="34" charset="0"/>
              </a:rPr>
              <a:t>9 </a:t>
            </a:r>
            <a:r>
              <a:rPr lang="it-IT" sz="3600" dirty="0" err="1">
                <a:solidFill>
                  <a:srgbClr val="2F47DC"/>
                </a:solidFill>
                <a:latin typeface="Abadi" panose="020B0604020104020204" pitchFamily="34" charset="0"/>
              </a:rPr>
              <a:t>patients</a:t>
            </a:r>
            <a:r>
              <a:rPr lang="it-IT" sz="3600" dirty="0">
                <a:solidFill>
                  <a:srgbClr val="2F47DC"/>
                </a:solidFill>
                <a:latin typeface="Abadi" panose="020B0604020104020204" pitchFamily="34" charset="0"/>
              </a:rPr>
              <a:t> </a:t>
            </a:r>
            <a:r>
              <a:rPr lang="en-IT" sz="3600" dirty="0">
                <a:solidFill>
                  <a:srgbClr val="2F47DC"/>
                </a:solidFill>
                <a:latin typeface="Abadi" panose="020B0604020104020204" pitchFamily="34" charset="0"/>
              </a:rPr>
              <a:t>out of 10 </a:t>
            </a:r>
          </a:p>
          <a:p>
            <a:pPr algn="ctr"/>
            <a:r>
              <a:rPr lang="en-IT" sz="2800" dirty="0">
                <a:latin typeface="Abadi Extra Light" panose="020B0204020104020204" pitchFamily="34" charset="0"/>
              </a:rPr>
              <a:t>survive &gt; 5 years if</a:t>
            </a:r>
            <a:r>
              <a:rPr lang="it-IT" sz="2800" dirty="0">
                <a:latin typeface="Abadi Extra Light" panose="020B0204020104020204" pitchFamily="34" charset="0"/>
              </a:rPr>
              <a:t> </a:t>
            </a:r>
            <a:r>
              <a:rPr lang="it-IT" sz="2800" dirty="0" err="1">
                <a:latin typeface="Abadi Extra Light" panose="020B0204020104020204" pitchFamily="34" charset="0"/>
              </a:rPr>
              <a:t>cancer</a:t>
            </a:r>
            <a:r>
              <a:rPr lang="it-IT" sz="2800" dirty="0">
                <a:latin typeface="Abadi Extra Light" panose="020B0204020104020204" pitchFamily="34" charset="0"/>
              </a:rPr>
              <a:t> </a:t>
            </a:r>
            <a:r>
              <a:rPr lang="it-IT" sz="2800" dirty="0" err="1">
                <a:latin typeface="Abadi Extra Light" panose="020B0204020104020204" pitchFamily="34" charset="0"/>
              </a:rPr>
              <a:t>is</a:t>
            </a:r>
            <a:r>
              <a:rPr lang="en-IT" sz="2800" dirty="0">
                <a:latin typeface="Abadi Extra Light" panose="020B0204020104020204" pitchFamily="34" charset="0"/>
              </a:rPr>
              <a:t> early diagnosed</a:t>
            </a:r>
          </a:p>
        </p:txBody>
      </p:sp>
      <p:sp>
        <p:nvSpPr>
          <p:cNvPr id="17" name="Rectangle 1">
            <a:extLst>
              <a:ext uri="{FF2B5EF4-FFF2-40B4-BE49-F238E27FC236}">
                <a16:creationId xmlns:a16="http://schemas.microsoft.com/office/drawing/2014/main" id="{DD775726-5823-D91B-889B-E8986A2B7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788" y="1207900"/>
            <a:ext cx="1177642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3600" dirty="0">
                <a:latin typeface="Abadi Extra Light" panose="020B0204020104020204" pitchFamily="34" charset="0"/>
              </a:rPr>
              <a:t>Early detection with colonoscopy of colorectal cancer saves lives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600" dirty="0">
                <a:latin typeface="Abadi Extra Light" panose="020B0204020104020204" pitchFamily="34" charset="0"/>
              </a:rPr>
              <a:t>but colonoscopy still faces limitations.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3F246C7-A03F-AB89-103B-7436D1E149AE}"/>
              </a:ext>
            </a:extLst>
          </p:cNvPr>
          <p:cNvGrpSpPr/>
          <p:nvPr/>
        </p:nvGrpSpPr>
        <p:grpSpPr>
          <a:xfrm>
            <a:off x="6357129" y="3002903"/>
            <a:ext cx="5086350" cy="2409892"/>
            <a:chOff x="6407930" y="2961446"/>
            <a:chExt cx="5086350" cy="2409892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686E9FE-763A-DAB8-6A58-65DC9B475FA9}"/>
                </a:ext>
              </a:extLst>
            </p:cNvPr>
            <p:cNvSpPr txBox="1"/>
            <p:nvPr/>
          </p:nvSpPr>
          <p:spPr>
            <a:xfrm>
              <a:off x="6907316" y="2961446"/>
              <a:ext cx="4087577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3200" b="1" dirty="0">
                  <a:latin typeface="Abadi Extra Light" panose="020B0204020104020204" pitchFamily="34" charset="0"/>
                </a:rPr>
                <a:t>AI </a:t>
              </a:r>
              <a:r>
                <a:rPr lang="it-IT" sz="3200" b="1" dirty="0" err="1">
                  <a:latin typeface="Abadi Extra Light" panose="020B0204020104020204" pitchFamily="34" charset="0"/>
                </a:rPr>
                <a:t>aided</a:t>
              </a:r>
              <a:r>
                <a:rPr lang="it-IT" sz="3200" b="1" dirty="0">
                  <a:latin typeface="Abadi Extra Light" panose="020B0204020104020204" pitchFamily="34" charset="0"/>
                </a:rPr>
                <a:t> </a:t>
              </a:r>
              <a:r>
                <a:rPr lang="it-IT" sz="3200" b="1" dirty="0" err="1">
                  <a:latin typeface="Abadi Extra Light" panose="020B0204020104020204" pitchFamily="34" charset="0"/>
                </a:rPr>
                <a:t>colonoscopy</a:t>
              </a:r>
              <a:endParaRPr lang="en-US" sz="3200" b="1" dirty="0">
                <a:latin typeface="Abadi Extra Light" panose="020B0204020104020204" pitchFamily="34" charset="0"/>
              </a:endParaRPr>
            </a:p>
            <a:p>
              <a:pPr algn="ctr"/>
              <a:endParaRPr lang="en-IT" sz="3200" b="1" dirty="0">
                <a:latin typeface="Abadi Extra Light" panose="020B0204020104020204" pitchFamily="34" charset="0"/>
              </a:endParaRPr>
            </a:p>
          </p:txBody>
        </p:sp>
        <p:sp>
          <p:nvSpPr>
            <p:cNvPr id="20" name="TextBox 18">
              <a:extLst>
                <a:ext uri="{FF2B5EF4-FFF2-40B4-BE49-F238E27FC236}">
                  <a16:creationId xmlns:a16="http://schemas.microsoft.com/office/drawing/2014/main" id="{7BEF8354-4156-54F5-0E44-F359F181C833}"/>
                </a:ext>
              </a:extLst>
            </p:cNvPr>
            <p:cNvSpPr txBox="1"/>
            <p:nvPr/>
          </p:nvSpPr>
          <p:spPr>
            <a:xfrm>
              <a:off x="6407930" y="3647789"/>
              <a:ext cx="5086350" cy="172354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  <a:defRPr/>
              </a:pPr>
              <a:r>
                <a:rPr lang="it-IT" sz="3200" b="1" dirty="0">
                  <a:solidFill>
                    <a:srgbClr val="2F47DC"/>
                  </a:solidFill>
                  <a:latin typeface="Abadi" panose="020B0604020104020204" pitchFamily="34" charset="0"/>
                </a:rPr>
                <a:t>€ 3.7M  </a:t>
              </a:r>
              <a:r>
                <a:rPr lang="it-IT" sz="2800" dirty="0">
                  <a:latin typeface="Abadi Extra Light" panose="020B0204020104020204" pitchFamily="34" charset="0"/>
                </a:rPr>
                <a:t>5-year </a:t>
              </a:r>
              <a:r>
                <a:rPr lang="it-IT" sz="2800" dirty="0" err="1">
                  <a:latin typeface="Abadi Extra Light" panose="020B0204020104020204" pitchFamily="34" charset="0"/>
                </a:rPr>
                <a:t>saving</a:t>
              </a:r>
              <a:r>
                <a:rPr lang="it-IT" sz="2800" dirty="0">
                  <a:latin typeface="Abadi Extra Light" panose="020B0204020104020204" pitchFamily="34" charset="0"/>
                </a:rPr>
                <a:t> [1] </a:t>
              </a:r>
            </a:p>
            <a:p>
              <a:pPr algn="ctr">
                <a:spcAft>
                  <a:spcPts val="600"/>
                </a:spcAft>
                <a:defRPr/>
              </a:pPr>
              <a:r>
                <a:rPr lang="it-IT" sz="3200" b="1" dirty="0">
                  <a:solidFill>
                    <a:srgbClr val="2F47DC"/>
                  </a:solidFill>
                  <a:latin typeface="Abadi" panose="020B0604020104020204" pitchFamily="34" charset="0"/>
                </a:rPr>
                <a:t>- 3.6% </a:t>
              </a:r>
              <a:r>
                <a:rPr lang="it-IT" sz="2800" dirty="0" err="1">
                  <a:latin typeface="Abadi Extra Light" panose="020B0204020104020204" pitchFamily="34" charset="0"/>
                </a:rPr>
                <a:t>Mortality</a:t>
              </a:r>
              <a:r>
                <a:rPr lang="it-IT" sz="2800" dirty="0">
                  <a:latin typeface="Abadi Extra Light" panose="020B0204020104020204" pitchFamily="34" charset="0"/>
                </a:rPr>
                <a:t> [2]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lang="it-IT" sz="3200" b="1" dirty="0">
                  <a:solidFill>
                    <a:srgbClr val="2F47DC"/>
                  </a:solidFill>
                  <a:latin typeface="Abadi" panose="020B0604020104020204" pitchFamily="34" charset="0"/>
                </a:rPr>
                <a:t>- 4.8</a:t>
              </a:r>
              <a:r>
                <a:rPr kumimoji="0" lang="it-IT" sz="3200" b="1" i="0" u="none" strike="noStrike" kern="0" cap="none" spc="0" normalizeH="0" baseline="0" noProof="0" dirty="0">
                  <a:ln>
                    <a:noFill/>
                  </a:ln>
                  <a:solidFill>
                    <a:srgbClr val="2F47DC"/>
                  </a:solidFill>
                  <a:effectLst/>
                  <a:uLnTx/>
                  <a:uFillTx/>
                  <a:latin typeface="Abadi" panose="020B0604020104020204" pitchFamily="34" charset="0"/>
                  <a:sym typeface="Arial"/>
                </a:rPr>
                <a:t>%</a:t>
              </a:r>
              <a:r>
                <a:rPr kumimoji="0" lang="it-IT" sz="3200" b="1" i="0" u="none" strike="noStrike" kern="0" cap="none" spc="0" normalizeH="0" baseline="0" noProof="0" dirty="0">
                  <a:ln>
                    <a:noFill/>
                  </a:ln>
                  <a:solidFill>
                    <a:srgbClr val="37A76F">
                      <a:lumMod val="75000"/>
                    </a:srgbClr>
                  </a:solidFill>
                  <a:effectLst/>
                  <a:uLnTx/>
                  <a:uFillTx/>
                  <a:latin typeface="Abadi" panose="020B0604020104020204" pitchFamily="34" charset="0"/>
                  <a:sym typeface="Arial"/>
                </a:rPr>
                <a:t> </a:t>
              </a:r>
              <a:r>
                <a:rPr kumimoji="0" lang="it-IT" sz="28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badi Extra Light" panose="020B0204020104020204" pitchFamily="34" charset="0"/>
                  <a:cs typeface="Arial"/>
                  <a:sym typeface="Arial"/>
                </a:rPr>
                <a:t>Incidence</a:t>
              </a:r>
              <a:r>
                <a:rPr kumimoji="0" lang="it-IT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badi Extra Light" panose="020B0204020104020204" pitchFamily="34" charset="0"/>
                  <a:cs typeface="Arial"/>
                  <a:sym typeface="Arial"/>
                </a:rPr>
                <a:t> [2]</a:t>
              </a: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46B907E7-B265-23DE-65D0-76663C09516F}"/>
              </a:ext>
            </a:extLst>
          </p:cNvPr>
          <p:cNvSpPr txBox="1"/>
          <p:nvPr/>
        </p:nvSpPr>
        <p:spPr>
          <a:xfrm>
            <a:off x="9828783" y="5305072"/>
            <a:ext cx="22306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700" dirty="0">
                <a:latin typeface="Abadi Extra Light" panose="020B0204020104020204" pitchFamily="34" charset="0"/>
              </a:rPr>
              <a:t>[1]</a:t>
            </a:r>
            <a:r>
              <a:rPr lang="en-US" sz="700" b="0" dirty="0">
                <a:effectLst/>
                <a:latin typeface="Abadi Extra Light" panose="020B0204020104020204" pitchFamily="34" charset="0"/>
              </a:rPr>
              <a:t> Hassan et al., 2023</a:t>
            </a:r>
          </a:p>
          <a:p>
            <a:pPr algn="r"/>
            <a:r>
              <a:rPr lang="en-US" sz="700" dirty="0">
                <a:latin typeface="Abadi Extra Light" panose="020B0204020104020204" pitchFamily="34" charset="0"/>
              </a:rPr>
              <a:t>[2] Areia et al., 2022</a:t>
            </a:r>
            <a:endParaRPr lang="en-US" sz="700" b="0" dirty="0">
              <a:effectLst/>
              <a:latin typeface="Abadi Extra Light" panose="020B0204020104020204" pitchFamily="34" charset="0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7FEAAB5-E35A-C866-0DB5-37E18A49F780}"/>
              </a:ext>
            </a:extLst>
          </p:cNvPr>
          <p:cNvGrpSpPr>
            <a:grpSpLocks noChangeAspect="1"/>
          </p:cNvGrpSpPr>
          <p:nvPr/>
        </p:nvGrpSpPr>
        <p:grpSpPr>
          <a:xfrm>
            <a:off x="2930355" y="6189400"/>
            <a:ext cx="6331289" cy="446305"/>
            <a:chOff x="2925231" y="4790457"/>
            <a:chExt cx="3553922" cy="250523"/>
          </a:xfrm>
        </p:grpSpPr>
        <p:pic>
          <p:nvPicPr>
            <p:cNvPr id="30" name="Graphic 29">
              <a:extLst>
                <a:ext uri="{FF2B5EF4-FFF2-40B4-BE49-F238E27FC236}">
                  <a16:creationId xmlns:a16="http://schemas.microsoft.com/office/drawing/2014/main" id="{34C4CAC8-C131-3CBA-B1AD-3F501D4CABC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5653983" y="4790457"/>
              <a:ext cx="825170" cy="250523"/>
            </a:xfrm>
            <a:prstGeom prst="rect">
              <a:avLst/>
            </a:prstGeom>
          </p:spPr>
        </p:pic>
        <p:pic>
          <p:nvPicPr>
            <p:cNvPr id="31" name="Picture 30" descr="A black background with a black square&#10;&#10;Description automatically generated">
              <a:extLst>
                <a:ext uri="{FF2B5EF4-FFF2-40B4-BE49-F238E27FC236}">
                  <a16:creationId xmlns:a16="http://schemas.microsoft.com/office/drawing/2014/main" id="{DB0269DF-CA91-78B9-D53A-48B256A0933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184491" y="4790457"/>
              <a:ext cx="1037213" cy="250523"/>
            </a:xfrm>
            <a:prstGeom prst="rect">
              <a:avLst/>
            </a:prstGeom>
          </p:spPr>
        </p:pic>
        <p:pic>
          <p:nvPicPr>
            <p:cNvPr id="32" name="Picture 31" descr="A black background with white text&#10;&#10;Description automatically generated">
              <a:extLst>
                <a:ext uri="{FF2B5EF4-FFF2-40B4-BE49-F238E27FC236}">
                  <a16:creationId xmlns:a16="http://schemas.microsoft.com/office/drawing/2014/main" id="{E2963420-6B0D-D527-26EF-CD19246960C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925231" y="4790457"/>
              <a:ext cx="877940" cy="2505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62233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F351AB-B5D5-7AD6-03B1-A5275A2421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C960A74C-5F28-1C0C-3D25-4C4FFA573A58}"/>
              </a:ext>
            </a:extLst>
          </p:cNvPr>
          <p:cNvGrpSpPr>
            <a:grpSpLocks noChangeAspect="1"/>
          </p:cNvGrpSpPr>
          <p:nvPr/>
        </p:nvGrpSpPr>
        <p:grpSpPr>
          <a:xfrm>
            <a:off x="2930355" y="6189400"/>
            <a:ext cx="6331289" cy="446305"/>
            <a:chOff x="2925231" y="4790457"/>
            <a:chExt cx="3553922" cy="250523"/>
          </a:xfrm>
        </p:grpSpPr>
        <p:pic>
          <p:nvPicPr>
            <p:cNvPr id="23" name="Graphic 22">
              <a:extLst>
                <a:ext uri="{FF2B5EF4-FFF2-40B4-BE49-F238E27FC236}">
                  <a16:creationId xmlns:a16="http://schemas.microsoft.com/office/drawing/2014/main" id="{214AF408-992D-6AC1-50C4-D1F879B3991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653983" y="4790457"/>
              <a:ext cx="825170" cy="250523"/>
            </a:xfrm>
            <a:prstGeom prst="rect">
              <a:avLst/>
            </a:prstGeom>
          </p:spPr>
        </p:pic>
        <p:pic>
          <p:nvPicPr>
            <p:cNvPr id="24" name="Picture 23" descr="A black background with a black square&#10;&#10;Description automatically generated">
              <a:extLst>
                <a:ext uri="{FF2B5EF4-FFF2-40B4-BE49-F238E27FC236}">
                  <a16:creationId xmlns:a16="http://schemas.microsoft.com/office/drawing/2014/main" id="{686DA8B4-6E77-0055-75E2-35788076B6A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184491" y="4790457"/>
              <a:ext cx="1037213" cy="250523"/>
            </a:xfrm>
            <a:prstGeom prst="rect">
              <a:avLst/>
            </a:prstGeom>
          </p:spPr>
        </p:pic>
        <p:pic>
          <p:nvPicPr>
            <p:cNvPr id="25" name="Picture 24" descr="A black background with white text&#10;&#10;Description automatically generated">
              <a:extLst>
                <a:ext uri="{FF2B5EF4-FFF2-40B4-BE49-F238E27FC236}">
                  <a16:creationId xmlns:a16="http://schemas.microsoft.com/office/drawing/2014/main" id="{8F53646A-F213-E2F7-F03C-6A54AA76A96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925231" y="4790457"/>
              <a:ext cx="877940" cy="250523"/>
            </a:xfrm>
            <a:prstGeom prst="rect">
              <a:avLst/>
            </a:prstGeom>
          </p:spPr>
        </p:pic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4F704E0-DD24-2D8A-6C11-C3619E5420E9}"/>
              </a:ext>
            </a:extLst>
          </p:cNvPr>
          <p:cNvGrpSpPr/>
          <p:nvPr/>
        </p:nvGrpSpPr>
        <p:grpSpPr>
          <a:xfrm>
            <a:off x="2301446" y="295257"/>
            <a:ext cx="7589105" cy="1153751"/>
            <a:chOff x="1915542" y="436607"/>
            <a:chExt cx="7589105" cy="1153751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16CD101-E942-FAD6-B772-10ED041E5C59}"/>
                </a:ext>
              </a:extLst>
            </p:cNvPr>
            <p:cNvSpPr txBox="1"/>
            <p:nvPr/>
          </p:nvSpPr>
          <p:spPr>
            <a:xfrm>
              <a:off x="1915542" y="436607"/>
              <a:ext cx="7589105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effectLst/>
                  <a:latin typeface="Abadi" panose="020B0604020104020204" pitchFamily="34" charset="0"/>
                  <a:ea typeface="Times New Roman" panose="02020603050405020304" pitchFamily="18" charset="0"/>
                </a:rPr>
                <a:t>Decision Support for Lesion Classification</a:t>
              </a:r>
              <a:endParaRPr lang="en-US" sz="4000" b="1" dirty="0">
                <a:latin typeface="Abadi" panose="020B0604020104020204" pitchFamily="34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29E86805-2C2C-BCA4-1B9D-D03672BF317F}"/>
                </a:ext>
              </a:extLst>
            </p:cNvPr>
            <p:cNvSpPr txBox="1"/>
            <p:nvPr/>
          </p:nvSpPr>
          <p:spPr>
            <a:xfrm>
              <a:off x="3966764" y="1005583"/>
              <a:ext cx="3486660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it-IT" sz="3200" dirty="0">
                  <a:latin typeface="Abadi Extra Light" panose="020B0204020104020204" pitchFamily="34" charset="0"/>
                </a:rPr>
                <a:t>The </a:t>
              </a:r>
              <a:r>
                <a:rPr lang="it-IT" sz="3200" dirty="0" err="1">
                  <a:latin typeface="Abadi Extra Light" panose="020B0204020104020204" pitchFamily="34" charset="0"/>
                </a:rPr>
                <a:t>Role</a:t>
              </a:r>
              <a:r>
                <a:rPr lang="it-IT" sz="3200" dirty="0">
                  <a:latin typeface="Abadi Extra Light" panose="020B0204020104020204" pitchFamily="34" charset="0"/>
                </a:rPr>
                <a:t> of M-</a:t>
              </a:r>
              <a:r>
                <a:rPr lang="it-IT" sz="3200" dirty="0" err="1">
                  <a:latin typeface="Abadi Extra Light" panose="020B0204020104020204" pitchFamily="34" charset="0"/>
                </a:rPr>
                <a:t>LLMs</a:t>
              </a:r>
              <a:endParaRPr lang="en-US" sz="3200" dirty="0">
                <a:latin typeface="Abadi Extra Light" panose="020B0204020104020204" pitchFamily="34" charset="0"/>
              </a:endParaRP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56EC545A-CF91-C0CC-C249-47AAF34257C7}"/>
              </a:ext>
            </a:extLst>
          </p:cNvPr>
          <p:cNvSpPr txBox="1"/>
          <p:nvPr/>
        </p:nvSpPr>
        <p:spPr>
          <a:xfrm>
            <a:off x="912743" y="1720708"/>
            <a:ext cx="10366513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latin typeface="Abadi Extra Light" panose="020B0204020104020204" pitchFamily="34" charset="0"/>
              </a:rPr>
              <a:t>Current AI models for lesion classification output only the predicted class, </a:t>
            </a:r>
            <a:r>
              <a:rPr lang="en-US" b="1" dirty="0">
                <a:latin typeface="Abadi Extra Light" panose="020B0204020104020204" pitchFamily="34" charset="0"/>
              </a:rPr>
              <a:t>without offering any clinical rationale</a:t>
            </a:r>
            <a:r>
              <a:rPr lang="en-US" dirty="0">
                <a:latin typeface="Abadi Extra Light" panose="020B0204020104020204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endParaRPr lang="en-US" dirty="0">
              <a:latin typeface="Abadi Extra Light" panose="020B0204020104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b="1" dirty="0">
                <a:latin typeface="Abadi Extra Light" panose="020B0204020104020204" pitchFamily="34" charset="0"/>
              </a:rPr>
              <a:t>Multimodal large language models (M-LLMs)</a:t>
            </a:r>
            <a:r>
              <a:rPr lang="en-US" dirty="0">
                <a:latin typeface="Abadi Extra Light" panose="020B0204020104020204" pitchFamily="34" charset="0"/>
              </a:rPr>
              <a:t> offer a promising alternative by </a:t>
            </a:r>
            <a:r>
              <a:rPr lang="en-US" b="1" dirty="0">
                <a:latin typeface="Abadi Extra Light" panose="020B0204020104020204" pitchFamily="34" charset="0"/>
              </a:rPr>
              <a:t>generating textual explanations </a:t>
            </a:r>
            <a:r>
              <a:rPr lang="en-US" dirty="0">
                <a:latin typeface="Abadi Extra Light" panose="020B0204020104020204" pitchFamily="34" charset="0"/>
              </a:rPr>
              <a:t>that can enhance understanding and support clinical decision-making.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C66A008-E032-FDEB-DA89-DF3BE55D0D90}"/>
              </a:ext>
            </a:extLst>
          </p:cNvPr>
          <p:cNvSpPr txBox="1"/>
          <p:nvPr/>
        </p:nvSpPr>
        <p:spPr>
          <a:xfrm>
            <a:off x="4439920" y="3661381"/>
            <a:ext cx="63347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Abadi Extra Light" panose="020B0204020104020204" pitchFamily="34" charset="0"/>
              </a:rPr>
              <a:t>Commercial M-LLMs (GPT, Gemini, ..) </a:t>
            </a:r>
            <a:endParaRPr lang="en-US" b="1" dirty="0"/>
          </a:p>
        </p:txBody>
      </p:sp>
      <p:sp>
        <p:nvSpPr>
          <p:cNvPr id="34" name="Arrow: Right 33">
            <a:extLst>
              <a:ext uri="{FF2B5EF4-FFF2-40B4-BE49-F238E27FC236}">
                <a16:creationId xmlns:a16="http://schemas.microsoft.com/office/drawing/2014/main" id="{80502853-0E82-59D2-0751-4F7F8775554E}"/>
              </a:ext>
            </a:extLst>
          </p:cNvPr>
          <p:cNvSpPr/>
          <p:nvPr/>
        </p:nvSpPr>
        <p:spPr>
          <a:xfrm>
            <a:off x="4445000" y="4176818"/>
            <a:ext cx="355600" cy="163024"/>
          </a:xfrm>
          <a:prstGeom prst="rightArrow">
            <a:avLst/>
          </a:prstGeom>
          <a:solidFill>
            <a:srgbClr val="E9713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69B7514-D3F3-AEFE-5C81-7F4231848355}"/>
              </a:ext>
            </a:extLst>
          </p:cNvPr>
          <p:cNvSpPr txBox="1"/>
          <p:nvPr/>
        </p:nvSpPr>
        <p:spPr>
          <a:xfrm>
            <a:off x="4959735" y="4092048"/>
            <a:ext cx="708020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Abadi Extra Light" panose="020B0204020104020204" pitchFamily="34" charset="0"/>
              </a:rPr>
              <a:t>High performance in clinical tasks due to model’s extensive training data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4A7E54B-5C24-F35A-49DB-7FA1E0D82BDB}"/>
              </a:ext>
            </a:extLst>
          </p:cNvPr>
          <p:cNvSpPr txBox="1"/>
          <p:nvPr/>
        </p:nvSpPr>
        <p:spPr>
          <a:xfrm>
            <a:off x="4959736" y="4482689"/>
            <a:ext cx="63347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Abadi Extra Light" panose="020B0204020104020204" pitchFamily="34" charset="0"/>
              </a:rPr>
              <a:t>Higher Explanation Quality </a:t>
            </a:r>
            <a:r>
              <a:rPr lang="en-US" dirty="0" err="1">
                <a:latin typeface="Abadi Extra Light" panose="020B0204020104020204" pitchFamily="34" charset="0"/>
              </a:rPr>
              <a:t>wrt</a:t>
            </a:r>
            <a:r>
              <a:rPr lang="en-US" dirty="0">
                <a:latin typeface="Abadi Extra Light" panose="020B0204020104020204" pitchFamily="34" charset="0"/>
              </a:rPr>
              <a:t>. Open Source Models</a:t>
            </a:r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FADD7850-40C5-AA3D-063A-526F795EA697}"/>
              </a:ext>
            </a:extLst>
          </p:cNvPr>
          <p:cNvSpPr/>
          <p:nvPr/>
        </p:nvSpPr>
        <p:spPr>
          <a:xfrm>
            <a:off x="4445000" y="4585843"/>
            <a:ext cx="355600" cy="163024"/>
          </a:xfrm>
          <a:prstGeom prst="rightArrow">
            <a:avLst/>
          </a:prstGeom>
          <a:solidFill>
            <a:srgbClr val="E9713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Arrow: Right 37">
            <a:extLst>
              <a:ext uri="{FF2B5EF4-FFF2-40B4-BE49-F238E27FC236}">
                <a16:creationId xmlns:a16="http://schemas.microsoft.com/office/drawing/2014/main" id="{589DD20C-A23E-E05D-7E3E-51C877B95BE6}"/>
              </a:ext>
            </a:extLst>
          </p:cNvPr>
          <p:cNvSpPr/>
          <p:nvPr/>
        </p:nvSpPr>
        <p:spPr>
          <a:xfrm>
            <a:off x="4439920" y="4953885"/>
            <a:ext cx="355600" cy="163024"/>
          </a:xfrm>
          <a:prstGeom prst="rightArrow">
            <a:avLst/>
          </a:prstGeom>
          <a:solidFill>
            <a:srgbClr val="E9713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2733B08-481F-A9B6-B95B-7093EEF36550}"/>
              </a:ext>
            </a:extLst>
          </p:cNvPr>
          <p:cNvSpPr txBox="1"/>
          <p:nvPr/>
        </p:nvSpPr>
        <p:spPr>
          <a:xfrm>
            <a:off x="4950304" y="4868261"/>
            <a:ext cx="2265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badi Extra Light" panose="020B0204020104020204" pitchFamily="34" charset="0"/>
              </a:rPr>
              <a:t>Reduced Hallucinations</a:t>
            </a:r>
          </a:p>
        </p:txBody>
      </p:sp>
      <p:pic>
        <p:nvPicPr>
          <p:cNvPr id="41" name="Picture 4" descr="L'Évolution de Google Search et DeepMind : À la Rencontre de Gemini ...">
            <a:extLst>
              <a:ext uri="{FF2B5EF4-FFF2-40B4-BE49-F238E27FC236}">
                <a16:creationId xmlns:a16="http://schemas.microsoft.com/office/drawing/2014/main" id="{97CDD970-FFAC-9E80-55D7-877654E37D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743" y="4331451"/>
            <a:ext cx="2048740" cy="1152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OpenAI Logo, symbol, meaning, history, PNG, brand">
            <a:extLst>
              <a:ext uri="{FF2B5EF4-FFF2-40B4-BE49-F238E27FC236}">
                <a16:creationId xmlns:a16="http://schemas.microsoft.com/office/drawing/2014/main" id="{DBE223A1-7507-EA15-8124-7EF063F4AC5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142"/>
          <a:stretch/>
        </p:blipFill>
        <p:spPr bwMode="auto">
          <a:xfrm>
            <a:off x="1223665" y="3628857"/>
            <a:ext cx="1426896" cy="58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4140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omparison of a graph&#10;&#10;AI-generated content may be incorrect.">
            <a:extLst>
              <a:ext uri="{FF2B5EF4-FFF2-40B4-BE49-F238E27FC236}">
                <a16:creationId xmlns:a16="http://schemas.microsoft.com/office/drawing/2014/main" id="{F4D34409-2230-CF9C-2727-8370D688B9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72366"/>
            <a:ext cx="7906578" cy="341177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51E6D6B-9D1E-4E82-7687-8D8F2927E829}"/>
              </a:ext>
            </a:extLst>
          </p:cNvPr>
          <p:cNvSpPr txBox="1"/>
          <p:nvPr/>
        </p:nvSpPr>
        <p:spPr>
          <a:xfrm>
            <a:off x="8060636" y="1978333"/>
            <a:ext cx="39160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tabLst/>
            </a:pPr>
            <a:r>
              <a:rPr lang="it-IT" sz="2000" b="1" dirty="0" err="1">
                <a:latin typeface="Abadi Extra Light" panose="020B0204020104020204" pitchFamily="34" charset="0"/>
              </a:rPr>
              <a:t>Without</a:t>
            </a:r>
            <a:r>
              <a:rPr lang="it-IT" sz="2000" b="1" dirty="0">
                <a:latin typeface="Abadi Extra Light" panose="020B0204020104020204" pitchFamily="34" charset="0"/>
              </a:rPr>
              <a:t> </a:t>
            </a:r>
            <a:r>
              <a:rPr lang="it-IT" sz="2000" b="1" dirty="0" err="1">
                <a:latin typeface="Abadi Extra Light" panose="020B0204020104020204" pitchFamily="34" charset="0"/>
              </a:rPr>
              <a:t>any</a:t>
            </a:r>
            <a:r>
              <a:rPr lang="it-IT" sz="2000" b="1" dirty="0">
                <a:latin typeface="Abadi Extra Light" panose="020B0204020104020204" pitchFamily="34" charset="0"/>
              </a:rPr>
              <a:t> </a:t>
            </a:r>
            <a:r>
              <a:rPr lang="it-IT" sz="2000" b="1" dirty="0" err="1">
                <a:latin typeface="Abadi Extra Light" panose="020B0204020104020204" pitchFamily="34" charset="0"/>
              </a:rPr>
              <a:t>finetuning</a:t>
            </a:r>
            <a:r>
              <a:rPr lang="it-IT" sz="2000" b="1" dirty="0">
                <a:latin typeface="Abadi Extra Light" panose="020B0204020104020204" pitchFamily="34" charset="0"/>
              </a:rPr>
              <a:t> </a:t>
            </a:r>
            <a:r>
              <a:rPr lang="it-IT" sz="2000" dirty="0" err="1">
                <a:latin typeface="Abadi Extra Light" panose="020B0204020104020204" pitchFamily="34" charset="0"/>
              </a:rPr>
              <a:t>polyps</a:t>
            </a:r>
            <a:r>
              <a:rPr lang="it-IT" sz="2000" dirty="0">
                <a:latin typeface="Abadi Extra Light" panose="020B0204020104020204" pitchFamily="34" charset="0"/>
              </a:rPr>
              <a:t> </a:t>
            </a:r>
            <a:r>
              <a:rPr lang="it-IT" sz="2000" dirty="0" err="1">
                <a:latin typeface="Abadi Extra Light" panose="020B0204020104020204" pitchFamily="34" charset="0"/>
              </a:rPr>
              <a:t>detection</a:t>
            </a:r>
            <a:r>
              <a:rPr lang="it-IT" sz="2000" dirty="0">
                <a:latin typeface="Abadi Extra Light" panose="020B0204020104020204" pitchFamily="34" charset="0"/>
              </a:rPr>
              <a:t> performances are </a:t>
            </a:r>
            <a:r>
              <a:rPr lang="it-IT" sz="2000" b="1" dirty="0">
                <a:latin typeface="Abadi Extra Light" panose="020B0204020104020204" pitchFamily="34" charset="0"/>
              </a:rPr>
              <a:t>comparable to </a:t>
            </a:r>
            <a:r>
              <a:rPr lang="it-IT" sz="2000" dirty="0">
                <a:latin typeface="Abadi Extra Light" panose="020B0204020104020204" pitchFamily="34" charset="0"/>
              </a:rPr>
              <a:t>commercial AI </a:t>
            </a:r>
            <a:r>
              <a:rPr lang="it-IT" sz="2000" dirty="0" err="1">
                <a:latin typeface="Abadi Extra Light" panose="020B0204020104020204" pitchFamily="34" charset="0"/>
              </a:rPr>
              <a:t>aided</a:t>
            </a:r>
            <a:r>
              <a:rPr lang="it-IT" sz="2000" dirty="0">
                <a:latin typeface="Abadi Extra Light" panose="020B0204020104020204" pitchFamily="34" charset="0"/>
              </a:rPr>
              <a:t> </a:t>
            </a:r>
            <a:r>
              <a:rPr lang="it-IT" sz="2000" dirty="0" err="1">
                <a:latin typeface="Abadi Extra Light" panose="020B0204020104020204" pitchFamily="34" charset="0"/>
              </a:rPr>
              <a:t>classification</a:t>
            </a:r>
            <a:r>
              <a:rPr lang="it-IT" sz="2000" dirty="0">
                <a:latin typeface="Abadi Extra Light" panose="020B0204020104020204" pitchFamily="34" charset="0"/>
              </a:rPr>
              <a:t> devices </a:t>
            </a:r>
            <a:r>
              <a:rPr lang="it-IT" sz="2000" dirty="0" err="1">
                <a:latin typeface="Abadi Extra Light" panose="020B0204020104020204" pitchFamily="34" charset="0"/>
              </a:rPr>
              <a:t>devices</a:t>
            </a:r>
            <a:r>
              <a:rPr lang="it-IT" sz="2000" dirty="0">
                <a:latin typeface="Abadi Extra Light" panose="020B0204020104020204" pitchFamily="34" charset="0"/>
              </a:rPr>
              <a:t> (</a:t>
            </a:r>
            <a:r>
              <a:rPr lang="it-IT" sz="2000" b="1" dirty="0" err="1">
                <a:latin typeface="Abadi Extra Light" panose="020B0204020104020204" pitchFamily="34" charset="0"/>
              </a:rPr>
              <a:t>CADe</a:t>
            </a:r>
            <a:r>
              <a:rPr lang="it-IT" sz="2000" dirty="0">
                <a:latin typeface="Abadi Extra Light" panose="020B0204020104020204" pitchFamily="34" charset="0"/>
              </a:rPr>
              <a:t>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29ECC5-2C0B-2B12-47B4-6D6E46652836}"/>
              </a:ext>
            </a:extLst>
          </p:cNvPr>
          <p:cNvSpPr txBox="1"/>
          <p:nvPr/>
        </p:nvSpPr>
        <p:spPr>
          <a:xfrm>
            <a:off x="431327" y="5486331"/>
            <a:ext cx="114459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dirty="0">
                <a:latin typeface="Abadi Extra Light" panose="020B0204020104020204" pitchFamily="34" charset="0"/>
              </a:rPr>
              <a:t>L. Carlini, D. Massimi, Y. Mori, G. Antonelli, T. Rizkala, M. Spadaccini, C. Lena, S. Parasa, R. </a:t>
            </a:r>
            <a:r>
              <a:rPr lang="en-US" sz="900" dirty="0" err="1">
                <a:latin typeface="Abadi Extra Light" panose="020B0204020104020204" pitchFamily="34" charset="0"/>
              </a:rPr>
              <a:t>Bisschops</a:t>
            </a:r>
            <a:r>
              <a:rPr lang="en-US" sz="900" dirty="0">
                <a:latin typeface="Abadi Extra Light" panose="020B0204020104020204" pitchFamily="34" charset="0"/>
              </a:rPr>
              <a:t>, D. von Renteln, S. O’Reilly, P. Sharma, D. K. Rex, M. Bretthauer, A. </a:t>
            </a:r>
            <a:r>
              <a:rPr lang="en-US" sz="900" dirty="0" err="1">
                <a:latin typeface="Abadi Extra Light" panose="020B0204020104020204" pitchFamily="34" charset="0"/>
              </a:rPr>
              <a:t>Repici</a:t>
            </a:r>
            <a:r>
              <a:rPr lang="en-US" sz="900" dirty="0">
                <a:latin typeface="Abadi Extra Light" panose="020B0204020104020204" pitchFamily="34" charset="0"/>
              </a:rPr>
              <a:t>, E. De Momi, and C. Hassan, "Large language models for detecting colorectal polyps in endoscopic images," </a:t>
            </a:r>
            <a:r>
              <a:rPr lang="en-US" sz="900" i="1" dirty="0">
                <a:latin typeface="Abadi Extra Light" panose="020B0204020104020204" pitchFamily="34" charset="0"/>
              </a:rPr>
              <a:t>Gut</a:t>
            </a:r>
            <a:r>
              <a:rPr lang="en-US" sz="900" dirty="0">
                <a:latin typeface="Abadi Extra Light" panose="020B0204020104020204" pitchFamily="34" charset="0"/>
              </a:rPr>
              <a:t>, vol. 0, pp. 1–3, 2025, </a:t>
            </a:r>
            <a:r>
              <a:rPr lang="en-US" sz="900" dirty="0" err="1">
                <a:latin typeface="Abadi Extra Light" panose="020B0204020104020204" pitchFamily="34" charset="0"/>
              </a:rPr>
              <a:t>doi</a:t>
            </a:r>
            <a:r>
              <a:rPr lang="en-US" sz="900" dirty="0">
                <a:latin typeface="Abadi Extra Light" panose="020B0204020104020204" pitchFamily="34" charset="0"/>
              </a:rPr>
              <a:t>: </a:t>
            </a:r>
            <a:r>
              <a:rPr lang="en-US" sz="900" dirty="0">
                <a:latin typeface="Abadi Extra Light" panose="020B0204020104020204" pitchFamily="34" charset="0"/>
                <a:hlinkClick r:id="rId3"/>
              </a:rPr>
              <a:t>10.1136/gutjnl-2025-335091</a:t>
            </a:r>
            <a:r>
              <a:rPr lang="en-US" sz="900" dirty="0">
                <a:latin typeface="Abadi Extra Light" panose="020B0204020104020204" pitchFamily="34" charset="0"/>
              </a:rPr>
              <a:t>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217A5D1-2A3C-91DA-C607-B4125CD33528}"/>
              </a:ext>
            </a:extLst>
          </p:cNvPr>
          <p:cNvGrpSpPr/>
          <p:nvPr/>
        </p:nvGrpSpPr>
        <p:grpSpPr>
          <a:xfrm>
            <a:off x="2301446" y="295257"/>
            <a:ext cx="7589105" cy="1174664"/>
            <a:chOff x="1915542" y="436607"/>
            <a:chExt cx="7589105" cy="1174664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561E977-D1A5-F813-BB71-D5CE629C22D9}"/>
                </a:ext>
              </a:extLst>
            </p:cNvPr>
            <p:cNvSpPr txBox="1"/>
            <p:nvPr/>
          </p:nvSpPr>
          <p:spPr>
            <a:xfrm>
              <a:off x="1915542" y="436607"/>
              <a:ext cx="7589105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effectLst/>
                  <a:latin typeface="Abadi" panose="020B0604020104020204" pitchFamily="34" charset="0"/>
                  <a:ea typeface="Times New Roman" panose="02020603050405020304" pitchFamily="18" charset="0"/>
                </a:rPr>
                <a:t>Decision Support for Lesion Classification</a:t>
              </a:r>
              <a:endParaRPr lang="en-US" sz="4000" b="1" dirty="0">
                <a:latin typeface="Abadi" panose="020B0604020104020204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A224CFE-3CD7-C9DE-9DF2-822783BA07AD}"/>
                </a:ext>
              </a:extLst>
            </p:cNvPr>
            <p:cNvSpPr txBox="1"/>
            <p:nvPr/>
          </p:nvSpPr>
          <p:spPr>
            <a:xfrm>
              <a:off x="3125572" y="1026496"/>
              <a:ext cx="5169044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it-IT" sz="3200" dirty="0" err="1">
                  <a:latin typeface="Abadi Extra Light" panose="020B0204020104020204" pitchFamily="34" charset="0"/>
                </a:rPr>
                <a:t>Lesion</a:t>
              </a:r>
              <a:r>
                <a:rPr lang="it-IT" sz="3200" dirty="0">
                  <a:latin typeface="Abadi Extra Light" panose="020B0204020104020204" pitchFamily="34" charset="0"/>
                </a:rPr>
                <a:t> </a:t>
              </a:r>
              <a:r>
                <a:rPr lang="it-IT" sz="3200" dirty="0" err="1">
                  <a:latin typeface="Abadi Extra Light" panose="020B0204020104020204" pitchFamily="34" charset="0"/>
                </a:rPr>
                <a:t>Detection</a:t>
              </a:r>
              <a:r>
                <a:rPr lang="it-IT" sz="3200" dirty="0">
                  <a:latin typeface="Abadi Extra Light" panose="020B0204020104020204" pitchFamily="34" charset="0"/>
                </a:rPr>
                <a:t> Performances</a:t>
              </a:r>
              <a:endParaRPr lang="en-US" sz="3200" dirty="0">
                <a:latin typeface="Abadi Extra Light" panose="020B0204020104020204" pitchFamily="34" charset="0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85C58B7-DAC9-E1B8-ED5B-DC12DD35CEA5}"/>
              </a:ext>
            </a:extLst>
          </p:cNvPr>
          <p:cNvGrpSpPr>
            <a:grpSpLocks noChangeAspect="1"/>
          </p:cNvGrpSpPr>
          <p:nvPr/>
        </p:nvGrpSpPr>
        <p:grpSpPr>
          <a:xfrm>
            <a:off x="2930355" y="6189400"/>
            <a:ext cx="6331289" cy="446305"/>
            <a:chOff x="2925231" y="4790457"/>
            <a:chExt cx="3553922" cy="250523"/>
          </a:xfrm>
        </p:grpSpPr>
        <p:pic>
          <p:nvPicPr>
            <p:cNvPr id="19" name="Graphic 18">
              <a:extLst>
                <a:ext uri="{FF2B5EF4-FFF2-40B4-BE49-F238E27FC236}">
                  <a16:creationId xmlns:a16="http://schemas.microsoft.com/office/drawing/2014/main" id="{A8BA7719-A5DA-C448-A692-4181CE2471E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653983" y="4790457"/>
              <a:ext cx="825170" cy="250523"/>
            </a:xfrm>
            <a:prstGeom prst="rect">
              <a:avLst/>
            </a:prstGeom>
          </p:spPr>
        </p:pic>
        <p:pic>
          <p:nvPicPr>
            <p:cNvPr id="20" name="Picture 19" descr="A black background with a black square&#10;&#10;Description automatically generated">
              <a:extLst>
                <a:ext uri="{FF2B5EF4-FFF2-40B4-BE49-F238E27FC236}">
                  <a16:creationId xmlns:a16="http://schemas.microsoft.com/office/drawing/2014/main" id="{6A8B9C2C-37CA-3935-F7E8-13E936308DB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184491" y="4790457"/>
              <a:ext cx="1037213" cy="250523"/>
            </a:xfrm>
            <a:prstGeom prst="rect">
              <a:avLst/>
            </a:prstGeom>
          </p:spPr>
        </p:pic>
        <p:pic>
          <p:nvPicPr>
            <p:cNvPr id="21" name="Picture 20" descr="A black background with white text&#10;&#10;Description automatically generated">
              <a:extLst>
                <a:ext uri="{FF2B5EF4-FFF2-40B4-BE49-F238E27FC236}">
                  <a16:creationId xmlns:a16="http://schemas.microsoft.com/office/drawing/2014/main" id="{301BBB53-C27C-679B-DA2F-B72E64881F0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925231" y="4790457"/>
              <a:ext cx="877940" cy="250523"/>
            </a:xfrm>
            <a:prstGeom prst="rect">
              <a:avLst/>
            </a:prstGeom>
          </p:spPr>
        </p:pic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985ACFE4-4E97-1F14-57BA-D70645DE053E}"/>
              </a:ext>
            </a:extLst>
          </p:cNvPr>
          <p:cNvSpPr txBox="1"/>
          <p:nvPr/>
        </p:nvSpPr>
        <p:spPr>
          <a:xfrm>
            <a:off x="8060636" y="3757273"/>
            <a:ext cx="39160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tabLst/>
            </a:pPr>
            <a:r>
              <a:rPr lang="it-IT" sz="2000" b="1" dirty="0" err="1">
                <a:latin typeface="Abadi Extra Light" panose="020B0204020104020204" pitchFamily="34" charset="0"/>
              </a:rPr>
              <a:t>Despite</a:t>
            </a:r>
            <a:r>
              <a:rPr lang="it-IT" sz="2000" b="1" dirty="0">
                <a:latin typeface="Abadi Extra Light" panose="020B0204020104020204" pitchFamily="34" charset="0"/>
              </a:rPr>
              <a:t> of </a:t>
            </a:r>
            <a:r>
              <a:rPr lang="it-IT" sz="2000" b="1" dirty="0" err="1">
                <a:latin typeface="Abadi Extra Light" panose="020B0204020104020204" pitchFamily="34" charset="0"/>
              </a:rPr>
              <a:t>this</a:t>
            </a:r>
            <a:r>
              <a:rPr lang="it-IT" sz="2000" b="1" dirty="0">
                <a:latin typeface="Abadi Extra Light" panose="020B0204020104020204" pitchFamily="34" charset="0"/>
              </a:rPr>
              <a:t>, </a:t>
            </a:r>
            <a:r>
              <a:rPr lang="it-IT" sz="2000" b="1" dirty="0" err="1">
                <a:latin typeface="Abadi Extra Light" panose="020B0204020104020204" pitchFamily="34" charset="0"/>
              </a:rPr>
              <a:t>classification</a:t>
            </a:r>
            <a:r>
              <a:rPr lang="it-IT" sz="2000" b="1" dirty="0">
                <a:latin typeface="Abadi Extra Light" panose="020B0204020104020204" pitchFamily="34" charset="0"/>
              </a:rPr>
              <a:t> performances are </a:t>
            </a:r>
            <a:r>
              <a:rPr lang="it-IT" sz="2000" b="1" dirty="0" err="1">
                <a:latin typeface="Abadi Extra Light" panose="020B0204020104020204" pitchFamily="34" charset="0"/>
              </a:rPr>
              <a:t>lower</a:t>
            </a:r>
            <a:r>
              <a:rPr lang="it-IT" sz="2000" b="1" dirty="0">
                <a:latin typeface="Abadi Extra Light" panose="020B0204020104020204" pitchFamily="34" charset="0"/>
              </a:rPr>
              <a:t>, </a:t>
            </a:r>
            <a:r>
              <a:rPr lang="it-IT" sz="2000" b="1" dirty="0" err="1">
                <a:latin typeface="Abadi Extra Light" panose="020B0204020104020204" pitchFamily="34" charset="0"/>
              </a:rPr>
              <a:t>this</a:t>
            </a:r>
            <a:r>
              <a:rPr lang="it-IT" sz="2000" b="1" dirty="0">
                <a:latin typeface="Abadi Extra Light" panose="020B0204020104020204" pitchFamily="34" charset="0"/>
              </a:rPr>
              <a:t> </a:t>
            </a:r>
            <a:r>
              <a:rPr lang="it-IT" sz="2000" b="1" dirty="0" err="1">
                <a:latin typeface="Abadi Extra Light" panose="020B0204020104020204" pitchFamily="34" charset="0"/>
              </a:rPr>
              <a:t>underlines</a:t>
            </a:r>
            <a:r>
              <a:rPr lang="it-IT" sz="2000" b="1" dirty="0">
                <a:latin typeface="Abadi Extra Light" panose="020B0204020104020204" pitchFamily="34" charset="0"/>
              </a:rPr>
              <a:t> the </a:t>
            </a:r>
            <a:r>
              <a:rPr lang="it-IT" sz="2000" b="1" dirty="0" err="1">
                <a:latin typeface="Abadi Extra Light" panose="020B0204020104020204" pitchFamily="34" charset="0"/>
              </a:rPr>
              <a:t>need</a:t>
            </a:r>
            <a:r>
              <a:rPr lang="it-IT" sz="2000" b="1" dirty="0">
                <a:latin typeface="Abadi Extra Light" panose="020B0204020104020204" pitchFamily="34" charset="0"/>
              </a:rPr>
              <a:t> of </a:t>
            </a:r>
            <a:r>
              <a:rPr lang="it-IT" sz="2000" b="1" dirty="0" err="1">
                <a:latin typeface="Abadi Extra Light" panose="020B0204020104020204" pitchFamily="34" charset="0"/>
              </a:rPr>
              <a:t>novel</a:t>
            </a:r>
            <a:r>
              <a:rPr lang="it-IT" sz="2000" b="1" dirty="0">
                <a:latin typeface="Abadi Extra Light" panose="020B0204020104020204" pitchFamily="34" charset="0"/>
              </a:rPr>
              <a:t> </a:t>
            </a:r>
            <a:r>
              <a:rPr lang="it-IT" sz="2000" b="1" dirty="0" err="1">
                <a:latin typeface="Abadi Extra Light" panose="020B0204020104020204" pitchFamily="34" charset="0"/>
              </a:rPr>
              <a:t>specific</a:t>
            </a:r>
            <a:r>
              <a:rPr lang="it-IT" sz="2000" b="1" dirty="0">
                <a:latin typeface="Abadi Extra Light" panose="020B0204020104020204" pitchFamily="34" charset="0"/>
              </a:rPr>
              <a:t> LLM</a:t>
            </a:r>
            <a:endParaRPr lang="it-IT" sz="2000" dirty="0"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88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32636BCF711C4D811D1CB34DCFA272" ma:contentTypeVersion="16" ma:contentTypeDescription="Create a new document." ma:contentTypeScope="" ma:versionID="60486cf73291e47e7bc0cc08fd35f2f1">
  <xsd:schema xmlns:xsd="http://www.w3.org/2001/XMLSchema" xmlns:xs="http://www.w3.org/2001/XMLSchema" xmlns:p="http://schemas.microsoft.com/office/2006/metadata/properties" xmlns:ns2="84b74f1a-0904-4c33-8887-564ab5eb0976" xmlns:ns3="f4b40a01-6ba9-4add-80c1-ba9287e09473" targetNamespace="http://schemas.microsoft.com/office/2006/metadata/properties" ma:root="true" ma:fieldsID="1d3e6f7846425f13282e85df8da46dae" ns2:_="" ns3:_="">
    <xsd:import namespace="84b74f1a-0904-4c33-8887-564ab5eb0976"/>
    <xsd:import namespace="f4b40a01-6ba9-4add-80c1-ba9287e0947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b74f1a-0904-4c33-8887-564ab5eb09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424f24bf-31d1-448b-8576-41ee23df5d0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b40a01-6ba9-4add-80c1-ba9287e09473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967e1250-d640-436c-aa27-7595f534a03b}" ma:internalName="TaxCatchAll" ma:showField="CatchAllData" ma:web="f4b40a01-6ba9-4add-80c1-ba9287e0947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4b40a01-6ba9-4add-80c1-ba9287e09473" xsi:nil="true"/>
    <lcf76f155ced4ddcb4097134ff3c332f xmlns="84b74f1a-0904-4c33-8887-564ab5eb097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CBFA002-4BBD-4D3F-A62F-169ED91ABB83}"/>
</file>

<file path=customXml/itemProps2.xml><?xml version="1.0" encoding="utf-8"?>
<ds:datastoreItem xmlns:ds="http://schemas.openxmlformats.org/officeDocument/2006/customXml" ds:itemID="{9BD3FF22-000E-433D-BCE3-32792D18BF45}"/>
</file>

<file path=customXml/itemProps3.xml><?xml version="1.0" encoding="utf-8"?>
<ds:datastoreItem xmlns:ds="http://schemas.openxmlformats.org/officeDocument/2006/customXml" ds:itemID="{F93025D7-FDAA-4B05-AF31-2DC33A04F8C1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299</Words>
  <Application>Microsoft Office PowerPoint</Application>
  <PresentationFormat>Widescreen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Abadi</vt:lpstr>
      <vt:lpstr>Abadi Extra Light</vt:lpstr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Luca Carlini</dc:creator>
  <cp:lastModifiedBy>Luca Carlini</cp:lastModifiedBy>
  <cp:revision>1</cp:revision>
  <dcterms:created xsi:type="dcterms:W3CDTF">2025-06-06T08:00:28Z</dcterms:created>
  <dcterms:modified xsi:type="dcterms:W3CDTF">2025-06-06T08:28:39Z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0x0101004132636BCF711C4D811D1CB34DCFA272</vt:lpwstr>
  </property>
</Properties>
</file>