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8"/>
  </p:notesMasterIdLst>
  <p:sldIdLst>
    <p:sldId id="256" r:id="rId5"/>
    <p:sldId id="266" r:id="rId6"/>
    <p:sldId id="4128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69B"/>
    <a:srgbClr val="C8722D"/>
    <a:srgbClr val="739135"/>
    <a:srgbClr val="664E83"/>
    <a:srgbClr val="7C9843"/>
    <a:srgbClr val="93D050"/>
    <a:srgbClr val="FFFFFF"/>
    <a:srgbClr val="BBCBD1"/>
    <a:srgbClr val="A7B9BB"/>
    <a:srgbClr val="A8B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700"/>
  </p:normalViewPr>
  <p:slideViewPr>
    <p:cSldViewPr snapToGrid="0">
      <p:cViewPr varScale="1">
        <p:scale>
          <a:sx n="56" d="100"/>
          <a:sy n="56" d="100"/>
        </p:scale>
        <p:origin x="224" y="6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EC568-725F-5FA3-8B10-49732217F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EDA289-2D8D-A99A-420E-2B5E0D8DD9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E1E74-134F-A81A-ED04-0706D202A12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5CB12C0-FF50-3A1C-835F-6053F9D9CD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794C8E0-BD89-3FC3-F273-1D2CCD691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AB7CB-E6CF-FCC1-E714-F11DFD6715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F218E-070D-12FB-34A4-C620C482B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04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32FE7-0CFF-AC27-AA0B-E5123DD1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21EE49-C92A-2046-D259-278E16745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03E0-223D-9E6B-ABC7-D5A45FA9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618E55-DD61-3B91-E1B9-4434F911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2A7134-40EA-523C-7DCB-D8C78ADA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2BBB7-A738-1BCD-9879-2C82BC6F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C2FC2D-ED02-AF10-702E-698848B9B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5AD45E-3142-91F6-4A5E-67CC601F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1ED7FA-050C-5BBF-A529-18567FFE3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71E740-0356-E2A7-7BC8-CADC16BA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65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3FA3EE-F395-E3FE-3D83-CF020F037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F43A42-1AB3-2D11-1C0E-579064625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A57E2E-D51B-B9BA-B7BC-3E065E8AD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30822-0755-808F-6714-C07B35D8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F8566D-D5C5-1256-1574-1AA726CD1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1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2D17E-6B25-FDCC-32F3-D7A4D02E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95CFCC-1757-369B-50A1-27BA274D6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A928AC-EBAC-C5C6-B96B-CB300446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4FE6CF-BB4C-BD25-1391-FA67319F9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112A7A-AB56-DC13-BCAB-A5AC7701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3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53DDF-8068-03F8-2D59-AC4ECA9C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D0FCF7-4FA1-F3F9-E674-0309DCA3C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E57899-F1B0-6858-C37A-ACB47D32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1905A-756D-C067-491E-82970985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4DBA8B-CEEC-B5E8-05C9-D7FF5200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228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431C5-1FC1-483B-2C63-855F77CB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E69B65-EAAF-80A9-4F80-88AC68AF1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9E9928-76AC-CDC9-A899-F1B3A9C4F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B9D482-6E81-17AA-0A84-E8839A778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DE5BF5-6E39-D153-AC17-BE3B3C4F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B5BA48-E266-670A-2ADD-75126ACE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4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48840-905A-33F1-AB38-AA8B4A55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AFA736-D9E9-DA89-0CB0-D6CEBF14A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457E13-7563-7442-16F7-9BE2F03EE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35410E-A656-F584-A5CB-DD0BE7893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797C76-95E4-B43E-53D0-BF7FC4B9E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A063E6-1B21-1B28-8BC3-CADB41AC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C8A219-2136-2C7C-A962-D7161446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F37FE0F-EC36-3365-7A81-FC7084EC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46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351BA-290B-3416-D999-4FC9A1BB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B8F967-6FCA-8A36-F3FD-19DAAFB8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61FBFD-B3FC-1B2E-3C77-F14E4E72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2B7D0C-5A92-61AC-D4A9-6D711B0C9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91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345BC9-C7D4-852D-75DD-142D154A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C53CD3-7D52-D0BD-5050-31B60C9E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5C5A41-0870-1B69-3DCB-4F469D5F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08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3CB59D-CC68-C572-03FE-5345DE71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13F6E6-7FE6-68D3-1D5D-8409275F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4AD839-0BD0-213E-A288-26790A40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54328E-1836-6E69-CFAE-C43B22DA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656B03-81E0-C1C4-4469-F0626472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FB7A57-9726-0CBD-7176-03F30291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952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5CAA3-60A5-6CBC-CBB6-BCF9C567A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F94D14-2E81-E365-CB60-36B8F652D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3A544C-7FEF-7B3A-201D-9507F1506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7A931D-AAB5-9C8E-5B81-94C47A22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DA693E-2A7B-F759-A3FA-4638011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39109B-5447-4A58-E8C0-E5F81505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82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19BE15-0276-3677-A212-DB0439E4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1C2BD2-F5B3-8478-42FB-8D37BEABA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C6F068-AA54-F34B-0C75-552AB71F3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A2E2E-8C10-E449-882C-6B5AA680A187}" type="datetimeFigureOut">
              <a:rPr lang="es-ES" smtClean="0"/>
              <a:t>2/6/25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B7AB6-ED63-48CD-85F0-B8D97EDE4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016158-47C2-7365-B5BF-1A519926B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DDE979-0D66-5D43-9CEC-6E77AC2434A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7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45007" y="1835201"/>
            <a:ext cx="817042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5400" b="1" dirty="0"/>
              <a:t>A Research Facility to test Robot, Human and AI behaviour in real-life Physical  Environments</a:t>
            </a:r>
            <a:endParaRPr lang="en-GB" sz="5400" dirty="0"/>
          </a:p>
        </p:txBody>
      </p:sp>
      <p:pic>
        <p:nvPicPr>
          <p:cNvPr id="6" name="_14837904-51a4-43c4-824e-c1b7636563ec.jpg" descr="_14837904-51a4-43c4-824e-c1b7636563ec.jpg">
            <a:extLst>
              <a:ext uri="{FF2B5EF4-FFF2-40B4-BE49-F238E27FC236}">
                <a16:creationId xmlns:a16="http://schemas.microsoft.com/office/drawing/2014/main" id="{3CA763E3-41ED-D383-5277-88F2F9486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0" y="0"/>
            <a:ext cx="10287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EBA9F41E-6EEF-660B-B586-C54E62095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/>
          <a:stretch/>
        </p:blipFill>
        <p:spPr>
          <a:xfrm>
            <a:off x="9340207" y="93644"/>
            <a:ext cx="3627409" cy="1182059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BB9DB29B-779A-C9C5-33E1-089DD6F2D6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4" t="20092" r="11266" b="17911"/>
          <a:stretch/>
        </p:blipFill>
        <p:spPr>
          <a:xfrm>
            <a:off x="15136057" y="214188"/>
            <a:ext cx="2816708" cy="893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82C2A-7653-963D-6E41-65C1694D3D13}"/>
              </a:ext>
            </a:extLst>
          </p:cNvPr>
          <p:cNvSpPr txBox="1"/>
          <p:nvPr/>
        </p:nvSpPr>
        <p:spPr>
          <a:xfrm>
            <a:off x="9645007" y="5887096"/>
            <a:ext cx="7781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</a:rPr>
              <a:t>How will families live in 2100?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4CEDD-E432-EBD8-E236-CAE76138DD79}"/>
              </a:ext>
            </a:extLst>
          </p:cNvPr>
          <p:cNvSpPr txBox="1"/>
          <p:nvPr/>
        </p:nvSpPr>
        <p:spPr>
          <a:xfrm>
            <a:off x="10411659" y="6936982"/>
            <a:ext cx="62484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</a:rPr>
              <a:t>How will Robots,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</a:rPr>
              <a:t>AI and humans coexist?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477DA1-682F-92BF-89D1-F5BA825FEAFC}"/>
              </a:ext>
            </a:extLst>
          </p:cNvPr>
          <p:cNvSpPr txBox="1"/>
          <p:nvPr/>
        </p:nvSpPr>
        <p:spPr>
          <a:xfrm>
            <a:off x="11759264" y="9717286"/>
            <a:ext cx="404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/>
              <a:t>diego.torricelli@csic.es</a:t>
            </a:r>
            <a:endParaRPr lang="es-ES_tradnl" sz="2800" b="1" dirty="0"/>
          </a:p>
        </p:txBody>
      </p:sp>
      <p:pic>
        <p:nvPicPr>
          <p:cNvPr id="15" name="Picture 1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5C184AC0-2B85-56E6-E1B9-7B53C568A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130" t="15039" r="7605" b="5205"/>
          <a:stretch/>
        </p:blipFill>
        <p:spPr>
          <a:xfrm>
            <a:off x="13205499" y="8713566"/>
            <a:ext cx="1049440" cy="104944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F11AA9-8394-2D19-D37A-AAA00BBD5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"/>
          <a:stretch/>
        </p:blipFill>
        <p:spPr bwMode="auto">
          <a:xfrm>
            <a:off x="-7806" y="3090441"/>
            <a:ext cx="9349067" cy="52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triangle with black text&#10;&#10;Description automatically generated">
            <a:extLst>
              <a:ext uri="{FF2B5EF4-FFF2-40B4-BE49-F238E27FC236}">
                <a16:creationId xmlns:a16="http://schemas.microsoft.com/office/drawing/2014/main" id="{35CEA78E-DBA1-529E-AD24-5E1C5C89D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/>
          <a:stretch/>
        </p:blipFill>
        <p:spPr>
          <a:xfrm>
            <a:off x="414285" y="1202925"/>
            <a:ext cx="5310889" cy="1730653"/>
          </a:xfrm>
          <a:prstGeom prst="rect">
            <a:avLst/>
          </a:prstGeom>
        </p:spPr>
      </p:pic>
      <p:pic>
        <p:nvPicPr>
          <p:cNvPr id="4" name="Picture 3" descr="A person driving a convertible car&#10;&#10;Description automatically generated">
            <a:extLst>
              <a:ext uri="{FF2B5EF4-FFF2-40B4-BE49-F238E27FC236}">
                <a16:creationId xmlns:a16="http://schemas.microsoft.com/office/drawing/2014/main" id="{D793681D-D76B-C1B0-E3F1-ABFDE4460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6" y="8342006"/>
            <a:ext cx="3457656" cy="1933944"/>
          </a:xfrm>
          <a:prstGeom prst="rect">
            <a:avLst/>
          </a:prstGeom>
        </p:spPr>
      </p:pic>
      <p:pic>
        <p:nvPicPr>
          <p:cNvPr id="5" name="Picture 4" descr="A drone flying in the air&#10;&#10;Description automatically generated">
            <a:extLst>
              <a:ext uri="{FF2B5EF4-FFF2-40B4-BE49-F238E27FC236}">
                <a16:creationId xmlns:a16="http://schemas.microsoft.com/office/drawing/2014/main" id="{71999A45-BB64-30C6-469C-1789E3F20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94" y="8342006"/>
            <a:ext cx="2712378" cy="1940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2B2A11-92F0-995F-FF28-B7C305EA7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51" y="8342006"/>
            <a:ext cx="3261644" cy="1935479"/>
          </a:xfrm>
          <a:prstGeom prst="rect">
            <a:avLst/>
          </a:prstGeom>
        </p:spPr>
      </p:pic>
      <p:pic>
        <p:nvPicPr>
          <p:cNvPr id="7" name="Picture 6" descr="A two robots in the dirt&#10;&#10;Description automatically generated with medium confidence">
            <a:extLst>
              <a:ext uri="{FF2B5EF4-FFF2-40B4-BE49-F238E27FC236}">
                <a16:creationId xmlns:a16="http://schemas.microsoft.com/office/drawing/2014/main" id="{470200F3-9C48-034E-DFA6-D7BC7E5E86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/>
          <a:stretch/>
        </p:blipFill>
        <p:spPr>
          <a:xfrm>
            <a:off x="9423193" y="8342006"/>
            <a:ext cx="2558945" cy="1941896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A8D04F4E-24E9-A3C4-44CB-34548FCF1B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84" t="20092" r="11266" b="17911"/>
          <a:stretch/>
        </p:blipFill>
        <p:spPr>
          <a:xfrm>
            <a:off x="15600375" y="139082"/>
            <a:ext cx="2560644" cy="811914"/>
          </a:xfrm>
          <a:prstGeom prst="rect">
            <a:avLst/>
          </a:prstGeom>
        </p:spPr>
      </p:pic>
      <p:pic>
        <p:nvPicPr>
          <p:cNvPr id="14" name="Picture 13" descr="A child walking on a machine&#10;&#10;Description automatically generated">
            <a:extLst>
              <a:ext uri="{FF2B5EF4-FFF2-40B4-BE49-F238E27FC236}">
                <a16:creationId xmlns:a16="http://schemas.microsoft.com/office/drawing/2014/main" id="{3FA992F5-1CAC-B736-9C1D-295953790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0494" y="8368717"/>
            <a:ext cx="2706485" cy="1971293"/>
          </a:xfrm>
          <a:prstGeom prst="rect">
            <a:avLst/>
          </a:prstGeom>
        </p:spPr>
      </p:pic>
      <p:pic>
        <p:nvPicPr>
          <p:cNvPr id="16" name="Picture 15" descr="A machine with a red arm&#10;&#10;Description automatically generated with medium confidence">
            <a:extLst>
              <a:ext uri="{FF2B5EF4-FFF2-40B4-BE49-F238E27FC236}">
                <a16:creationId xmlns:a16="http://schemas.microsoft.com/office/drawing/2014/main" id="{E22F8C66-289F-8D1C-ED96-63D62677F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92229" y="8368717"/>
            <a:ext cx="2646254" cy="19347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9EA311-469F-6824-AD3D-09BE59054B55}"/>
              </a:ext>
            </a:extLst>
          </p:cNvPr>
          <p:cNvSpPr txBox="1"/>
          <p:nvPr/>
        </p:nvSpPr>
        <p:spPr>
          <a:xfrm>
            <a:off x="8606856" y="1316646"/>
            <a:ext cx="32764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 dirty="0">
                <a:solidFill>
                  <a:schemeClr val="bg1"/>
                </a:solidFill>
                <a:highlight>
                  <a:srgbClr val="000000"/>
                </a:highlight>
              </a:rPr>
              <a:t> Autonomous vehicles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410C5A-E4EF-C087-5D74-EAA772183159}"/>
              </a:ext>
            </a:extLst>
          </p:cNvPr>
          <p:cNvSpPr txBox="1"/>
          <p:nvPr/>
        </p:nvSpPr>
        <p:spPr>
          <a:xfrm>
            <a:off x="8507738" y="1804044"/>
            <a:ext cx="31842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>
                <a:solidFill>
                  <a:schemeClr val="bg1"/>
                </a:solidFill>
                <a:highlight>
                  <a:srgbClr val="000000"/>
                </a:highlight>
              </a:rPr>
              <a:t> Robot for agriculture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FC52C-BA77-A5B2-8F09-AE823A9E28EF}"/>
              </a:ext>
            </a:extLst>
          </p:cNvPr>
          <p:cNvSpPr txBox="1"/>
          <p:nvPr/>
        </p:nvSpPr>
        <p:spPr>
          <a:xfrm>
            <a:off x="8688158" y="2277226"/>
            <a:ext cx="22149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>
                <a:solidFill>
                  <a:schemeClr val="bg1"/>
                </a:solidFill>
                <a:highlight>
                  <a:srgbClr val="000000"/>
                </a:highlight>
              </a:rPr>
              <a:t> Aerial Robots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85F51B-212D-DA5F-B7E3-92BB116A2CC2}"/>
              </a:ext>
            </a:extLst>
          </p:cNvPr>
          <p:cNvSpPr txBox="1"/>
          <p:nvPr/>
        </p:nvSpPr>
        <p:spPr>
          <a:xfrm>
            <a:off x="12137569" y="1302879"/>
            <a:ext cx="31094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 dirty="0">
                <a:solidFill>
                  <a:schemeClr val="bg1"/>
                </a:solidFill>
                <a:highlight>
                  <a:srgbClr val="000000"/>
                </a:highlight>
              </a:rPr>
              <a:t> Artificial Perception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3DF065-54F7-89DF-2334-5221E18730B1}"/>
              </a:ext>
            </a:extLst>
          </p:cNvPr>
          <p:cNvSpPr txBox="1"/>
          <p:nvPr/>
        </p:nvSpPr>
        <p:spPr>
          <a:xfrm>
            <a:off x="11934098" y="1811575"/>
            <a:ext cx="56352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 dirty="0">
                <a:solidFill>
                  <a:schemeClr val="bg1"/>
                </a:solidFill>
                <a:highlight>
                  <a:srgbClr val="000000"/>
                </a:highlight>
              </a:rPr>
              <a:t> Computation </a:t>
            </a:r>
            <a:r>
              <a:rPr lang="en-AU" sz="2700" dirty="0" err="1">
                <a:solidFill>
                  <a:schemeClr val="bg1"/>
                </a:solidFill>
                <a:highlight>
                  <a:srgbClr val="000000"/>
                </a:highlight>
              </a:rPr>
              <a:t>modeling</a:t>
            </a:r>
            <a:r>
              <a:rPr lang="en-AU" sz="2700" dirty="0">
                <a:solidFill>
                  <a:schemeClr val="bg1"/>
                </a:solidFill>
                <a:highlight>
                  <a:srgbClr val="000000"/>
                </a:highlight>
              </a:rPr>
              <a:t> of intelligence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B628FF-E25A-6743-8824-292A2B2AA0BB}"/>
              </a:ext>
            </a:extLst>
          </p:cNvPr>
          <p:cNvSpPr txBox="1"/>
          <p:nvPr/>
        </p:nvSpPr>
        <p:spPr>
          <a:xfrm>
            <a:off x="11102866" y="2289822"/>
            <a:ext cx="31661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 dirty="0">
                <a:solidFill>
                  <a:schemeClr val="bg1"/>
                </a:solidFill>
                <a:highlight>
                  <a:srgbClr val="000000"/>
                </a:highlight>
              </a:rPr>
              <a:t> Underwater robotics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FB2AF3-C737-6268-3E03-B240E22A90A2}"/>
              </a:ext>
            </a:extLst>
          </p:cNvPr>
          <p:cNvSpPr txBox="1"/>
          <p:nvPr/>
        </p:nvSpPr>
        <p:spPr>
          <a:xfrm>
            <a:off x="14520924" y="2290251"/>
            <a:ext cx="31609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 dirty="0">
                <a:solidFill>
                  <a:schemeClr val="bg1"/>
                </a:solidFill>
                <a:highlight>
                  <a:srgbClr val="000000"/>
                </a:highlight>
              </a:rPr>
              <a:t> Bio-inspired robotics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BE4A8-B7C5-6808-F303-539E3F421745}"/>
              </a:ext>
            </a:extLst>
          </p:cNvPr>
          <p:cNvSpPr txBox="1"/>
          <p:nvPr/>
        </p:nvSpPr>
        <p:spPr>
          <a:xfrm>
            <a:off x="15248468" y="1319017"/>
            <a:ext cx="24252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700">
                <a:solidFill>
                  <a:schemeClr val="bg1"/>
                </a:solidFill>
                <a:highlight>
                  <a:srgbClr val="000000"/>
                </a:highlight>
              </a:rPr>
              <a:t> Rehab Robotics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B12D8B0-0A79-9C97-DC6A-495C14462F08}"/>
              </a:ext>
            </a:extLst>
          </p:cNvPr>
          <p:cNvSpPr txBox="1"/>
          <p:nvPr/>
        </p:nvSpPr>
        <p:spPr>
          <a:xfrm>
            <a:off x="9795638" y="3143762"/>
            <a:ext cx="817042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dirty="0"/>
              <a:t>Outdoor</a:t>
            </a:r>
            <a:r>
              <a:rPr lang="en-GB" sz="3200" dirty="0"/>
              <a:t> &amp; </a:t>
            </a:r>
            <a:r>
              <a:rPr lang="en-GB" sz="3200" b="1" dirty="0"/>
              <a:t>indoor</a:t>
            </a:r>
            <a:r>
              <a:rPr lang="en-GB" sz="3200" dirty="0"/>
              <a:t> testing zones:</a:t>
            </a:r>
          </a:p>
          <a:p>
            <a:pPr marL="685800" indent="-685800">
              <a:buFontTx/>
              <a:buChar char="-"/>
            </a:pPr>
            <a:r>
              <a:rPr lang="en-GB" sz="2800" dirty="0"/>
              <a:t>Autonomous cars circuit</a:t>
            </a:r>
          </a:p>
          <a:p>
            <a:pPr marL="685800" indent="-685800">
              <a:buFontTx/>
              <a:buChar char="-"/>
            </a:pPr>
            <a:r>
              <a:rPr lang="en-GB" sz="2800" dirty="0"/>
              <a:t>Experimental agriculture fields</a:t>
            </a:r>
          </a:p>
          <a:p>
            <a:pPr marL="685800" indent="-685800">
              <a:buFontTx/>
              <a:buChar char="-"/>
            </a:pPr>
            <a:r>
              <a:rPr lang="en-GB" sz="2800" dirty="0"/>
              <a:t>Industry 5.0 production line</a:t>
            </a:r>
          </a:p>
          <a:p>
            <a:pPr marL="685800" indent="-685800">
              <a:buFontTx/>
              <a:buChar char="-"/>
            </a:pPr>
            <a:r>
              <a:rPr lang="en-GB" sz="2800" dirty="0"/>
              <a:t>Smart House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C54B503-A0E7-7058-8215-47E9BB61D91C}"/>
              </a:ext>
            </a:extLst>
          </p:cNvPr>
          <p:cNvSpPr txBox="1"/>
          <p:nvPr/>
        </p:nvSpPr>
        <p:spPr>
          <a:xfrm>
            <a:off x="9795637" y="5540796"/>
            <a:ext cx="8365382" cy="264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 dirty="0"/>
              <a:t>Experience:</a:t>
            </a:r>
          </a:p>
          <a:p>
            <a:pPr marL="457200" indent="-457200">
              <a:buFontTx/>
              <a:buChar char="-"/>
            </a:pPr>
            <a:r>
              <a:rPr lang="en-GB" sz="2800" dirty="0"/>
              <a:t>Benchmarking (EUROBENCH, NI)</a:t>
            </a:r>
          </a:p>
          <a:p>
            <a:pPr marL="457200" indent="-457200">
              <a:buFontTx/>
              <a:buChar char="-"/>
            </a:pPr>
            <a:r>
              <a:rPr lang="en-GB" sz="2800" dirty="0"/>
              <a:t>Human Movement analysis (healthy and pathology)</a:t>
            </a:r>
          </a:p>
          <a:p>
            <a:pPr marL="457200" indent="-457200">
              <a:buFontTx/>
              <a:buChar char="-"/>
            </a:pPr>
            <a:r>
              <a:rPr lang="en-GB" sz="2800" dirty="0" err="1"/>
              <a:t>Cobots</a:t>
            </a:r>
            <a:r>
              <a:rPr lang="en-GB" sz="2800" dirty="0"/>
              <a:t> (exoskeletons, industrial, agriculture, cars)</a:t>
            </a:r>
          </a:p>
          <a:p>
            <a:pPr marL="457200" indent="-457200">
              <a:buFontTx/>
              <a:buChar char="-"/>
            </a:pPr>
            <a:r>
              <a:rPr lang="en-GB" sz="2800" dirty="0"/>
              <a:t>Intelligent Control and Perception</a:t>
            </a:r>
          </a:p>
          <a:p>
            <a:pPr marL="457200" indent="-457200">
              <a:buFontTx/>
              <a:buChar char="-"/>
            </a:pPr>
            <a:r>
              <a:rPr lang="en-GB" sz="2800" dirty="0"/>
              <a:t>Human-machine interaction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4ACE93C-0C82-067A-5545-B7964FB1B1DD}"/>
              </a:ext>
            </a:extLst>
          </p:cNvPr>
          <p:cNvSpPr txBox="1"/>
          <p:nvPr/>
        </p:nvSpPr>
        <p:spPr>
          <a:xfrm>
            <a:off x="850587" y="201089"/>
            <a:ext cx="1514893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5400" b="1" dirty="0"/>
              <a:t>Centre for Automation and Robotics (CSIC)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5587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00C3E-1238-D7EB-346A-EE7B8DD45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80D1187-7EAB-4E23-4D1B-F899DE4CFACA}"/>
              </a:ext>
            </a:extLst>
          </p:cNvPr>
          <p:cNvSpPr txBox="1"/>
          <p:nvPr/>
        </p:nvSpPr>
        <p:spPr>
          <a:xfrm>
            <a:off x="9541991" y="1850957"/>
            <a:ext cx="835786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Motion capture y localization (cameras, wearables)</a:t>
            </a:r>
          </a:p>
          <a:p>
            <a:pPr marL="571500" indent="-571500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Physical interaction (force and pressure)</a:t>
            </a:r>
          </a:p>
          <a:p>
            <a:pPr marL="571500" indent="-571500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Cognitive state (eye tracking, EEG)</a:t>
            </a:r>
          </a:p>
          <a:p>
            <a:pPr marL="571500" indent="-571500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Environment (humidity, temperature, etc)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0C5E8D5-AD9E-F489-DCBB-9C919996A535}"/>
              </a:ext>
            </a:extLst>
          </p:cNvPr>
          <p:cNvSpPr txBox="1"/>
          <p:nvPr/>
        </p:nvSpPr>
        <p:spPr>
          <a:xfrm>
            <a:off x="9558474" y="1199677"/>
            <a:ext cx="83006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Sensors</a:t>
            </a:r>
          </a:p>
        </p:txBody>
      </p:sp>
      <p:grpSp>
        <p:nvGrpSpPr>
          <p:cNvPr id="3" name="Grupo 12">
            <a:extLst>
              <a:ext uri="{FF2B5EF4-FFF2-40B4-BE49-F238E27FC236}">
                <a16:creationId xmlns:a16="http://schemas.microsoft.com/office/drawing/2014/main" id="{099F3BAE-8026-0BA6-9C9A-6B611F3B58B2}"/>
              </a:ext>
            </a:extLst>
          </p:cNvPr>
          <p:cNvGrpSpPr/>
          <p:nvPr/>
        </p:nvGrpSpPr>
        <p:grpSpPr>
          <a:xfrm>
            <a:off x="-1" y="1"/>
            <a:ext cx="9148094" cy="10380942"/>
            <a:chOff x="-1" y="0"/>
            <a:chExt cx="9148093" cy="10380941"/>
          </a:xfrm>
          <a:effectLst/>
        </p:grpSpPr>
        <p:pic>
          <p:nvPicPr>
            <p:cNvPr id="4" name="Imagen 5">
              <a:extLst>
                <a:ext uri="{FF2B5EF4-FFF2-40B4-BE49-F238E27FC236}">
                  <a16:creationId xmlns:a16="http://schemas.microsoft.com/office/drawing/2014/main" id="{41AC5AB9-5EDA-D248-0A6A-0AABF346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62" r="1910"/>
            <a:stretch/>
          </p:blipFill>
          <p:spPr>
            <a:xfrm>
              <a:off x="0" y="501042"/>
              <a:ext cx="9148092" cy="9284918"/>
            </a:xfrm>
            <a:prstGeom prst="rect">
              <a:avLst/>
            </a:prstGeom>
          </p:spPr>
        </p:pic>
        <p:sp>
          <p:nvSpPr>
            <p:cNvPr id="6" name="Rectángulo 6">
              <a:extLst>
                <a:ext uri="{FF2B5EF4-FFF2-40B4-BE49-F238E27FC236}">
                  <a16:creationId xmlns:a16="http://schemas.microsoft.com/office/drawing/2014/main" id="{3D4A0A34-9CD9-1F58-0A6B-9DBD49DA3C99}"/>
                </a:ext>
              </a:extLst>
            </p:cNvPr>
            <p:cNvSpPr/>
            <p:nvPr/>
          </p:nvSpPr>
          <p:spPr>
            <a:xfrm>
              <a:off x="0" y="0"/>
              <a:ext cx="9143999" cy="610643"/>
            </a:xfrm>
            <a:prstGeom prst="rect">
              <a:avLst/>
            </a:prstGeom>
            <a:solidFill>
              <a:srgbClr val="A7B9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/>
            </a:p>
          </p:txBody>
        </p:sp>
        <p:sp>
          <p:nvSpPr>
            <p:cNvPr id="7" name="Rectángulo 9">
              <a:extLst>
                <a:ext uri="{FF2B5EF4-FFF2-40B4-BE49-F238E27FC236}">
                  <a16:creationId xmlns:a16="http://schemas.microsoft.com/office/drawing/2014/main" id="{FCBBEDE9-C076-1F10-E661-5E51FCB18FA5}"/>
                </a:ext>
              </a:extLst>
            </p:cNvPr>
            <p:cNvSpPr/>
            <p:nvPr/>
          </p:nvSpPr>
          <p:spPr>
            <a:xfrm>
              <a:off x="-1" y="9754640"/>
              <a:ext cx="9143999" cy="626301"/>
            </a:xfrm>
            <a:prstGeom prst="rect">
              <a:avLst/>
            </a:prstGeom>
            <a:solidFill>
              <a:srgbClr val="BBCB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400"/>
            </a:p>
          </p:txBody>
        </p:sp>
      </p:grpSp>
      <p:pic>
        <p:nvPicPr>
          <p:cNvPr id="10" name="Imagen 1">
            <a:extLst>
              <a:ext uri="{FF2B5EF4-FFF2-40B4-BE49-F238E27FC236}">
                <a16:creationId xmlns:a16="http://schemas.microsoft.com/office/drawing/2014/main" id="{263BD89A-DA96-1600-5FEA-868D79DCE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7931" r="3298" b="8986"/>
          <a:stretch/>
        </p:blipFill>
        <p:spPr>
          <a:xfrm>
            <a:off x="5624117" y="8209228"/>
            <a:ext cx="3255750" cy="1861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247E857F-2988-F2D7-6CB5-1EB7E797B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091" y="7381891"/>
            <a:ext cx="1261774" cy="144500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DF86FC-2256-344C-56B4-AEAF3FB5EE7C}"/>
              </a:ext>
            </a:extLst>
          </p:cNvPr>
          <p:cNvCxnSpPr>
            <a:cxnSpLocks/>
          </p:cNvCxnSpPr>
          <p:nvPr/>
        </p:nvCxnSpPr>
        <p:spPr>
          <a:xfrm>
            <a:off x="7466028" y="5143500"/>
            <a:ext cx="954932" cy="2609644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n 12">
            <a:extLst>
              <a:ext uri="{FF2B5EF4-FFF2-40B4-BE49-F238E27FC236}">
                <a16:creationId xmlns:a16="http://schemas.microsoft.com/office/drawing/2014/main" id="{27238289-61FC-468C-DB5C-23C23E699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445" y="8191271"/>
            <a:ext cx="2832402" cy="19055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0653D6-2721-CFB7-5073-24F2CB04C50B}"/>
              </a:ext>
            </a:extLst>
          </p:cNvPr>
          <p:cNvCxnSpPr>
            <a:cxnSpLocks/>
          </p:cNvCxnSpPr>
          <p:nvPr/>
        </p:nvCxnSpPr>
        <p:spPr>
          <a:xfrm flipH="1">
            <a:off x="5075301" y="6527450"/>
            <a:ext cx="552018" cy="1662032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6">
            <a:extLst>
              <a:ext uri="{FF2B5EF4-FFF2-40B4-BE49-F238E27FC236}">
                <a16:creationId xmlns:a16="http://schemas.microsoft.com/office/drawing/2014/main" id="{05D64F2A-9180-BB5F-943B-93A64EC8D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47" y="7897995"/>
            <a:ext cx="1715754" cy="21988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3A4AF1-417D-74F7-27F5-04F855BF2796}"/>
              </a:ext>
            </a:extLst>
          </p:cNvPr>
          <p:cNvCxnSpPr>
            <a:cxnSpLocks/>
          </p:cNvCxnSpPr>
          <p:nvPr/>
        </p:nvCxnSpPr>
        <p:spPr>
          <a:xfrm flipH="1">
            <a:off x="2013700" y="5434899"/>
            <a:ext cx="3610416" cy="2417222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4E5E14-518C-1710-5EB2-7A6F326C869E}"/>
              </a:ext>
            </a:extLst>
          </p:cNvPr>
          <p:cNvCxnSpPr>
            <a:cxnSpLocks/>
          </p:cNvCxnSpPr>
          <p:nvPr/>
        </p:nvCxnSpPr>
        <p:spPr>
          <a:xfrm flipV="1">
            <a:off x="7332664" y="1538392"/>
            <a:ext cx="141460" cy="1155264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F9F700-CE68-7F9B-94D3-FB57B2233710}"/>
              </a:ext>
            </a:extLst>
          </p:cNvPr>
          <p:cNvCxnSpPr>
            <a:cxnSpLocks/>
          </p:cNvCxnSpPr>
          <p:nvPr/>
        </p:nvCxnSpPr>
        <p:spPr>
          <a:xfrm flipV="1">
            <a:off x="5545162" y="1416943"/>
            <a:ext cx="1804188" cy="703758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E6F77E-C227-63B8-F98E-DF9E86D56CF4}"/>
              </a:ext>
            </a:extLst>
          </p:cNvPr>
          <p:cNvCxnSpPr>
            <a:cxnSpLocks/>
          </p:cNvCxnSpPr>
          <p:nvPr/>
        </p:nvCxnSpPr>
        <p:spPr>
          <a:xfrm flipV="1">
            <a:off x="5105402" y="1462816"/>
            <a:ext cx="2324920" cy="2311788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AB32998-7DB6-C56F-FBDD-D932075CBF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965" b="12039"/>
          <a:stretch>
            <a:fillRect/>
          </a:stretch>
        </p:blipFill>
        <p:spPr>
          <a:xfrm>
            <a:off x="7185419" y="302023"/>
            <a:ext cx="1605814" cy="12524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E3D16A-C535-0520-45DF-74CE82598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9012" y="1616886"/>
            <a:ext cx="1592000" cy="15920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B3FD2F-A259-9344-841A-A0B6DDE2ECDC}"/>
              </a:ext>
            </a:extLst>
          </p:cNvPr>
          <p:cNvCxnSpPr>
            <a:cxnSpLocks/>
          </p:cNvCxnSpPr>
          <p:nvPr/>
        </p:nvCxnSpPr>
        <p:spPr>
          <a:xfrm flipH="1" flipV="1">
            <a:off x="1413847" y="1451126"/>
            <a:ext cx="1649354" cy="1016164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white shoe with velcro straps&#10;&#10;AI-generated content may be incorrect.">
            <a:extLst>
              <a:ext uri="{FF2B5EF4-FFF2-40B4-BE49-F238E27FC236}">
                <a16:creationId xmlns:a16="http://schemas.microsoft.com/office/drawing/2014/main" id="{5D4DCBC5-F16A-31FC-6A87-1C37B08DE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8277" y="214665"/>
            <a:ext cx="1806646" cy="11825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E625CE2-7CB4-0184-B0BD-E1776A9C96BA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3547740" y="1397255"/>
            <a:ext cx="1513860" cy="1640690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ECE76AAB-04EE-7BCA-D5E8-043FAEC3CD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1971" y="158955"/>
            <a:ext cx="1909614" cy="95481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69F1C9-CD70-E7C6-5EBA-FC656BE239E8}"/>
              </a:ext>
            </a:extLst>
          </p:cNvPr>
          <p:cNvCxnSpPr>
            <a:cxnSpLocks/>
            <a:endCxn id="54" idx="2"/>
          </p:cNvCxnSpPr>
          <p:nvPr/>
        </p:nvCxnSpPr>
        <p:spPr>
          <a:xfrm flipH="1" flipV="1">
            <a:off x="2866778" y="1113764"/>
            <a:ext cx="598368" cy="964352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E0F6AB0D-FF41-C7BA-81EA-49B1F8030F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533" y="3678231"/>
            <a:ext cx="1327118" cy="1327118"/>
          </a:xfrm>
          <a:prstGeom prst="rect">
            <a:avLst/>
          </a:prstGeom>
        </p:spPr>
      </p:pic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A6BB7458-06AE-F8F8-2625-A45A7CD3C5A9}"/>
              </a:ext>
            </a:extLst>
          </p:cNvPr>
          <p:cNvCxnSpPr>
            <a:cxnSpLocks/>
            <a:endCxn id="60" idx="3"/>
          </p:cNvCxnSpPr>
          <p:nvPr/>
        </p:nvCxnSpPr>
        <p:spPr>
          <a:xfrm flipH="1">
            <a:off x="1503651" y="2677134"/>
            <a:ext cx="1832946" cy="1664656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C65BBDA4-6606-F3D7-BCE8-463F90E978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713" y="5693297"/>
            <a:ext cx="1459830" cy="14598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2060" name="Straight Connector 2059">
            <a:extLst>
              <a:ext uri="{FF2B5EF4-FFF2-40B4-BE49-F238E27FC236}">
                <a16:creationId xmlns:a16="http://schemas.microsoft.com/office/drawing/2014/main" id="{95BC152E-1128-D01F-1BE3-86704EFFA43F}"/>
              </a:ext>
            </a:extLst>
          </p:cNvPr>
          <p:cNvCxnSpPr>
            <a:cxnSpLocks/>
          </p:cNvCxnSpPr>
          <p:nvPr/>
        </p:nvCxnSpPr>
        <p:spPr>
          <a:xfrm flipH="1">
            <a:off x="1641663" y="4940464"/>
            <a:ext cx="1421538" cy="1466448"/>
          </a:xfrm>
          <a:prstGeom prst="line">
            <a:avLst/>
          </a:prstGeom>
          <a:ln>
            <a:solidFill>
              <a:schemeClr val="bg1"/>
            </a:solidFill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report-ordenador-tablet-staton-holter-1x">
            <a:extLst>
              <a:ext uri="{FF2B5EF4-FFF2-40B4-BE49-F238E27FC236}">
                <a16:creationId xmlns:a16="http://schemas.microsoft.com/office/drawing/2014/main" id="{C287BC5C-D323-8743-1088-AD31E42AF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9"/>
          <a:stretch>
            <a:fillRect/>
          </a:stretch>
        </p:blipFill>
        <p:spPr bwMode="auto">
          <a:xfrm>
            <a:off x="262448" y="183458"/>
            <a:ext cx="1312356" cy="32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6BDB51-8557-1584-B449-7BCFAC912E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57697" y="6363085"/>
            <a:ext cx="1390090" cy="13900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BA1A09-46BB-EA07-22D3-0A77D7C0D76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2211" r="34948"/>
          <a:stretch>
            <a:fillRect/>
          </a:stretch>
        </p:blipFill>
        <p:spPr>
          <a:xfrm>
            <a:off x="13048347" y="5894962"/>
            <a:ext cx="965790" cy="19095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3E68AE-C25C-9C17-9125-170F471B1E7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8049" r="23439"/>
          <a:stretch>
            <a:fillRect/>
          </a:stretch>
        </p:blipFill>
        <p:spPr>
          <a:xfrm>
            <a:off x="10582551" y="5803507"/>
            <a:ext cx="975146" cy="20101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CD904A-D6DB-5B69-9B05-BBB13C9F13E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9238" t="-299" r="29380" b="299"/>
          <a:stretch>
            <a:fillRect/>
          </a:stretch>
        </p:blipFill>
        <p:spPr>
          <a:xfrm>
            <a:off x="9474032" y="5960890"/>
            <a:ext cx="1147916" cy="18502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815B0D-4BEC-DC78-7ED3-3A3E4788384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52563"/>
          <a:stretch>
            <a:fillRect/>
          </a:stretch>
        </p:blipFill>
        <p:spPr>
          <a:xfrm>
            <a:off x="9594645" y="8149292"/>
            <a:ext cx="884390" cy="19095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E1DEAD-8550-CDB1-92C8-1771BD1AFED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53068"/>
          <a:stretch>
            <a:fillRect/>
          </a:stretch>
        </p:blipFill>
        <p:spPr>
          <a:xfrm>
            <a:off x="10706810" y="8916023"/>
            <a:ext cx="552480" cy="11159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0C6847-4C23-A1F6-0DBE-544A7B1720D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15624" y="9243575"/>
            <a:ext cx="1578192" cy="9776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D1B63E-B106-6C20-16E1-CBE0DA353E0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r="68390"/>
          <a:stretch>
            <a:fillRect/>
          </a:stretch>
        </p:blipFill>
        <p:spPr>
          <a:xfrm>
            <a:off x="11277288" y="8895339"/>
            <a:ext cx="1069380" cy="1277082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DFADB5C-6384-31A7-83F0-FC14E38657E4}"/>
              </a:ext>
            </a:extLst>
          </p:cNvPr>
          <p:cNvSpPr/>
          <p:nvPr/>
        </p:nvSpPr>
        <p:spPr>
          <a:xfrm>
            <a:off x="9457216" y="5794932"/>
            <a:ext cx="4969696" cy="200962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360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6FE8AB1-CCDF-811A-8ABC-BEE7163CB0AE}"/>
              </a:ext>
            </a:extLst>
          </p:cNvPr>
          <p:cNvSpPr/>
          <p:nvPr/>
        </p:nvSpPr>
        <p:spPr>
          <a:xfrm>
            <a:off x="9441944" y="8001484"/>
            <a:ext cx="4969696" cy="22197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360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DAEAA8A-994A-F0F0-5482-9EA6C2DE6F67}"/>
              </a:ext>
            </a:extLst>
          </p:cNvPr>
          <p:cNvSpPr/>
          <p:nvPr/>
        </p:nvSpPr>
        <p:spPr>
          <a:xfrm>
            <a:off x="14720765" y="5729340"/>
            <a:ext cx="3174066" cy="444308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36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C6BAF7D-39DC-0103-0781-54EB8DE7DED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96732" y="5967943"/>
            <a:ext cx="1955132" cy="10948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902E25-3E12-7276-45F1-3066E56A5ED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562761" y="7328985"/>
            <a:ext cx="1263718" cy="126371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7B3B6A-9699-CB6E-0CA4-7B47C12CFCA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576031" y="8591173"/>
            <a:ext cx="1390090" cy="1390090"/>
          </a:xfrm>
          <a:prstGeom prst="rect">
            <a:avLst/>
          </a:prstGeom>
        </p:spPr>
      </p:pic>
      <p:sp>
        <p:nvSpPr>
          <p:cNvPr id="40" name="TextBox 2">
            <a:extLst>
              <a:ext uri="{FF2B5EF4-FFF2-40B4-BE49-F238E27FC236}">
                <a16:creationId xmlns:a16="http://schemas.microsoft.com/office/drawing/2014/main" id="{D248943C-4E3F-0D22-E2B6-DA42ADC2C75A}"/>
              </a:ext>
            </a:extLst>
          </p:cNvPr>
          <p:cNvSpPr txBox="1"/>
          <p:nvPr/>
        </p:nvSpPr>
        <p:spPr>
          <a:xfrm>
            <a:off x="9594645" y="3738041"/>
            <a:ext cx="83006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Robots &amp; AIs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14C24DD4-1BF2-C09D-DEBA-6A6F771269E8}"/>
              </a:ext>
            </a:extLst>
          </p:cNvPr>
          <p:cNvSpPr txBox="1"/>
          <p:nvPr/>
        </p:nvSpPr>
        <p:spPr>
          <a:xfrm>
            <a:off x="9511484" y="4294550"/>
            <a:ext cx="830067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Assistive and rehabilitation robots</a:t>
            </a:r>
          </a:p>
          <a:p>
            <a:pPr marL="571500" indent="-571500" algn="just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Social robots </a:t>
            </a:r>
          </a:p>
          <a:p>
            <a:pPr marL="571500" indent="-571500" algn="just">
              <a:buFontTx/>
              <a:buChar char="-"/>
            </a:pPr>
            <a:r>
              <a:rPr lang="en-GB" sz="2800" dirty="0">
                <a:latin typeface="Aptos" panose="020B0004020202020204" pitchFamily="34" charset="0"/>
              </a:rPr>
              <a:t>Conversational AIs</a:t>
            </a:r>
            <a:endParaRPr lang="en-GB" sz="2800" dirty="0">
              <a:latin typeface="Aptos" panose="020B0004020202020204" pitchFamily="34" charset="0"/>
              <a:ea typeface="Calibri"/>
              <a:cs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943460EF-A197-0553-E586-71F64DC19B03}"/>
              </a:ext>
            </a:extLst>
          </p:cNvPr>
          <p:cNvSpPr txBox="1"/>
          <p:nvPr/>
        </p:nvSpPr>
        <p:spPr>
          <a:xfrm>
            <a:off x="9688727" y="236008"/>
            <a:ext cx="81704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5400" b="1" dirty="0">
                <a:latin typeface="Aptos" panose="020B0004020202020204" pitchFamily="34" charset="0"/>
              </a:rPr>
              <a:t>Smart House facility</a:t>
            </a:r>
            <a:endParaRPr lang="en-GB" sz="5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  <p:bldP spid="27" grpId="0" animBg="1"/>
      <p:bldP spid="35" grpId="0" animBg="1"/>
      <p:bldP spid="40" grpId="0"/>
      <p:bldP spid="42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b40a01-6ba9-4add-80c1-ba9287e09473" xsi:nil="true"/>
    <lcf76f155ced4ddcb4097134ff3c332f xmlns="84b74f1a-0904-4c33-8887-564ab5eb097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32636BCF711C4D811D1CB34DCFA272" ma:contentTypeVersion="16" ma:contentTypeDescription="Create a new document." ma:contentTypeScope="" ma:versionID="60486cf73291e47e7bc0cc08fd35f2f1">
  <xsd:schema xmlns:xsd="http://www.w3.org/2001/XMLSchema" xmlns:xs="http://www.w3.org/2001/XMLSchema" xmlns:p="http://schemas.microsoft.com/office/2006/metadata/properties" xmlns:ns2="84b74f1a-0904-4c33-8887-564ab5eb0976" xmlns:ns3="f4b40a01-6ba9-4add-80c1-ba9287e09473" targetNamespace="http://schemas.microsoft.com/office/2006/metadata/properties" ma:root="true" ma:fieldsID="1d3e6f7846425f13282e85df8da46dae" ns2:_="" ns3:_="">
    <xsd:import namespace="84b74f1a-0904-4c33-8887-564ab5eb0976"/>
    <xsd:import namespace="f4b40a01-6ba9-4add-80c1-ba9287e09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74f1a-0904-4c33-8887-564ab5eb09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24f24bf-31d1-448b-8576-41ee23df5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40a01-6ba9-4add-80c1-ba9287e0947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67e1250-d640-436c-aa27-7595f534a03b}" ma:internalName="TaxCatchAll" ma:showField="CatchAllData" ma:web="f4b40a01-6ba9-4add-80c1-ba9287e09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DA585D-364F-4754-AC9F-A4963433FC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C621CE-A9C3-4F2A-970B-83EE027C4AA3}">
  <ds:schemaRefs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62134fa-5c32-4fee-825b-f98d9353ccb2"/>
    <ds:schemaRef ds:uri="5f3fc147-ab38-49ee-90f3-f1974121ba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8F5A96-F3D3-4D1E-A43A-67CBF963714A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174</Words>
  <Application>Microsoft Macintosh PowerPoint</Application>
  <PresentationFormat>Custom</PresentationFormat>
  <Paragraphs>39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Calibri</vt:lpstr>
      <vt:lpstr>Aptos Display</vt:lpstr>
      <vt:lpstr>Aptos</vt:lpstr>
      <vt:lpstr>Arial</vt:lpstr>
      <vt:lpstr>Tema de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PTI+ NEURO-AGING_eng</dc:title>
  <cp:lastModifiedBy>Diego Torricelli</cp:lastModifiedBy>
  <cp:revision>7</cp:revision>
  <dcterms:created xsi:type="dcterms:W3CDTF">2006-08-16T00:00:00Z</dcterms:created>
  <dcterms:modified xsi:type="dcterms:W3CDTF">2025-06-02T10:24:56Z</dcterms:modified>
  <dc:identifier>DAGhPzNw5B0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0x0101004132636BCF711C4D811D1CB34DCFA272</vt:lpwstr>
  </property>
  <property fmtid="{D5CDD505-2E9C-101B-9397-08002B2CF9AE}" pid="3" name="MediaServiceImageTags">
    <vt:lpwstr/>
  </property>
</Properties>
</file>