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4"/>
  </p:sldMasterIdLst>
  <p:notesMasterIdLst>
    <p:notesMasterId r:id="rId18"/>
  </p:notesMasterIdLst>
  <p:sldIdLst>
    <p:sldId id="256" r:id="rId5"/>
    <p:sldId id="278" r:id="rId6"/>
    <p:sldId id="279" r:id="rId7"/>
    <p:sldId id="281" r:id="rId8"/>
    <p:sldId id="282" r:id="rId9"/>
    <p:sldId id="280" r:id="rId10"/>
    <p:sldId id="284" r:id="rId11"/>
    <p:sldId id="285" r:id="rId12"/>
    <p:sldId id="286" r:id="rId13"/>
    <p:sldId id="259" r:id="rId14"/>
    <p:sldId id="277" r:id="rId15"/>
    <p:sldId id="287" r:id="rId16"/>
    <p:sldId id="263" r:id="rId1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7FC4"/>
    <a:srgbClr val="443187"/>
    <a:srgbClr val="A52C85"/>
    <a:srgbClr val="F29419"/>
    <a:srgbClr val="8DCFE4"/>
    <a:srgbClr val="E9575A"/>
    <a:srgbClr val="2EB1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4061" autoAdjust="0"/>
  </p:normalViewPr>
  <p:slideViewPr>
    <p:cSldViewPr snapToGrid="0" snapToObjects="1">
      <p:cViewPr varScale="1">
        <p:scale>
          <a:sx n="113" d="100"/>
          <a:sy n="113" d="100"/>
        </p:scale>
        <p:origin x="64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92BAE5-D685-470A-8406-6B61A4DBA4E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de-DE"/>
        </a:p>
      </dgm:t>
    </dgm:pt>
    <dgm:pt modelId="{A659F2F1-87BE-4F02-9BF1-872055B28895}">
      <dgm:prSet phldrT="[Text]" custT="1"/>
      <dgm:spPr/>
      <dgm:t>
        <a:bodyPr/>
        <a:lstStyle/>
        <a:p>
          <a:pPr>
            <a:buFont typeface="Symbol" panose="05050102010706020507" pitchFamily="18" charset="2"/>
            <a:buChar char=""/>
          </a:pPr>
          <a:r>
            <a:rPr lang="en-GB" sz="1200" b="0" dirty="0">
              <a:solidFill>
                <a:srgbClr val="443187"/>
              </a:solidFill>
              <a:latin typeface="Verdana" panose="020B0604030504040204" pitchFamily="34" charset="0"/>
              <a:ea typeface="Verdana" panose="020B0604030504040204" pitchFamily="34" charset="0"/>
              <a:cs typeface="Verdana" panose="020B0604030504040204" pitchFamily="34" charset="0"/>
            </a:rPr>
            <a:t>Two degree-awarding h</a:t>
          </a:r>
          <a:r>
            <a:rPr lang="en-GB" sz="1200" b="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igher education institutions</a:t>
          </a:r>
          <a:endParaRPr lang="de-DE" sz="1200" b="0" dirty="0">
            <a:solidFill>
              <a:srgbClr val="443187"/>
            </a:solidFill>
          </a:endParaRPr>
        </a:p>
      </dgm:t>
    </dgm:pt>
    <dgm:pt modelId="{097AA7B7-76A1-4012-BB63-31756616BF93}" type="parTrans" cxnId="{EB36585F-D2A3-47E9-BDC1-C376B069326C}">
      <dgm:prSet/>
      <dgm:spPr/>
      <dgm:t>
        <a:bodyPr/>
        <a:lstStyle/>
        <a:p>
          <a:endParaRPr lang="de-DE"/>
        </a:p>
      </dgm:t>
    </dgm:pt>
    <dgm:pt modelId="{9C50C644-2F6A-4E1F-9AD4-DE7A68E69E1B}" type="sibTrans" cxnId="{EB36585F-D2A3-47E9-BDC1-C376B069326C}">
      <dgm:prSet/>
      <dgm:spPr/>
      <dgm:t>
        <a:bodyPr/>
        <a:lstStyle/>
        <a:p>
          <a:endParaRPr lang="de-DE"/>
        </a:p>
      </dgm:t>
    </dgm:pt>
    <dgm:pt modelId="{5B203E2F-4C0B-417B-9F4E-D8519FDD90DF}">
      <dgm:prSet phldrT="[Text]" custT="1"/>
      <dgm:spPr/>
      <dgm:t>
        <a:bodyPr/>
        <a:lstStyle/>
        <a:p>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One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research</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organisation</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competence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excellence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centres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in AI</a:t>
          </a:r>
        </a:p>
      </dgm:t>
    </dgm:pt>
    <dgm:pt modelId="{CE4371BC-F8DE-4BFA-B872-CC35D83E961A}" type="parTrans" cxnId="{86D53D29-BB7E-4D54-A680-DC5C2CE5D8D3}">
      <dgm:prSet/>
      <dgm:spPr/>
      <dgm:t>
        <a:bodyPr/>
        <a:lstStyle/>
        <a:p>
          <a:endParaRPr lang="de-DE"/>
        </a:p>
      </dgm:t>
    </dgm:pt>
    <dgm:pt modelId="{B1E857D1-5349-4668-9672-A2D2A8FCAFD2}" type="sibTrans" cxnId="{86D53D29-BB7E-4D54-A680-DC5C2CE5D8D3}">
      <dgm:prSet/>
      <dgm:spPr/>
      <dgm:t>
        <a:bodyPr/>
        <a:lstStyle/>
        <a:p>
          <a:endParaRPr lang="de-DE"/>
        </a:p>
      </dgm:t>
    </dgm:pt>
    <dgm:pt modelId="{3418D0A7-4365-4312-AF1C-8C3233BF34AD}">
      <dgm:prSet phldrT="[Text]" custT="1"/>
      <dgm:spPr/>
      <dgm:t>
        <a:bodyPr/>
        <a:lstStyle/>
        <a:p>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One</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VET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Member State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entities</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(e.g., Ministry of Education, regional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department</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a:t>
          </a:r>
        </a:p>
      </dgm:t>
    </dgm:pt>
    <dgm:pt modelId="{982228D9-55A2-499C-AC2B-DFE2C695136F}" type="parTrans" cxnId="{C98ABFEB-B72E-46BD-B545-F25CC878FBA6}">
      <dgm:prSet/>
      <dgm:spPr/>
      <dgm:t>
        <a:bodyPr/>
        <a:lstStyle/>
        <a:p>
          <a:endParaRPr lang="de-DE"/>
        </a:p>
      </dgm:t>
    </dgm:pt>
    <dgm:pt modelId="{CD5F9928-D413-40C3-87B3-4CC2CBCD9AE3}" type="sibTrans" cxnId="{C98ABFEB-B72E-46BD-B545-F25CC878FBA6}">
      <dgm:prSet/>
      <dgm:spPr/>
      <dgm:t>
        <a:bodyPr/>
        <a:lstStyle/>
        <a:p>
          <a:endParaRPr lang="de-DE"/>
        </a:p>
      </dgm:t>
    </dgm:pt>
    <dgm:pt modelId="{45FEED2A-3968-4C40-847B-6A80BABCEDE2}">
      <dgm:prSet phldrT="[Text]" custT="1"/>
      <dgm:spPr/>
      <dgm:t>
        <a:bodyPr/>
        <a:lstStyle/>
        <a:p>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Two</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companies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in AI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education</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particularly</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SMEs and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startups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key</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sectors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to</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be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considered</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a:t>
          </a:r>
        </a:p>
      </dgm:t>
    </dgm:pt>
    <dgm:pt modelId="{6B980A6C-32EF-4495-A276-836E514914E0}" type="parTrans" cxnId="{530EC1BE-A195-4A0D-B7A8-BC91093DB3D8}">
      <dgm:prSet/>
      <dgm:spPr/>
      <dgm:t>
        <a:bodyPr/>
        <a:lstStyle/>
        <a:p>
          <a:endParaRPr lang="de-DE"/>
        </a:p>
      </dgm:t>
    </dgm:pt>
    <dgm:pt modelId="{2A7B0FB8-2F10-4477-8A9C-978E86AAEB7E}" type="sibTrans" cxnId="{530EC1BE-A195-4A0D-B7A8-BC91093DB3D8}">
      <dgm:prSet/>
      <dgm:spPr/>
      <dgm:t>
        <a:bodyPr/>
        <a:lstStyle/>
        <a:p>
          <a:endParaRPr lang="de-DE"/>
        </a:p>
      </dgm:t>
    </dgm:pt>
    <dgm:pt modelId="{976AF03C-6564-437B-B054-559329B27412}" type="pres">
      <dgm:prSet presAssocID="{7E92BAE5-D685-470A-8406-6B61A4DBA4EC}" presName="Name0" presStyleCnt="0">
        <dgm:presLayoutVars>
          <dgm:dir/>
          <dgm:resizeHandles val="exact"/>
        </dgm:presLayoutVars>
      </dgm:prSet>
      <dgm:spPr/>
    </dgm:pt>
    <dgm:pt modelId="{A94A5844-BC22-40F5-A695-E204E929FE88}" type="pres">
      <dgm:prSet presAssocID="{A659F2F1-87BE-4F02-9BF1-872055B28895}" presName="compNode" presStyleCnt="0"/>
      <dgm:spPr/>
    </dgm:pt>
    <dgm:pt modelId="{AB61D17D-5762-45E7-8FD9-BF437E0F5786}" type="pres">
      <dgm:prSet presAssocID="{A659F2F1-87BE-4F02-9BF1-872055B28895}" presName="pictRect" presStyleLbl="node1" presStyleIdx="0" presStyleCnt="4" custLinFactNeighborX="2681" custLinFactNeighborY="-186"/>
      <dgm:spPr>
        <a:noFill/>
      </dgm:spPr>
    </dgm:pt>
    <dgm:pt modelId="{526A556A-2E7F-4252-8D45-44ABE6075EB2}" type="pres">
      <dgm:prSet presAssocID="{A659F2F1-87BE-4F02-9BF1-872055B28895}" presName="textRect" presStyleLbl="revTx" presStyleIdx="0" presStyleCnt="4" custLinFactNeighborX="-30411" custLinFactNeighborY="12739">
        <dgm:presLayoutVars>
          <dgm:bulletEnabled val="1"/>
        </dgm:presLayoutVars>
      </dgm:prSet>
      <dgm:spPr/>
    </dgm:pt>
    <dgm:pt modelId="{706DD8E0-6785-41B0-A22B-83F0307CF8AF}" type="pres">
      <dgm:prSet presAssocID="{9C50C644-2F6A-4E1F-9AD4-DE7A68E69E1B}" presName="sibTrans" presStyleLbl="sibTrans2D1" presStyleIdx="0" presStyleCnt="0"/>
      <dgm:spPr/>
    </dgm:pt>
    <dgm:pt modelId="{B58B7D1F-DF06-4C6E-BE77-DC7F4C5EA854}" type="pres">
      <dgm:prSet presAssocID="{45FEED2A-3968-4C40-847B-6A80BABCEDE2}" presName="compNode" presStyleCnt="0"/>
      <dgm:spPr/>
    </dgm:pt>
    <dgm:pt modelId="{A10768AE-4AA1-4DB8-87D5-02090B180FED}" type="pres">
      <dgm:prSet presAssocID="{45FEED2A-3968-4C40-847B-6A80BABCEDE2}" presName="pictRect" presStyleLbl="node1" presStyleIdx="1" presStyleCnt="4"/>
      <dgm:spPr>
        <a:noFill/>
      </dgm:spPr>
    </dgm:pt>
    <dgm:pt modelId="{89B03FDC-CF9F-4F15-A713-98D958FB022A}" type="pres">
      <dgm:prSet presAssocID="{45FEED2A-3968-4C40-847B-6A80BABCEDE2}" presName="textRect" presStyleLbl="revTx" presStyleIdx="1" presStyleCnt="4" custScaleX="139062" custLinFactNeighborX="-4869" custLinFactNeighborY="24271">
        <dgm:presLayoutVars>
          <dgm:bulletEnabled val="1"/>
        </dgm:presLayoutVars>
      </dgm:prSet>
      <dgm:spPr/>
    </dgm:pt>
    <dgm:pt modelId="{DD4B39B5-594A-40DC-A7A7-EA7B59CB2D0B}" type="pres">
      <dgm:prSet presAssocID="{2A7B0FB8-2F10-4477-8A9C-978E86AAEB7E}" presName="sibTrans" presStyleLbl="sibTrans2D1" presStyleIdx="0" presStyleCnt="0"/>
      <dgm:spPr/>
    </dgm:pt>
    <dgm:pt modelId="{D44FD01E-5E4E-4B70-A522-74F5C1ABFD47}" type="pres">
      <dgm:prSet presAssocID="{5B203E2F-4C0B-417B-9F4E-D8519FDD90DF}" presName="compNode" presStyleCnt="0"/>
      <dgm:spPr/>
    </dgm:pt>
    <dgm:pt modelId="{D76D228F-9E42-4514-A7C1-FE7C2D4AD583}" type="pres">
      <dgm:prSet presAssocID="{5B203E2F-4C0B-417B-9F4E-D8519FDD90DF}" presName="pictRect" presStyleLbl="node1" presStyleIdx="2" presStyleCnt="4"/>
      <dgm:spPr>
        <a:noFill/>
      </dgm:spPr>
    </dgm:pt>
    <dgm:pt modelId="{FEE05300-7277-4774-967B-D67FB3B4F196}" type="pres">
      <dgm:prSet presAssocID="{5B203E2F-4C0B-417B-9F4E-D8519FDD90DF}" presName="textRect" presStyleLbl="revTx" presStyleIdx="2" presStyleCnt="4" custScaleX="114689" custLinFactNeighborX="-23278" custLinFactNeighborY="-42350">
        <dgm:presLayoutVars>
          <dgm:bulletEnabled val="1"/>
        </dgm:presLayoutVars>
      </dgm:prSet>
      <dgm:spPr/>
    </dgm:pt>
    <dgm:pt modelId="{2F576D81-01F0-453A-900C-F064ECFFCDBB}" type="pres">
      <dgm:prSet presAssocID="{B1E857D1-5349-4668-9672-A2D2A8FCAFD2}" presName="sibTrans" presStyleLbl="sibTrans2D1" presStyleIdx="0" presStyleCnt="0"/>
      <dgm:spPr/>
    </dgm:pt>
    <dgm:pt modelId="{ABCBDBD8-B3BD-425B-9748-9C68A965D9E5}" type="pres">
      <dgm:prSet presAssocID="{3418D0A7-4365-4312-AF1C-8C3233BF34AD}" presName="compNode" presStyleCnt="0"/>
      <dgm:spPr/>
    </dgm:pt>
    <dgm:pt modelId="{BF1830A6-1C2C-4B25-B34C-BE0F5188BA35}" type="pres">
      <dgm:prSet presAssocID="{3418D0A7-4365-4312-AF1C-8C3233BF34AD}" presName="pictRect" presStyleLbl="node1" presStyleIdx="3" presStyleCnt="4"/>
      <dgm:spPr>
        <a:noFill/>
      </dgm:spPr>
    </dgm:pt>
    <dgm:pt modelId="{012EAE52-C345-4090-A3A1-D4A21D2CEBF4}" type="pres">
      <dgm:prSet presAssocID="{3418D0A7-4365-4312-AF1C-8C3233BF34AD}" presName="textRect" presStyleLbl="revTx" presStyleIdx="3" presStyleCnt="4" custScaleX="118107" custLinFactNeighborX="-3293" custLinFactNeighborY="-41137">
        <dgm:presLayoutVars>
          <dgm:bulletEnabled val="1"/>
        </dgm:presLayoutVars>
      </dgm:prSet>
      <dgm:spPr/>
    </dgm:pt>
  </dgm:ptLst>
  <dgm:cxnLst>
    <dgm:cxn modelId="{1D034101-88DB-4493-988D-7FD030070E33}" type="presOf" srcId="{7E92BAE5-D685-470A-8406-6B61A4DBA4EC}" destId="{976AF03C-6564-437B-B054-559329B27412}" srcOrd="0" destOrd="0" presId="urn:microsoft.com/office/officeart/2005/8/layout/pList1"/>
    <dgm:cxn modelId="{BD27E113-2721-43B0-81A5-57C8F6B69C00}" type="presOf" srcId="{A659F2F1-87BE-4F02-9BF1-872055B28895}" destId="{526A556A-2E7F-4252-8D45-44ABE6075EB2}" srcOrd="0" destOrd="0" presId="urn:microsoft.com/office/officeart/2005/8/layout/pList1"/>
    <dgm:cxn modelId="{3D619B16-4779-4164-8EBE-B8D5AFA1E15E}" type="presOf" srcId="{2A7B0FB8-2F10-4477-8A9C-978E86AAEB7E}" destId="{DD4B39B5-594A-40DC-A7A7-EA7B59CB2D0B}" srcOrd="0" destOrd="0" presId="urn:microsoft.com/office/officeart/2005/8/layout/pList1"/>
    <dgm:cxn modelId="{86D53D29-BB7E-4D54-A680-DC5C2CE5D8D3}" srcId="{7E92BAE5-D685-470A-8406-6B61A4DBA4EC}" destId="{5B203E2F-4C0B-417B-9F4E-D8519FDD90DF}" srcOrd="2" destOrd="0" parTransId="{CE4371BC-F8DE-4BFA-B872-CC35D83E961A}" sibTransId="{B1E857D1-5349-4668-9672-A2D2A8FCAFD2}"/>
    <dgm:cxn modelId="{EB36585F-D2A3-47E9-BDC1-C376B069326C}" srcId="{7E92BAE5-D685-470A-8406-6B61A4DBA4EC}" destId="{A659F2F1-87BE-4F02-9BF1-872055B28895}" srcOrd="0" destOrd="0" parTransId="{097AA7B7-76A1-4012-BB63-31756616BF93}" sibTransId="{9C50C644-2F6A-4E1F-9AD4-DE7A68E69E1B}"/>
    <dgm:cxn modelId="{36CACE73-E43D-4FCC-A618-EFC5010A9E7E}" type="presOf" srcId="{B1E857D1-5349-4668-9672-A2D2A8FCAFD2}" destId="{2F576D81-01F0-453A-900C-F064ECFFCDBB}" srcOrd="0" destOrd="0" presId="urn:microsoft.com/office/officeart/2005/8/layout/pList1"/>
    <dgm:cxn modelId="{7265F2AE-E006-4205-A774-0B123D54FB9D}" type="presOf" srcId="{45FEED2A-3968-4C40-847B-6A80BABCEDE2}" destId="{89B03FDC-CF9F-4F15-A713-98D958FB022A}" srcOrd="0" destOrd="0" presId="urn:microsoft.com/office/officeart/2005/8/layout/pList1"/>
    <dgm:cxn modelId="{530EC1BE-A195-4A0D-B7A8-BC91093DB3D8}" srcId="{7E92BAE5-D685-470A-8406-6B61A4DBA4EC}" destId="{45FEED2A-3968-4C40-847B-6A80BABCEDE2}" srcOrd="1" destOrd="0" parTransId="{6B980A6C-32EF-4495-A276-836E514914E0}" sibTransId="{2A7B0FB8-2F10-4477-8A9C-978E86AAEB7E}"/>
    <dgm:cxn modelId="{B7BBEDD1-EC9F-4DF5-895F-6FCC5F092608}" type="presOf" srcId="{3418D0A7-4365-4312-AF1C-8C3233BF34AD}" destId="{012EAE52-C345-4090-A3A1-D4A21D2CEBF4}" srcOrd="0" destOrd="0" presId="urn:microsoft.com/office/officeart/2005/8/layout/pList1"/>
    <dgm:cxn modelId="{C98ABFEB-B72E-46BD-B545-F25CC878FBA6}" srcId="{7E92BAE5-D685-470A-8406-6B61A4DBA4EC}" destId="{3418D0A7-4365-4312-AF1C-8C3233BF34AD}" srcOrd="3" destOrd="0" parTransId="{982228D9-55A2-499C-AC2B-DFE2C695136F}" sibTransId="{CD5F9928-D413-40C3-87B3-4CC2CBCD9AE3}"/>
    <dgm:cxn modelId="{DA7E22EC-04CF-406C-8680-6F466FE52A80}" type="presOf" srcId="{5B203E2F-4C0B-417B-9F4E-D8519FDD90DF}" destId="{FEE05300-7277-4774-967B-D67FB3B4F196}" srcOrd="0" destOrd="0" presId="urn:microsoft.com/office/officeart/2005/8/layout/pList1"/>
    <dgm:cxn modelId="{EA89F5EC-D3A5-465A-AA3A-C5F9CBBBF6F4}" type="presOf" srcId="{9C50C644-2F6A-4E1F-9AD4-DE7A68E69E1B}" destId="{706DD8E0-6785-41B0-A22B-83F0307CF8AF}" srcOrd="0" destOrd="0" presId="urn:microsoft.com/office/officeart/2005/8/layout/pList1"/>
    <dgm:cxn modelId="{46F737D4-3FEB-4609-9007-E702E1588F8A}" type="presParOf" srcId="{976AF03C-6564-437B-B054-559329B27412}" destId="{A94A5844-BC22-40F5-A695-E204E929FE88}" srcOrd="0" destOrd="0" presId="urn:microsoft.com/office/officeart/2005/8/layout/pList1"/>
    <dgm:cxn modelId="{618CA4B3-CA33-4D52-A52C-0F1DF3244C92}" type="presParOf" srcId="{A94A5844-BC22-40F5-A695-E204E929FE88}" destId="{AB61D17D-5762-45E7-8FD9-BF437E0F5786}" srcOrd="0" destOrd="0" presId="urn:microsoft.com/office/officeart/2005/8/layout/pList1"/>
    <dgm:cxn modelId="{B29D8CF6-9E0F-48B9-92EF-FA0476CA0F8E}" type="presParOf" srcId="{A94A5844-BC22-40F5-A695-E204E929FE88}" destId="{526A556A-2E7F-4252-8D45-44ABE6075EB2}" srcOrd="1" destOrd="0" presId="urn:microsoft.com/office/officeart/2005/8/layout/pList1"/>
    <dgm:cxn modelId="{FE7847A2-83F4-41B2-95F4-7ABF28A3D421}" type="presParOf" srcId="{976AF03C-6564-437B-B054-559329B27412}" destId="{706DD8E0-6785-41B0-A22B-83F0307CF8AF}" srcOrd="1" destOrd="0" presId="urn:microsoft.com/office/officeart/2005/8/layout/pList1"/>
    <dgm:cxn modelId="{5FB28A17-E2B9-4660-A3D0-08F8C0195CDB}" type="presParOf" srcId="{976AF03C-6564-437B-B054-559329B27412}" destId="{B58B7D1F-DF06-4C6E-BE77-DC7F4C5EA854}" srcOrd="2" destOrd="0" presId="urn:microsoft.com/office/officeart/2005/8/layout/pList1"/>
    <dgm:cxn modelId="{A5FADE40-CD92-4B54-8FB1-69C7A008F635}" type="presParOf" srcId="{B58B7D1F-DF06-4C6E-BE77-DC7F4C5EA854}" destId="{A10768AE-4AA1-4DB8-87D5-02090B180FED}" srcOrd="0" destOrd="0" presId="urn:microsoft.com/office/officeart/2005/8/layout/pList1"/>
    <dgm:cxn modelId="{2412DC8F-D0FF-4AF3-9FB7-A9EFC8818EB2}" type="presParOf" srcId="{B58B7D1F-DF06-4C6E-BE77-DC7F4C5EA854}" destId="{89B03FDC-CF9F-4F15-A713-98D958FB022A}" srcOrd="1" destOrd="0" presId="urn:microsoft.com/office/officeart/2005/8/layout/pList1"/>
    <dgm:cxn modelId="{454CB9BA-D2B3-4855-8818-32A387F2B037}" type="presParOf" srcId="{976AF03C-6564-437B-B054-559329B27412}" destId="{DD4B39B5-594A-40DC-A7A7-EA7B59CB2D0B}" srcOrd="3" destOrd="0" presId="urn:microsoft.com/office/officeart/2005/8/layout/pList1"/>
    <dgm:cxn modelId="{90EB3F3C-0ABA-43FD-89CF-6CE9231F97F2}" type="presParOf" srcId="{976AF03C-6564-437B-B054-559329B27412}" destId="{D44FD01E-5E4E-4B70-A522-74F5C1ABFD47}" srcOrd="4" destOrd="0" presId="urn:microsoft.com/office/officeart/2005/8/layout/pList1"/>
    <dgm:cxn modelId="{858E93C4-B293-4E28-865F-8B6BD4B2E098}" type="presParOf" srcId="{D44FD01E-5E4E-4B70-A522-74F5C1ABFD47}" destId="{D76D228F-9E42-4514-A7C1-FE7C2D4AD583}" srcOrd="0" destOrd="0" presId="urn:microsoft.com/office/officeart/2005/8/layout/pList1"/>
    <dgm:cxn modelId="{D41F9D45-C70D-4134-A00F-AED660F99EE1}" type="presParOf" srcId="{D44FD01E-5E4E-4B70-A522-74F5C1ABFD47}" destId="{FEE05300-7277-4774-967B-D67FB3B4F196}" srcOrd="1" destOrd="0" presId="urn:microsoft.com/office/officeart/2005/8/layout/pList1"/>
    <dgm:cxn modelId="{B77DE579-A1FC-49EF-94CD-EC11F84F9E2D}" type="presParOf" srcId="{976AF03C-6564-437B-B054-559329B27412}" destId="{2F576D81-01F0-453A-900C-F064ECFFCDBB}" srcOrd="5" destOrd="0" presId="urn:microsoft.com/office/officeart/2005/8/layout/pList1"/>
    <dgm:cxn modelId="{7DDE3580-C8D7-484D-8F9E-B04DD9257328}" type="presParOf" srcId="{976AF03C-6564-437B-B054-559329B27412}" destId="{ABCBDBD8-B3BD-425B-9748-9C68A965D9E5}" srcOrd="6" destOrd="0" presId="urn:microsoft.com/office/officeart/2005/8/layout/pList1"/>
    <dgm:cxn modelId="{C781DDD3-0423-49C4-94B3-3D96932AEEE3}" type="presParOf" srcId="{ABCBDBD8-B3BD-425B-9748-9C68A965D9E5}" destId="{BF1830A6-1C2C-4B25-B34C-BE0F5188BA35}" srcOrd="0" destOrd="0" presId="urn:microsoft.com/office/officeart/2005/8/layout/pList1"/>
    <dgm:cxn modelId="{6E01285F-FE27-41E1-9294-410E917DEDA9}" type="presParOf" srcId="{ABCBDBD8-B3BD-425B-9748-9C68A965D9E5}" destId="{012EAE52-C345-4090-A3A1-D4A21D2CEBF4}"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61D17D-5762-45E7-8FD9-BF437E0F5786}">
      <dsp:nvSpPr>
        <dsp:cNvPr id="0" name=""/>
        <dsp:cNvSpPr/>
      </dsp:nvSpPr>
      <dsp:spPr>
        <a:xfrm>
          <a:off x="563016" y="0"/>
          <a:ext cx="2048691" cy="141154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6A556A-2E7F-4252-8D45-44ABE6075EB2}">
      <dsp:nvSpPr>
        <dsp:cNvPr id="0" name=""/>
        <dsp:cNvSpPr/>
      </dsp:nvSpPr>
      <dsp:spPr>
        <a:xfrm>
          <a:off x="0" y="1509082"/>
          <a:ext cx="2048691" cy="76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n-GB" sz="1200" b="0" kern="1200" dirty="0">
              <a:solidFill>
                <a:srgbClr val="443187"/>
              </a:solidFill>
              <a:latin typeface="Verdana" panose="020B0604030504040204" pitchFamily="34" charset="0"/>
              <a:ea typeface="Verdana" panose="020B0604030504040204" pitchFamily="34" charset="0"/>
              <a:cs typeface="Verdana" panose="020B0604030504040204" pitchFamily="34" charset="0"/>
            </a:rPr>
            <a:t>Two degree-awarding h</a:t>
          </a:r>
          <a:r>
            <a:rPr lang="en-GB"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igher education institutions</a:t>
          </a:r>
          <a:endParaRPr lang="de-DE" sz="1200" b="0" kern="1200" dirty="0">
            <a:solidFill>
              <a:srgbClr val="443187"/>
            </a:solidFill>
          </a:endParaRPr>
        </a:p>
      </dsp:txBody>
      <dsp:txXfrm>
        <a:off x="0" y="1509082"/>
        <a:ext cx="2048691" cy="760064"/>
      </dsp:txXfrm>
    </dsp:sp>
    <dsp:sp modelId="{A10768AE-4AA1-4DB8-87D5-02090B180FED}">
      <dsp:nvSpPr>
        <dsp:cNvPr id="0" name=""/>
        <dsp:cNvSpPr/>
      </dsp:nvSpPr>
      <dsp:spPr>
        <a:xfrm>
          <a:off x="3161868" y="709"/>
          <a:ext cx="2048691" cy="141154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B03FDC-CF9F-4F15-A713-98D958FB022A}">
      <dsp:nvSpPr>
        <dsp:cNvPr id="0" name=""/>
        <dsp:cNvSpPr/>
      </dsp:nvSpPr>
      <dsp:spPr>
        <a:xfrm>
          <a:off x="2661987" y="1596733"/>
          <a:ext cx="2848951" cy="76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Two</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companies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in AI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education</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particularly</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SMEs and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startups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key</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sectors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to</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be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considered</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a:t>
          </a:r>
        </a:p>
      </dsp:txBody>
      <dsp:txXfrm>
        <a:off x="2661987" y="1596733"/>
        <a:ext cx="2848951" cy="760064"/>
      </dsp:txXfrm>
    </dsp:sp>
    <dsp:sp modelId="{D76D228F-9E42-4514-A7C1-FE7C2D4AD583}">
      <dsp:nvSpPr>
        <dsp:cNvPr id="0" name=""/>
        <dsp:cNvSpPr/>
      </dsp:nvSpPr>
      <dsp:spPr>
        <a:xfrm>
          <a:off x="722742" y="2377192"/>
          <a:ext cx="2048691" cy="141154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E05300-7277-4774-967B-D67FB3B4F196}">
      <dsp:nvSpPr>
        <dsp:cNvPr id="0" name=""/>
        <dsp:cNvSpPr/>
      </dsp:nvSpPr>
      <dsp:spPr>
        <a:xfrm>
          <a:off x="95382" y="3466853"/>
          <a:ext cx="2349624" cy="76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One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research</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organisation</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competence</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excellence </a:t>
          </a:r>
          <a:r>
            <a:rPr lang="de-DE" sz="12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centres</a:t>
          </a:r>
          <a:r>
            <a:rPr lang="de-DE" sz="12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in AI</a:t>
          </a:r>
        </a:p>
      </dsp:txBody>
      <dsp:txXfrm>
        <a:off x="95382" y="3466853"/>
        <a:ext cx="2349624" cy="760064"/>
      </dsp:txXfrm>
    </dsp:sp>
    <dsp:sp modelId="{BF1830A6-1C2C-4B25-B34C-BE0F5188BA35}">
      <dsp:nvSpPr>
        <dsp:cNvPr id="0" name=""/>
        <dsp:cNvSpPr/>
      </dsp:nvSpPr>
      <dsp:spPr>
        <a:xfrm>
          <a:off x="3312334" y="2377192"/>
          <a:ext cx="2048691" cy="1411548"/>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EAE52-C345-4090-A3A1-D4A21D2CEBF4}">
      <dsp:nvSpPr>
        <dsp:cNvPr id="0" name=""/>
        <dsp:cNvSpPr/>
      </dsp:nvSpPr>
      <dsp:spPr>
        <a:xfrm>
          <a:off x="3059392" y="3476072"/>
          <a:ext cx="2419648" cy="760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marL="0" lvl="0" indent="0" algn="ctr" defTabSz="488950">
            <a:lnSpc>
              <a:spcPct val="90000"/>
            </a:lnSpc>
            <a:spcBef>
              <a:spcPct val="0"/>
            </a:spcBef>
            <a:spcAft>
              <a:spcPct val="35000"/>
            </a:spcAft>
            <a:buNone/>
          </a:pP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One</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VET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or</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Member State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entities</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 (e.g., Ministry of Education, regional </a:t>
          </a:r>
          <a:r>
            <a:rPr lang="de-DE" sz="1100" b="0" kern="1200" dirty="0" err="1">
              <a:solidFill>
                <a:srgbClr val="443187"/>
              </a:solidFill>
              <a:effectLst/>
              <a:latin typeface="Verdana" panose="020B0604030504040204" pitchFamily="34" charset="0"/>
              <a:ea typeface="Verdana" panose="020B0604030504040204" pitchFamily="34" charset="0"/>
              <a:cs typeface="Verdana" panose="020B0604030504040204" pitchFamily="34" charset="0"/>
            </a:rPr>
            <a:t>department</a:t>
          </a:r>
          <a:r>
            <a:rPr lang="de-DE" sz="1100" b="0" kern="1200" dirty="0">
              <a:solidFill>
                <a:srgbClr val="443187"/>
              </a:solidFill>
              <a:effectLst/>
              <a:latin typeface="Verdana" panose="020B0604030504040204" pitchFamily="34" charset="0"/>
              <a:ea typeface="Verdana" panose="020B0604030504040204" pitchFamily="34" charset="0"/>
              <a:cs typeface="Verdana" panose="020B0604030504040204" pitchFamily="34" charset="0"/>
            </a:rPr>
            <a:t>…)</a:t>
          </a:r>
        </a:p>
      </dsp:txBody>
      <dsp:txXfrm>
        <a:off x="3059392" y="3476072"/>
        <a:ext cx="2419648" cy="760064"/>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F61DE-F2A5-47B5-88C2-74178082DFE6}" type="datetimeFigureOut">
              <a:rPr lang="de-DE" smtClean="0"/>
              <a:t>16.05.2025</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317874-D8B7-4369-8D9A-7196A98FFDF5}" type="slidenum">
              <a:rPr lang="de-DE" smtClean="0"/>
              <a:t>‹#›</a:t>
            </a:fld>
            <a:endParaRPr lang="de-DE"/>
          </a:p>
        </p:txBody>
      </p:sp>
    </p:spTree>
    <p:extLst>
      <p:ext uri="{BB962C8B-B14F-4D97-AF65-F5344CB8AC3E}">
        <p14:creationId xmlns:p14="http://schemas.microsoft.com/office/powerpoint/2010/main" val="407322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call will be </a:t>
            </a:r>
            <a:r>
              <a:rPr lang="en-US" dirty="0" err="1"/>
              <a:t>organised</a:t>
            </a:r>
            <a:r>
              <a:rPr lang="en-US" dirty="0"/>
              <a:t> at a later stage to cover specific skillset necessary for the AI Factories. The two projects selected to implement the AI Skills Academy will closely collaborate to ensure an aligned education and training offer and to support its implementation. They will also share communication and dissemination activities. The precise scope of the collaboration should be laid down in the collaboration agreement25 that the two projects will sign once both parts of the AI Skills Academy are set up. </a:t>
            </a:r>
            <a:endParaRPr lang="it-IT" dirty="0"/>
          </a:p>
        </p:txBody>
      </p:sp>
      <p:sp>
        <p:nvSpPr>
          <p:cNvPr id="4" name="Slide Number Placeholder 3"/>
          <p:cNvSpPr>
            <a:spLocks noGrp="1"/>
          </p:cNvSpPr>
          <p:nvPr>
            <p:ph type="sldNum" sz="quarter" idx="5"/>
          </p:nvPr>
        </p:nvSpPr>
        <p:spPr/>
        <p:txBody>
          <a:bodyPr/>
          <a:lstStyle/>
          <a:p>
            <a:fld id="{5E317874-D8B7-4369-8D9A-7196A98FFDF5}" type="slidenum">
              <a:rPr lang="de-DE" smtClean="0"/>
              <a:t>3</a:t>
            </a:fld>
            <a:endParaRPr lang="de-DE"/>
          </a:p>
        </p:txBody>
      </p:sp>
    </p:spTree>
    <p:extLst>
      <p:ext uri="{BB962C8B-B14F-4D97-AF65-F5344CB8AC3E}">
        <p14:creationId xmlns:p14="http://schemas.microsoft.com/office/powerpoint/2010/main" val="2723670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5E317874-D8B7-4369-8D9A-7196A98FFDF5}" type="slidenum">
              <a:rPr lang="de-DE" smtClean="0"/>
              <a:t>6</a:t>
            </a:fld>
            <a:endParaRPr lang="de-DE"/>
          </a:p>
        </p:txBody>
      </p:sp>
    </p:spTree>
    <p:extLst>
      <p:ext uri="{BB962C8B-B14F-4D97-AF65-F5344CB8AC3E}">
        <p14:creationId xmlns:p14="http://schemas.microsoft.com/office/powerpoint/2010/main" val="1931956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5E317874-D8B7-4369-8D9A-7196A98FFDF5}" type="slidenum">
              <a:rPr lang="de-DE" smtClean="0"/>
              <a:t>7</a:t>
            </a:fld>
            <a:endParaRPr lang="de-DE"/>
          </a:p>
        </p:txBody>
      </p:sp>
    </p:spTree>
    <p:extLst>
      <p:ext uri="{BB962C8B-B14F-4D97-AF65-F5344CB8AC3E}">
        <p14:creationId xmlns:p14="http://schemas.microsoft.com/office/powerpoint/2010/main" val="773563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5E317874-D8B7-4369-8D9A-7196A98FFDF5}" type="slidenum">
              <a:rPr lang="de-DE" smtClean="0"/>
              <a:t>8</a:t>
            </a:fld>
            <a:endParaRPr lang="de-DE"/>
          </a:p>
        </p:txBody>
      </p:sp>
    </p:spTree>
    <p:extLst>
      <p:ext uri="{BB962C8B-B14F-4D97-AF65-F5344CB8AC3E}">
        <p14:creationId xmlns:p14="http://schemas.microsoft.com/office/powerpoint/2010/main" val="1923078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5E317874-D8B7-4369-8D9A-7196A98FFDF5}" type="slidenum">
              <a:rPr lang="de-DE" smtClean="0"/>
              <a:t>9</a:t>
            </a:fld>
            <a:endParaRPr lang="de-DE"/>
          </a:p>
        </p:txBody>
      </p:sp>
    </p:spTree>
    <p:extLst>
      <p:ext uri="{BB962C8B-B14F-4D97-AF65-F5344CB8AC3E}">
        <p14:creationId xmlns:p14="http://schemas.microsoft.com/office/powerpoint/2010/main" val="25038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Espace réservé de la date 3"/>
          <p:cNvSpPr>
            <a:spLocks noGrp="1"/>
          </p:cNvSpPr>
          <p:nvPr>
            <p:ph type="dt" sz="half" idx="10"/>
          </p:nvPr>
        </p:nvSpPr>
        <p:spPr/>
        <p:txBody>
          <a:body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338254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texte vertical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1643379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1439805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r>
              <a:rPr lang="en-US"/>
              <a:t>Click icon to add picture</a:t>
            </a:r>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r>
              <a:rPr lang="en-US"/>
              <a:t>Click icon to add picture</a:t>
            </a:r>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r>
              <a:rPr lang="en-US"/>
              <a:t>Click icon to add picture</a:t>
            </a:r>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r>
              <a:rPr lang="en-US"/>
              <a:t>Click icon to add picture</a:t>
            </a:r>
            <a:endParaRPr lang="en-GB"/>
          </a:p>
        </p:txBody>
      </p:sp>
      <p:cxnSp>
        <p:nvCxnSpPr>
          <p:cNvPr id="9" name="Straight Connector 8"/>
          <p:cNvCxnSpPr/>
          <p:nvPr/>
        </p:nvCxnSpPr>
        <p:spPr bwMode="auto">
          <a:xfrm>
            <a:off x="3349671"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p:nvCxnSpPr>
        <p:spPr bwMode="auto">
          <a:xfrm>
            <a:off x="5970419"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p:nvCxnSpPr>
        <p:spPr bwMode="auto">
          <a:xfrm>
            <a:off x="8591167"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ontent Placeholder 7"/>
          <p:cNvSpPr>
            <a:spLocks noGrp="1"/>
          </p:cNvSpPr>
          <p:nvPr>
            <p:ph sz="quarter" idx="15"/>
          </p:nvPr>
        </p:nvSpPr>
        <p:spPr>
          <a:xfrm>
            <a:off x="997897" y="4260554"/>
            <a:ext cx="2082800" cy="1249363"/>
          </a:xfrm>
        </p:spPr>
        <p:txBody>
          <a:bodyPr/>
          <a:lstStyle>
            <a:lvl1pPr marL="0" indent="0" algn="ctr">
              <a:buNone/>
              <a:defRPr sz="2000"/>
            </a:lvl1pPr>
          </a:lstStyle>
          <a:p>
            <a:pPr lvl="0"/>
            <a:r>
              <a:rPr lang="en-US"/>
              <a:t>Click to edit Master text styles</a:t>
            </a:r>
          </a:p>
        </p:txBody>
      </p:sp>
      <p:sp>
        <p:nvSpPr>
          <p:cNvPr id="16" name="Content Placeholder 7"/>
          <p:cNvSpPr>
            <a:spLocks noGrp="1"/>
          </p:cNvSpPr>
          <p:nvPr>
            <p:ph sz="quarter" idx="16"/>
          </p:nvPr>
        </p:nvSpPr>
        <p:spPr>
          <a:xfrm>
            <a:off x="3618645" y="4260554"/>
            <a:ext cx="2082800" cy="1249363"/>
          </a:xfrm>
        </p:spPr>
        <p:txBody>
          <a:bodyPr/>
          <a:lstStyle>
            <a:lvl1pPr marL="0" indent="0" algn="ctr">
              <a:buNone/>
              <a:defRPr sz="2000"/>
            </a:lvl1pPr>
          </a:lstStyle>
          <a:p>
            <a:pPr lvl="0"/>
            <a:r>
              <a:rPr lang="en-US"/>
              <a:t>Click to edit Master text styles</a:t>
            </a:r>
          </a:p>
        </p:txBody>
      </p:sp>
      <p:sp>
        <p:nvSpPr>
          <p:cNvPr id="17" name="Content Placeholder 7"/>
          <p:cNvSpPr>
            <a:spLocks noGrp="1"/>
          </p:cNvSpPr>
          <p:nvPr>
            <p:ph sz="quarter" idx="17"/>
          </p:nvPr>
        </p:nvSpPr>
        <p:spPr>
          <a:xfrm>
            <a:off x="6239393" y="4260554"/>
            <a:ext cx="2082800" cy="1249363"/>
          </a:xfrm>
        </p:spPr>
        <p:txBody>
          <a:bodyPr/>
          <a:lstStyle>
            <a:lvl1pPr marL="0" indent="0" algn="ctr">
              <a:buNone/>
              <a:defRPr sz="2000"/>
            </a:lvl1pPr>
          </a:lstStyle>
          <a:p>
            <a:pPr lvl="0"/>
            <a:r>
              <a:rPr lang="en-US"/>
              <a:t>Click to edit Master text styles</a:t>
            </a:r>
          </a:p>
        </p:txBody>
      </p:sp>
      <p:sp>
        <p:nvSpPr>
          <p:cNvPr id="18" name="Content Placeholder 7"/>
          <p:cNvSpPr>
            <a:spLocks noGrp="1"/>
          </p:cNvSpPr>
          <p:nvPr>
            <p:ph sz="quarter" idx="18"/>
          </p:nvPr>
        </p:nvSpPr>
        <p:spPr>
          <a:xfrm>
            <a:off x="8860143" y="4260554"/>
            <a:ext cx="2082800" cy="1249363"/>
          </a:xfrm>
        </p:spPr>
        <p:txBody>
          <a:bodyPr/>
          <a:lstStyle>
            <a:lvl1pPr marL="0" indent="0" algn="ctr">
              <a:buNone/>
              <a:defRPr sz="2000"/>
            </a:lvl1pPr>
          </a:lstStyle>
          <a:p>
            <a:pPr lvl="0"/>
            <a:r>
              <a:rPr lang="en-US"/>
              <a:t>Click to edit Master text styles</a:t>
            </a:r>
          </a:p>
        </p:txBody>
      </p:sp>
      <p:cxnSp>
        <p:nvCxnSpPr>
          <p:cNvPr id="2" name="Straight Connector 1">
            <a:extLst>
              <a:ext uri="{FF2B5EF4-FFF2-40B4-BE49-F238E27FC236}">
                <a16:creationId xmlns:a16="http://schemas.microsoft.com/office/drawing/2014/main" id="{DA3A0807-C424-B878-BFA1-E4A9BD01AEF3}"/>
              </a:ext>
            </a:extLst>
          </p:cNvPr>
          <p:cNvCxnSpPr/>
          <p:nvPr userDrawn="1"/>
        </p:nvCxnSpPr>
        <p:spPr bwMode="auto">
          <a:xfrm>
            <a:off x="3349671"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 name="Straight Connector 3">
            <a:extLst>
              <a:ext uri="{FF2B5EF4-FFF2-40B4-BE49-F238E27FC236}">
                <a16:creationId xmlns:a16="http://schemas.microsoft.com/office/drawing/2014/main" id="{95AB5B22-1DF4-E642-22B2-3927ED9859E8}"/>
              </a:ext>
            </a:extLst>
          </p:cNvPr>
          <p:cNvCxnSpPr/>
          <p:nvPr userDrawn="1"/>
        </p:nvCxnSpPr>
        <p:spPr bwMode="auto">
          <a:xfrm>
            <a:off x="5970419"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Connector 5">
            <a:extLst>
              <a:ext uri="{FF2B5EF4-FFF2-40B4-BE49-F238E27FC236}">
                <a16:creationId xmlns:a16="http://schemas.microsoft.com/office/drawing/2014/main" id="{422CFBF0-C5B8-94C0-710A-8135BC99B22E}"/>
              </a:ext>
            </a:extLst>
          </p:cNvPr>
          <p:cNvCxnSpPr/>
          <p:nvPr userDrawn="1"/>
        </p:nvCxnSpPr>
        <p:spPr bwMode="auto">
          <a:xfrm>
            <a:off x="8591167"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19299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a:t>Click icon to add picture</a:t>
            </a:r>
            <a:endParaRPr lang="en-GB" dirty="0"/>
          </a:p>
        </p:txBody>
      </p:sp>
    </p:spTree>
    <p:extLst>
      <p:ext uri="{BB962C8B-B14F-4D97-AF65-F5344CB8AC3E}">
        <p14:creationId xmlns:p14="http://schemas.microsoft.com/office/powerpoint/2010/main" val="9774219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243539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Round pictur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5"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12" name="Picture Placeholder 11"/>
          <p:cNvSpPr>
            <a:spLocks noGrp="1"/>
          </p:cNvSpPr>
          <p:nvPr>
            <p:ph type="pic" sz="quarter" idx="11"/>
          </p:nvPr>
        </p:nvSpPr>
        <p:spPr>
          <a:xfrm>
            <a:off x="969963" y="1843395"/>
            <a:ext cx="2138669" cy="2138669"/>
          </a:xfrm>
          <a:prstGeom prst="ellipse">
            <a:avLst/>
          </a:prstGeom>
          <a:solidFill>
            <a:schemeClr val="bg2"/>
          </a:solidFill>
        </p:spPr>
        <p:txBody>
          <a:bodyPr/>
          <a:lstStyle/>
          <a:p>
            <a:endParaRPr lang="en-GB"/>
          </a:p>
        </p:txBody>
      </p:sp>
      <p:sp>
        <p:nvSpPr>
          <p:cNvPr id="13" name="Picture Placeholder 11"/>
          <p:cNvSpPr>
            <a:spLocks noGrp="1"/>
          </p:cNvSpPr>
          <p:nvPr>
            <p:ph type="pic" sz="quarter" idx="12"/>
          </p:nvPr>
        </p:nvSpPr>
        <p:spPr>
          <a:xfrm>
            <a:off x="3581400" y="1843394"/>
            <a:ext cx="2138669" cy="2138669"/>
          </a:xfrm>
          <a:prstGeom prst="ellipse">
            <a:avLst/>
          </a:prstGeom>
          <a:solidFill>
            <a:schemeClr val="bg2"/>
          </a:solidFill>
        </p:spPr>
        <p:txBody>
          <a:bodyPr/>
          <a:lstStyle/>
          <a:p>
            <a:endParaRPr lang="en-GB"/>
          </a:p>
        </p:txBody>
      </p:sp>
      <p:sp>
        <p:nvSpPr>
          <p:cNvPr id="14" name="Picture Placeholder 11"/>
          <p:cNvSpPr>
            <a:spLocks noGrp="1"/>
          </p:cNvSpPr>
          <p:nvPr>
            <p:ph type="pic" sz="quarter" idx="13"/>
          </p:nvPr>
        </p:nvSpPr>
        <p:spPr>
          <a:xfrm>
            <a:off x="6192837" y="1843393"/>
            <a:ext cx="2138669" cy="2138669"/>
          </a:xfrm>
          <a:prstGeom prst="ellipse">
            <a:avLst/>
          </a:prstGeom>
          <a:solidFill>
            <a:schemeClr val="bg2"/>
          </a:solidFill>
        </p:spPr>
        <p:txBody>
          <a:bodyPr/>
          <a:lstStyle/>
          <a:p>
            <a:endParaRPr lang="en-GB"/>
          </a:p>
        </p:txBody>
      </p:sp>
      <p:sp>
        <p:nvSpPr>
          <p:cNvPr id="15" name="Picture Placeholder 11"/>
          <p:cNvSpPr>
            <a:spLocks noGrp="1"/>
          </p:cNvSpPr>
          <p:nvPr>
            <p:ph type="pic" sz="quarter" idx="14"/>
          </p:nvPr>
        </p:nvSpPr>
        <p:spPr>
          <a:xfrm>
            <a:off x="8804274" y="1843392"/>
            <a:ext cx="2138669" cy="2138669"/>
          </a:xfrm>
          <a:prstGeom prst="ellipse">
            <a:avLst/>
          </a:prstGeom>
          <a:solidFill>
            <a:schemeClr val="bg2"/>
          </a:solidFill>
        </p:spPr>
        <p:txBody>
          <a:bodyPr/>
          <a:lstStyle/>
          <a:p>
            <a:endParaRPr lang="en-GB"/>
          </a:p>
        </p:txBody>
      </p:sp>
      <p:cxnSp>
        <p:nvCxnSpPr>
          <p:cNvPr id="9" name="Straight Connector 8"/>
          <p:cNvCxnSpPr/>
          <p:nvPr userDrawn="1"/>
        </p:nvCxnSpPr>
        <p:spPr bwMode="auto">
          <a:xfrm>
            <a:off x="3349671"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p:nvPr userDrawn="1"/>
        </p:nvCxnSpPr>
        <p:spPr bwMode="auto">
          <a:xfrm>
            <a:off x="5970419"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Connector 10"/>
          <p:cNvCxnSpPr/>
          <p:nvPr userDrawn="1"/>
        </p:nvCxnSpPr>
        <p:spPr bwMode="auto">
          <a:xfrm>
            <a:off x="8591167" y="4291726"/>
            <a:ext cx="0" cy="1187018"/>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Content Placeholder 7"/>
          <p:cNvSpPr>
            <a:spLocks noGrp="1"/>
          </p:cNvSpPr>
          <p:nvPr>
            <p:ph sz="quarter" idx="15"/>
          </p:nvPr>
        </p:nvSpPr>
        <p:spPr>
          <a:xfrm>
            <a:off x="997897" y="4260554"/>
            <a:ext cx="2082800" cy="1249363"/>
          </a:xfrm>
        </p:spPr>
        <p:txBody>
          <a:bodyPr/>
          <a:lstStyle>
            <a:lvl1pPr marL="0" indent="0" algn="ctr">
              <a:buNone/>
              <a:defRPr sz="2000"/>
            </a:lvl1pPr>
          </a:lstStyle>
          <a:p>
            <a:pPr lvl="0"/>
            <a:r>
              <a:rPr lang="en-US" dirty="0"/>
              <a:t>Edit Master text styles</a:t>
            </a:r>
          </a:p>
        </p:txBody>
      </p:sp>
      <p:sp>
        <p:nvSpPr>
          <p:cNvPr id="16" name="Content Placeholder 7"/>
          <p:cNvSpPr>
            <a:spLocks noGrp="1"/>
          </p:cNvSpPr>
          <p:nvPr>
            <p:ph sz="quarter" idx="16"/>
          </p:nvPr>
        </p:nvSpPr>
        <p:spPr>
          <a:xfrm>
            <a:off x="3618645" y="4260554"/>
            <a:ext cx="2082800" cy="1249363"/>
          </a:xfrm>
        </p:spPr>
        <p:txBody>
          <a:bodyPr/>
          <a:lstStyle>
            <a:lvl1pPr marL="0" indent="0" algn="ctr">
              <a:buNone/>
              <a:defRPr sz="2000"/>
            </a:lvl1pPr>
          </a:lstStyle>
          <a:p>
            <a:pPr lvl="0"/>
            <a:r>
              <a:rPr lang="en-US" dirty="0"/>
              <a:t>Edit Master text styles</a:t>
            </a:r>
          </a:p>
        </p:txBody>
      </p:sp>
      <p:sp>
        <p:nvSpPr>
          <p:cNvPr id="17" name="Content Placeholder 7"/>
          <p:cNvSpPr>
            <a:spLocks noGrp="1"/>
          </p:cNvSpPr>
          <p:nvPr>
            <p:ph sz="quarter" idx="17"/>
          </p:nvPr>
        </p:nvSpPr>
        <p:spPr>
          <a:xfrm>
            <a:off x="6239393" y="4260554"/>
            <a:ext cx="2082800" cy="1249363"/>
          </a:xfrm>
        </p:spPr>
        <p:txBody>
          <a:bodyPr/>
          <a:lstStyle>
            <a:lvl1pPr marL="0" indent="0" algn="ctr">
              <a:buNone/>
              <a:defRPr sz="2000"/>
            </a:lvl1pPr>
          </a:lstStyle>
          <a:p>
            <a:pPr lvl="0"/>
            <a:r>
              <a:rPr lang="en-US" dirty="0"/>
              <a:t>Edit Master text styles</a:t>
            </a:r>
          </a:p>
        </p:txBody>
      </p:sp>
      <p:sp>
        <p:nvSpPr>
          <p:cNvPr id="18" name="Content Placeholder 7"/>
          <p:cNvSpPr>
            <a:spLocks noGrp="1"/>
          </p:cNvSpPr>
          <p:nvPr>
            <p:ph sz="quarter" idx="18"/>
          </p:nvPr>
        </p:nvSpPr>
        <p:spPr>
          <a:xfrm>
            <a:off x="8860143" y="4260554"/>
            <a:ext cx="2082800" cy="1249363"/>
          </a:xfrm>
        </p:spPr>
        <p:txBody>
          <a:bodyPr/>
          <a:lstStyle>
            <a:lvl1pPr marL="0" indent="0" algn="ctr">
              <a:buNone/>
              <a:defRPr sz="2000"/>
            </a:lvl1pPr>
          </a:lstStyle>
          <a:p>
            <a:pPr lvl="0"/>
            <a:r>
              <a:rPr lang="en-US" dirty="0"/>
              <a:t>Edit Master text styles</a:t>
            </a:r>
          </a:p>
        </p:txBody>
      </p:sp>
    </p:spTree>
    <p:extLst>
      <p:ext uri="{BB962C8B-B14F-4D97-AF65-F5344CB8AC3E}">
        <p14:creationId xmlns:p14="http://schemas.microsoft.com/office/powerpoint/2010/main" val="14536859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endParaRPr lang="en-GB" dirty="0"/>
          </a:p>
        </p:txBody>
      </p:sp>
    </p:spTree>
    <p:extLst>
      <p:ext uri="{BB962C8B-B14F-4D97-AF65-F5344CB8AC3E}">
        <p14:creationId xmlns:p14="http://schemas.microsoft.com/office/powerpoint/2010/main" val="61348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893147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e la date 3"/>
          <p:cNvSpPr>
            <a:spLocks noGrp="1"/>
          </p:cNvSpPr>
          <p:nvPr>
            <p:ph type="dt" sz="half" idx="10"/>
          </p:nvPr>
        </p:nvSpPr>
        <p:spPr/>
        <p:txBody>
          <a:body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314660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Espace réservé de la date 3"/>
          <p:cNvSpPr>
            <a:spLocks noGrp="1"/>
          </p:cNvSpPr>
          <p:nvPr>
            <p:ph type="dt" sz="half" idx="10"/>
          </p:nvPr>
        </p:nvSpPr>
        <p:spPr/>
        <p:txBody>
          <a:body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93004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e la date 4"/>
          <p:cNvSpPr>
            <a:spLocks noGrp="1"/>
          </p:cNvSpPr>
          <p:nvPr>
            <p:ph type="dt" sz="half" idx="10"/>
          </p:nvPr>
        </p:nvSpPr>
        <p:spPr/>
        <p:txBody>
          <a:bodyPr/>
          <a:lstStyle/>
          <a:p>
            <a:fld id="{87FCBA57-BF8F-6442-BDF3-83435EA28DAE}" type="datetimeFigureOut">
              <a:rPr lang="fr-FR" smtClean="0"/>
              <a:t>16/05/2025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4065195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Espace réservé du contenu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Espace réservé du contenu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Espace réservé de la date 6"/>
          <p:cNvSpPr>
            <a:spLocks noGrp="1"/>
          </p:cNvSpPr>
          <p:nvPr>
            <p:ph type="dt" sz="half" idx="10"/>
          </p:nvPr>
        </p:nvSpPr>
        <p:spPr/>
        <p:txBody>
          <a:bodyPr/>
          <a:lstStyle/>
          <a:p>
            <a:fld id="{87FCBA57-BF8F-6442-BDF3-83435EA28DAE}" type="datetimeFigureOut">
              <a:rPr lang="fr-FR" smtClean="0"/>
              <a:t>16/05/2025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1159159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Click to edit Master title style</a:t>
            </a:r>
            <a:endParaRPr lang="fr-FR"/>
          </a:p>
        </p:txBody>
      </p:sp>
      <p:sp>
        <p:nvSpPr>
          <p:cNvPr id="3" name="Espace réservé de la date 2"/>
          <p:cNvSpPr>
            <a:spLocks noGrp="1"/>
          </p:cNvSpPr>
          <p:nvPr>
            <p:ph type="dt" sz="half" idx="10"/>
          </p:nvPr>
        </p:nvSpPr>
        <p:spPr/>
        <p:txBody>
          <a:bodyPr/>
          <a:lstStyle/>
          <a:p>
            <a:fld id="{87FCBA57-BF8F-6442-BDF3-83435EA28DAE}" type="datetimeFigureOut">
              <a:rPr lang="fr-FR" smtClean="0"/>
              <a:t>16/05/2025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3130496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FCBA57-BF8F-6442-BDF3-83435EA28DAE}" type="datetimeFigureOut">
              <a:rPr lang="fr-FR" smtClean="0"/>
              <a:t>16/05/2025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2999804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87FCBA57-BF8F-6442-BDF3-83435EA28DAE}" type="datetimeFigureOut">
              <a:rPr lang="fr-FR" smtClean="0"/>
              <a:t>16/05/2025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320117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Espace réservé de la date 4"/>
          <p:cNvSpPr>
            <a:spLocks noGrp="1"/>
          </p:cNvSpPr>
          <p:nvPr>
            <p:ph type="dt" sz="half" idx="10"/>
          </p:nvPr>
        </p:nvSpPr>
        <p:spPr/>
        <p:txBody>
          <a:bodyPr/>
          <a:lstStyle/>
          <a:p>
            <a:fld id="{87FCBA57-BF8F-6442-BDF3-83435EA28DAE}" type="datetimeFigureOut">
              <a:rPr lang="fr-FR" smtClean="0"/>
              <a:t>16/05/2025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14192A6-7C69-4D45-AA82-B7C6F29676FC}" type="slidenum">
              <a:rPr lang="fr-FR" smtClean="0"/>
              <a:t>‹#›</a:t>
            </a:fld>
            <a:endParaRPr lang="fr-FR"/>
          </a:p>
        </p:txBody>
      </p:sp>
    </p:spTree>
    <p:extLst>
      <p:ext uri="{BB962C8B-B14F-4D97-AF65-F5344CB8AC3E}">
        <p14:creationId xmlns:p14="http://schemas.microsoft.com/office/powerpoint/2010/main" val="298875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FCBA57-BF8F-6442-BDF3-83435EA28DAE}" type="datetimeFigureOut">
              <a:rPr lang="fr-FR" smtClean="0"/>
              <a:t>16/05/2025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192A6-7C69-4D45-AA82-B7C6F29676FC}" type="slidenum">
              <a:rPr lang="fr-FR" smtClean="0"/>
              <a:t>‹#›</a:t>
            </a:fld>
            <a:endParaRPr lang="fr-FR"/>
          </a:p>
        </p:txBody>
      </p:sp>
    </p:spTree>
    <p:extLst>
      <p:ext uri="{BB962C8B-B14F-4D97-AF65-F5344CB8AC3E}">
        <p14:creationId xmlns:p14="http://schemas.microsoft.com/office/powerpoint/2010/main" val="192602986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60" r:id="rId15"/>
    <p:sldLayoutId id="2147483661" r:id="rId16"/>
    <p:sldLayoutId id="214748366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sv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3.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diagramLayout" Target="../diagrams/layout1.xml"/><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11" Type="http://schemas.openxmlformats.org/officeDocument/2006/relationships/image" Target="../media/image19.png"/><Relationship Id="rId5" Type="http://schemas.openxmlformats.org/officeDocument/2006/relationships/diagramColors" Target="../diagrams/colors1.xml"/><Relationship Id="rId10" Type="http://schemas.openxmlformats.org/officeDocument/2006/relationships/image" Target="../media/image18.svg"/><Relationship Id="rId4" Type="http://schemas.openxmlformats.org/officeDocument/2006/relationships/diagramQuickStyle" Target="../diagrams/quickStyle1.xml"/><Relationship Id="rId9" Type="http://schemas.openxmlformats.org/officeDocument/2006/relationships/image" Target="../media/image17.png"/><Relationship Id="rId14" Type="http://schemas.openxmlformats.org/officeDocument/2006/relationships/image" Target="../media/image22.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mailto:susana.perez-blazquez@ec.europa.eu" TargetMode="External"/><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hyperlink" Target="mailto:giulia.carsaniga@ec.europa.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A29C84A-F9D6-4EF9-3FCF-2F6E958AE1EB}"/>
              </a:ext>
            </a:extLst>
          </p:cNvPr>
          <p:cNvSpPr txBox="1"/>
          <p:nvPr/>
        </p:nvSpPr>
        <p:spPr>
          <a:xfrm>
            <a:off x="482820" y="5139954"/>
            <a:ext cx="11214809" cy="1092607"/>
          </a:xfrm>
          <a:prstGeom prst="rect">
            <a:avLst/>
          </a:prstGeom>
          <a:noFill/>
          <a:ln>
            <a:noFill/>
          </a:ln>
          <a:effectLst>
            <a:softEdge rad="50800"/>
          </a:effectLst>
        </p:spPr>
        <p:txBody>
          <a:bodyPr wrap="square" rtlCol="0">
            <a:spAutoFit/>
          </a:bodyPr>
          <a:lstStyle/>
          <a:p>
            <a:r>
              <a:rPr lang="en-IE" sz="2000" b="1">
                <a:solidFill>
                  <a:schemeClr val="bg1"/>
                </a:solidFill>
              </a:rPr>
              <a:t>Susana Perez Blazquez, </a:t>
            </a:r>
            <a:r>
              <a:rPr lang="en-IE" sz="2000" b="1" dirty="0">
                <a:solidFill>
                  <a:schemeClr val="bg1"/>
                </a:solidFill>
              </a:rPr>
              <a:t>Policy Officer</a:t>
            </a:r>
            <a:br>
              <a:rPr lang="en-IE" sz="2000" b="1" dirty="0">
                <a:solidFill>
                  <a:schemeClr val="bg1"/>
                </a:solidFill>
              </a:rPr>
            </a:br>
            <a:r>
              <a:rPr lang="en-IE" sz="2000">
                <a:solidFill>
                  <a:schemeClr val="bg1"/>
                </a:solidFill>
              </a:rPr>
              <a:t>CNECT A1 – Excellence in AI and Robotics, </a:t>
            </a:r>
            <a:r>
              <a:rPr lang="en-IE" sz="2000" dirty="0">
                <a:solidFill>
                  <a:schemeClr val="bg1"/>
                </a:solidFill>
              </a:rPr>
              <a:t>European AI Office</a:t>
            </a:r>
          </a:p>
          <a:p>
            <a:pPr>
              <a:spcBef>
                <a:spcPts val="600"/>
              </a:spcBef>
              <a:spcAft>
                <a:spcPts val="600"/>
              </a:spcAft>
            </a:pPr>
            <a:r>
              <a:rPr lang="en-IE" sz="2000" dirty="0">
                <a:solidFill>
                  <a:schemeClr val="bg1"/>
                </a:solidFill>
              </a:rPr>
              <a:t>Topic: </a:t>
            </a:r>
            <a:r>
              <a:rPr lang="de-DE" sz="2000" dirty="0">
                <a:solidFill>
                  <a:schemeClr val="bg1"/>
                </a:solidFill>
              </a:rPr>
              <a:t>DIGITAL-2025-SKILLS-08-GENAI-ACADEMY-STEP </a:t>
            </a:r>
            <a:r>
              <a:rPr lang="de-DE" sz="2000">
                <a:solidFill>
                  <a:schemeClr val="bg1"/>
                </a:solidFill>
              </a:rPr>
              <a:t>– Digital Skills Academy in GenAI Part 1/2)</a:t>
            </a:r>
            <a:endParaRPr lang="en-IE" sz="2000" dirty="0">
              <a:solidFill>
                <a:schemeClr val="bg1"/>
              </a:solidFill>
            </a:endParaRPr>
          </a:p>
        </p:txBody>
      </p:sp>
    </p:spTree>
    <p:extLst>
      <p:ext uri="{BB962C8B-B14F-4D97-AF65-F5344CB8AC3E}">
        <p14:creationId xmlns:p14="http://schemas.microsoft.com/office/powerpoint/2010/main" val="1493236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39" descr="Hero Female outline">
            <a:extLst>
              <a:ext uri="{FF2B5EF4-FFF2-40B4-BE49-F238E27FC236}">
                <a16:creationId xmlns:a16="http://schemas.microsoft.com/office/drawing/2014/main" id="{2C1CEE00-8C16-F382-B3E6-8D126F1FD5BD}"/>
              </a:ext>
            </a:extLst>
          </p:cNvPr>
          <p:cNvPicPr>
            <a:picLocks noGrp="1" noChangeAspect="1"/>
          </p:cNvPicPr>
          <p:nvPr>
            <p:ph type="pic" sz="quarter" idx="14"/>
          </p:nvPr>
        </p:nvPicPr>
        <p:blipFill>
          <a:blip r:embed="rId2">
            <a:extLst>
              <a:ext uri="{96DAC541-7B7A-43D3-8B79-37D633B846F1}">
                <asvg:svgBlip xmlns:asvg="http://schemas.microsoft.com/office/drawing/2016/SVG/main" r:embed="rId3"/>
              </a:ext>
            </a:extLst>
          </a:blip>
          <a:srcRect/>
          <a:stretch>
            <a:fillRect/>
          </a:stretch>
        </p:blipFill>
        <p:spPr>
          <a:xfrm>
            <a:off x="9096933" y="2556436"/>
            <a:ext cx="1464658" cy="1509539"/>
          </a:xfrm>
          <a:solidFill>
            <a:srgbClr val="443187">
              <a:alpha val="18000"/>
            </a:srgbClr>
          </a:solidFill>
        </p:spPr>
      </p:pic>
      <p:sp>
        <p:nvSpPr>
          <p:cNvPr id="25" name="Content Placeholder 24"/>
          <p:cNvSpPr>
            <a:spLocks noGrp="1"/>
          </p:cNvSpPr>
          <p:nvPr>
            <p:ph sz="quarter" idx="17"/>
          </p:nvPr>
        </p:nvSpPr>
        <p:spPr>
          <a:xfrm>
            <a:off x="5907564" y="4262159"/>
            <a:ext cx="2736830" cy="1411450"/>
          </a:xfrm>
        </p:spPr>
        <p:txBody>
          <a:bodyPr>
            <a:normAutofit/>
          </a:bodyPr>
          <a:lstStyle/>
          <a:p>
            <a:r>
              <a:rPr lang="en-GB" sz="2400" b="1">
                <a:solidFill>
                  <a:srgbClr val="443187"/>
                </a:solidFill>
              </a:rPr>
              <a:t>On-the-job</a:t>
            </a:r>
            <a:r>
              <a:rPr lang="en-GB" b="1">
                <a:solidFill>
                  <a:srgbClr val="443187"/>
                </a:solidFill>
              </a:rPr>
              <a:t> </a:t>
            </a:r>
            <a:r>
              <a:rPr lang="en-GB" sz="2400" b="1">
                <a:solidFill>
                  <a:srgbClr val="443187"/>
                </a:solidFill>
              </a:rPr>
              <a:t>trainings</a:t>
            </a:r>
            <a:endParaRPr lang="en-GB" b="1">
              <a:solidFill>
                <a:srgbClr val="443187"/>
              </a:solidFill>
            </a:endParaRPr>
          </a:p>
        </p:txBody>
      </p:sp>
      <p:sp>
        <p:nvSpPr>
          <p:cNvPr id="26" name="Content Placeholder 25"/>
          <p:cNvSpPr>
            <a:spLocks noGrp="1"/>
          </p:cNvSpPr>
          <p:nvPr>
            <p:ph sz="quarter" idx="18"/>
          </p:nvPr>
        </p:nvSpPr>
        <p:spPr>
          <a:xfrm>
            <a:off x="8842332" y="4262159"/>
            <a:ext cx="2082800" cy="764646"/>
          </a:xfrm>
        </p:spPr>
        <p:txBody>
          <a:bodyPr>
            <a:normAutofit fontScale="85000" lnSpcReduction="20000"/>
          </a:bodyPr>
          <a:lstStyle/>
          <a:p>
            <a:r>
              <a:rPr lang="en-GB" sz="2400" b="1" dirty="0">
                <a:solidFill>
                  <a:srgbClr val="443187"/>
                </a:solidFill>
              </a:rPr>
              <a:t>AI fellowships, scholarships and </a:t>
            </a:r>
            <a:r>
              <a:rPr lang="en-GB" sz="2400" b="1" dirty="0" err="1">
                <a:solidFill>
                  <a:srgbClr val="443187"/>
                </a:solidFill>
              </a:rPr>
              <a:t>returnships</a:t>
            </a:r>
            <a:endParaRPr lang="en-GB" sz="2400" b="1" dirty="0">
              <a:solidFill>
                <a:srgbClr val="443187"/>
              </a:solidFill>
            </a:endParaRPr>
          </a:p>
        </p:txBody>
      </p:sp>
      <p:pic>
        <p:nvPicPr>
          <p:cNvPr id="13" name="Imag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00" y="5952986"/>
            <a:ext cx="2261768" cy="905014"/>
          </a:xfrm>
          <a:prstGeom prst="rect">
            <a:avLst/>
          </a:prstGeom>
        </p:spPr>
      </p:pic>
      <p:pic>
        <p:nvPicPr>
          <p:cNvPr id="19" name="Picture Placeholder 18" descr="Graduation cap outline">
            <a:extLst>
              <a:ext uri="{FF2B5EF4-FFF2-40B4-BE49-F238E27FC236}">
                <a16:creationId xmlns:a16="http://schemas.microsoft.com/office/drawing/2014/main" id="{73C35945-046D-D82F-58C4-A6609A7B8A87}"/>
              </a:ext>
            </a:extLst>
          </p:cNvPr>
          <p:cNvPicPr>
            <a:picLocks noGrp="1" noChangeAspect="1"/>
          </p:cNvPicPr>
          <p:nvPr>
            <p:ph type="pic" sz="quarter" idx="11"/>
          </p:nvPr>
        </p:nvPicPr>
        <p:blipFill>
          <a:blip r:embed="rId5">
            <a:extLst>
              <a:ext uri="{96DAC541-7B7A-43D3-8B79-37D633B846F1}">
                <asvg:svgBlip xmlns:asvg="http://schemas.microsoft.com/office/drawing/2016/SVG/main" r:embed="rId6"/>
              </a:ext>
            </a:extLst>
          </a:blip>
          <a:srcRect/>
          <a:stretch>
            <a:fillRect/>
          </a:stretch>
        </p:blipFill>
        <p:spPr>
          <a:xfrm>
            <a:off x="1536756" y="2585797"/>
            <a:ext cx="1464658" cy="1464658"/>
          </a:xfrm>
          <a:solidFill>
            <a:srgbClr val="443187">
              <a:alpha val="18000"/>
            </a:srgbClr>
          </a:solidFill>
        </p:spPr>
      </p:pic>
      <p:pic>
        <p:nvPicPr>
          <p:cNvPr id="38" name="Picture Placeholder 37" descr="Blackboard outline">
            <a:extLst>
              <a:ext uri="{FF2B5EF4-FFF2-40B4-BE49-F238E27FC236}">
                <a16:creationId xmlns:a16="http://schemas.microsoft.com/office/drawing/2014/main" id="{D5882F39-F0B9-CB4B-5325-203C503E1FD3}"/>
              </a:ext>
            </a:extLst>
          </p:cNvPr>
          <p:cNvPicPr>
            <a:picLocks noGrp="1" noChangeAspect="1"/>
          </p:cNvPicPr>
          <p:nvPr>
            <p:ph type="pic" sz="quarter" idx="12"/>
          </p:nvPr>
        </p:nvPicPr>
        <p:blipFill>
          <a:blip r:embed="rId7">
            <a:extLst>
              <a:ext uri="{96DAC541-7B7A-43D3-8B79-37D633B846F1}">
                <asvg:svgBlip xmlns:asvg="http://schemas.microsoft.com/office/drawing/2016/SVG/main" r:embed="rId8"/>
              </a:ext>
            </a:extLst>
          </a:blip>
          <a:srcRect/>
          <a:stretch>
            <a:fillRect/>
          </a:stretch>
        </p:blipFill>
        <p:spPr>
          <a:xfrm>
            <a:off x="3859986" y="2585797"/>
            <a:ext cx="1464658" cy="1464658"/>
          </a:xfrm>
          <a:solidFill>
            <a:srgbClr val="443187">
              <a:alpha val="18000"/>
            </a:srgbClr>
          </a:solidFill>
        </p:spPr>
      </p:pic>
      <p:sp>
        <p:nvSpPr>
          <p:cNvPr id="46" name="Content Placeholder 45">
            <a:extLst>
              <a:ext uri="{FF2B5EF4-FFF2-40B4-BE49-F238E27FC236}">
                <a16:creationId xmlns:a16="http://schemas.microsoft.com/office/drawing/2014/main" id="{8C9BA43C-C013-E006-A4BC-7D12886ACA05}"/>
              </a:ext>
            </a:extLst>
          </p:cNvPr>
          <p:cNvSpPr>
            <a:spLocks noGrp="1"/>
          </p:cNvSpPr>
          <p:nvPr>
            <p:ph sz="quarter" idx="16"/>
          </p:nvPr>
        </p:nvSpPr>
        <p:spPr>
          <a:xfrm>
            <a:off x="3587217" y="4219187"/>
            <a:ext cx="2082800" cy="1573537"/>
          </a:xfrm>
        </p:spPr>
        <p:txBody>
          <a:bodyPr>
            <a:normAutofit lnSpcReduction="10000"/>
          </a:bodyPr>
          <a:lstStyle/>
          <a:p>
            <a:r>
              <a:rPr lang="de-DE" sz="2200" b="1">
                <a:solidFill>
                  <a:srgbClr val="443187"/>
                </a:solidFill>
              </a:rPr>
              <a:t>Technical education</a:t>
            </a:r>
          </a:p>
          <a:p>
            <a:r>
              <a:rPr lang="de-DE" sz="2100" b="1"/>
              <a:t>min. 1x vocational training scheme</a:t>
            </a:r>
          </a:p>
        </p:txBody>
      </p:sp>
      <p:pic>
        <p:nvPicPr>
          <p:cNvPr id="50" name="Picture Placeholder 49" descr="Briefcase outline">
            <a:extLst>
              <a:ext uri="{FF2B5EF4-FFF2-40B4-BE49-F238E27FC236}">
                <a16:creationId xmlns:a16="http://schemas.microsoft.com/office/drawing/2014/main" id="{9CA4E336-0BEE-3532-2F8A-49B1CC030910}"/>
              </a:ext>
            </a:extLst>
          </p:cNvPr>
          <p:cNvPicPr>
            <a:picLocks noGrp="1" noChangeAspect="1"/>
          </p:cNvPicPr>
          <p:nvPr>
            <p:ph type="pic" sz="quarter" idx="13"/>
          </p:nvPr>
        </p:nvPicPr>
        <p:blipFill>
          <a:blip r:embed="rId9">
            <a:extLst>
              <a:ext uri="{96DAC541-7B7A-43D3-8B79-37D633B846F1}">
                <asvg:svgBlip xmlns:asvg="http://schemas.microsoft.com/office/drawing/2016/SVG/main" r:embed="rId10"/>
              </a:ext>
            </a:extLst>
          </a:blip>
          <a:srcRect/>
          <a:stretch>
            <a:fillRect/>
          </a:stretch>
        </p:blipFill>
        <p:spPr>
          <a:xfrm>
            <a:off x="6408938" y="2571957"/>
            <a:ext cx="1557261" cy="1478498"/>
          </a:xfrm>
          <a:solidFill>
            <a:srgbClr val="443187">
              <a:alpha val="18000"/>
            </a:srgbClr>
          </a:solidFill>
        </p:spPr>
      </p:pic>
      <p:sp>
        <p:nvSpPr>
          <p:cNvPr id="52" name="Content Placeholder 51">
            <a:extLst>
              <a:ext uri="{FF2B5EF4-FFF2-40B4-BE49-F238E27FC236}">
                <a16:creationId xmlns:a16="http://schemas.microsoft.com/office/drawing/2014/main" id="{2D08F169-C343-0EB1-E873-5E655DCD4B37}"/>
              </a:ext>
            </a:extLst>
          </p:cNvPr>
          <p:cNvSpPr>
            <a:spLocks noGrp="1"/>
          </p:cNvSpPr>
          <p:nvPr>
            <p:ph sz="quarter" idx="15"/>
          </p:nvPr>
        </p:nvSpPr>
        <p:spPr>
          <a:xfrm>
            <a:off x="1017640" y="4211867"/>
            <a:ext cx="2332030" cy="1573537"/>
          </a:xfrm>
        </p:spPr>
        <p:txBody>
          <a:bodyPr>
            <a:normAutofit fontScale="92500" lnSpcReduction="10000"/>
          </a:bodyPr>
          <a:lstStyle/>
          <a:p>
            <a:r>
              <a:rPr lang="de-DE" sz="2600" b="1" dirty="0">
                <a:solidFill>
                  <a:srgbClr val="443187"/>
                </a:solidFill>
              </a:rPr>
              <a:t>Higher </a:t>
            </a:r>
            <a:r>
              <a:rPr lang="de-DE" sz="2600" b="1" dirty="0" err="1">
                <a:solidFill>
                  <a:srgbClr val="443187"/>
                </a:solidFill>
              </a:rPr>
              <a:t>education</a:t>
            </a:r>
            <a:r>
              <a:rPr lang="de-DE" sz="2600" b="1" dirty="0">
                <a:solidFill>
                  <a:srgbClr val="443187"/>
                </a:solidFill>
              </a:rPr>
              <a:t> </a:t>
            </a:r>
          </a:p>
          <a:p>
            <a:pPr>
              <a:spcAft>
                <a:spcPts val="600"/>
              </a:spcAft>
            </a:pPr>
            <a:r>
              <a:rPr lang="de-DE" b="1" dirty="0"/>
              <a:t>min. 1x </a:t>
            </a:r>
            <a:r>
              <a:rPr lang="de-DE" b="1" dirty="0" err="1"/>
              <a:t>certified</a:t>
            </a:r>
            <a:r>
              <a:rPr lang="de-DE" b="1" dirty="0"/>
              <a:t> </a:t>
            </a:r>
            <a:r>
              <a:rPr lang="de-DE" b="1" dirty="0" err="1"/>
              <a:t>degree</a:t>
            </a:r>
            <a:r>
              <a:rPr lang="de-DE" b="1" dirty="0"/>
              <a:t> </a:t>
            </a:r>
            <a:r>
              <a:rPr lang="de-DE" b="1" dirty="0" err="1"/>
              <a:t>program</a:t>
            </a:r>
            <a:r>
              <a:rPr lang="de-DE" b="1" dirty="0"/>
              <a:t> in Generative AI</a:t>
            </a:r>
          </a:p>
        </p:txBody>
      </p:sp>
      <p:sp>
        <p:nvSpPr>
          <p:cNvPr id="53" name="TextBox 52">
            <a:extLst>
              <a:ext uri="{FF2B5EF4-FFF2-40B4-BE49-F238E27FC236}">
                <a16:creationId xmlns:a16="http://schemas.microsoft.com/office/drawing/2014/main" id="{D9552B68-9C2B-4187-3F75-4E0D6C0747AA}"/>
              </a:ext>
            </a:extLst>
          </p:cNvPr>
          <p:cNvSpPr txBox="1"/>
          <p:nvPr/>
        </p:nvSpPr>
        <p:spPr>
          <a:xfrm>
            <a:off x="5907564" y="4647152"/>
            <a:ext cx="2736830" cy="1969770"/>
          </a:xfrm>
          <a:prstGeom prst="rect">
            <a:avLst/>
          </a:prstGeom>
          <a:noFill/>
        </p:spPr>
        <p:txBody>
          <a:bodyPr wrap="square" rtlCol="0">
            <a:spAutoFit/>
          </a:bodyPr>
          <a:lstStyle/>
          <a:p>
            <a:pPr algn="ctr"/>
            <a:r>
              <a:rPr lang="en-GB" b="1"/>
              <a:t>min. 1x on-the-job training programe per profile/sector</a:t>
            </a:r>
          </a:p>
          <a:p>
            <a:pPr algn="ctr"/>
            <a:r>
              <a:rPr lang="en-US" sz="1600"/>
              <a:t>+ </a:t>
            </a:r>
          </a:p>
          <a:p>
            <a:pPr algn="ctr"/>
            <a:r>
              <a:rPr lang="en-US" b="1"/>
              <a:t>pilot for an AI apprenticeship</a:t>
            </a:r>
          </a:p>
          <a:p>
            <a:pPr algn="ctr"/>
            <a:endParaRPr lang="de-DE" sz="1600"/>
          </a:p>
        </p:txBody>
      </p:sp>
      <p:sp>
        <p:nvSpPr>
          <p:cNvPr id="54" name="TextBox 53">
            <a:extLst>
              <a:ext uri="{FF2B5EF4-FFF2-40B4-BE49-F238E27FC236}">
                <a16:creationId xmlns:a16="http://schemas.microsoft.com/office/drawing/2014/main" id="{3BB10D6A-831F-CF18-32E0-8FB4584DD029}"/>
              </a:ext>
            </a:extLst>
          </p:cNvPr>
          <p:cNvSpPr txBox="1"/>
          <p:nvPr/>
        </p:nvSpPr>
        <p:spPr>
          <a:xfrm>
            <a:off x="8524885" y="4893373"/>
            <a:ext cx="2736830" cy="1477328"/>
          </a:xfrm>
          <a:prstGeom prst="rect">
            <a:avLst/>
          </a:prstGeom>
          <a:noFill/>
        </p:spPr>
        <p:txBody>
          <a:bodyPr wrap="square" rtlCol="0">
            <a:spAutoFit/>
          </a:bodyPr>
          <a:lstStyle/>
          <a:p>
            <a:pPr algn="ctr"/>
            <a:r>
              <a:rPr lang="en-GB" b="1" dirty="0"/>
              <a:t>min. 80 women supported +</a:t>
            </a:r>
          </a:p>
          <a:p>
            <a:pPr algn="ctr"/>
            <a:r>
              <a:rPr lang="en-GB" b="1" dirty="0"/>
              <a:t>15% Europeans abroad and/or unemployed</a:t>
            </a:r>
          </a:p>
          <a:p>
            <a:pPr algn="ctr"/>
            <a:endParaRPr lang="de-DE" dirty="0"/>
          </a:p>
        </p:txBody>
      </p:sp>
      <p:sp>
        <p:nvSpPr>
          <p:cNvPr id="62" name="TextBox 61">
            <a:extLst>
              <a:ext uri="{FF2B5EF4-FFF2-40B4-BE49-F238E27FC236}">
                <a16:creationId xmlns:a16="http://schemas.microsoft.com/office/drawing/2014/main" id="{7CFE6E37-C077-3849-60F5-A63FE87361D8}"/>
              </a:ext>
            </a:extLst>
          </p:cNvPr>
          <p:cNvSpPr txBox="1"/>
          <p:nvPr/>
        </p:nvSpPr>
        <p:spPr>
          <a:xfrm>
            <a:off x="3587217" y="1841516"/>
            <a:ext cx="8105774" cy="738664"/>
          </a:xfrm>
          <a:prstGeom prst="rect">
            <a:avLst/>
          </a:prstGeom>
          <a:noFill/>
        </p:spPr>
        <p:txBody>
          <a:bodyPr wrap="square">
            <a:spAutoFit/>
          </a:bodyPr>
          <a:lstStyle/>
          <a:p>
            <a:r>
              <a:rPr lang="en-IE" sz="2400" b="1" dirty="0">
                <a:solidFill>
                  <a:srgbClr val="443187"/>
                </a:solidFill>
              </a:rPr>
              <a:t>Expected outcomes / “must haves”</a:t>
            </a:r>
          </a:p>
          <a:p>
            <a:endParaRPr lang="de-DE" b="1" dirty="0"/>
          </a:p>
        </p:txBody>
      </p:sp>
      <p:sp>
        <p:nvSpPr>
          <p:cNvPr id="2" name="TextBox 1">
            <a:extLst>
              <a:ext uri="{FF2B5EF4-FFF2-40B4-BE49-F238E27FC236}">
                <a16:creationId xmlns:a16="http://schemas.microsoft.com/office/drawing/2014/main" id="{0A6D0EE3-A179-DA70-C776-3D789DF39DBA}"/>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8376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1C96995-DA6F-7953-2A83-759F8E6883B0}"/>
              </a:ext>
            </a:extLst>
          </p:cNvPr>
          <p:cNvGraphicFramePr>
            <a:graphicFrameLocks noGrp="1"/>
          </p:cNvGraphicFramePr>
          <p:nvPr>
            <p:ph sz="half" idx="1"/>
            <p:extLst>
              <p:ext uri="{D42A27DB-BD31-4B8C-83A1-F6EECF244321}">
                <p14:modId xmlns:p14="http://schemas.microsoft.com/office/powerpoint/2010/main" val="2165143894"/>
              </p:ext>
            </p:extLst>
          </p:nvPr>
        </p:nvGraphicFramePr>
        <p:xfrm>
          <a:off x="3036609" y="1805529"/>
          <a:ext cx="6118781" cy="4549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Graphic 6" descr="Diploma roll with solid fill">
            <a:extLst>
              <a:ext uri="{FF2B5EF4-FFF2-40B4-BE49-F238E27FC236}">
                <a16:creationId xmlns:a16="http://schemas.microsoft.com/office/drawing/2014/main" id="{2F414B73-83CA-8DF7-03B8-FDD7C56DF6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34618" y="2141835"/>
            <a:ext cx="1103961" cy="1103961"/>
          </a:xfrm>
          <a:prstGeom prst="rect">
            <a:avLst/>
          </a:prstGeom>
        </p:spPr>
      </p:pic>
      <p:pic>
        <p:nvPicPr>
          <p:cNvPr id="9" name="Graphic 8" descr="Business Growth with solid fill">
            <a:extLst>
              <a:ext uri="{FF2B5EF4-FFF2-40B4-BE49-F238E27FC236}">
                <a16:creationId xmlns:a16="http://schemas.microsoft.com/office/drawing/2014/main" id="{A1BE28CD-4ABE-D009-4F97-AEE435A094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5369" y="2514600"/>
            <a:ext cx="914400" cy="914400"/>
          </a:xfrm>
          <a:prstGeom prst="rect">
            <a:avLst/>
          </a:prstGeom>
        </p:spPr>
      </p:pic>
      <p:pic>
        <p:nvPicPr>
          <p:cNvPr id="15" name="Graphic 14" descr="Connections with solid fill">
            <a:extLst>
              <a:ext uri="{FF2B5EF4-FFF2-40B4-BE49-F238E27FC236}">
                <a16:creationId xmlns:a16="http://schemas.microsoft.com/office/drawing/2014/main" id="{5B2BCF96-A68F-02C3-07AC-437B267CA68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70029" y="4278463"/>
            <a:ext cx="1103961" cy="1103961"/>
          </a:xfrm>
          <a:prstGeom prst="rect">
            <a:avLst/>
          </a:prstGeom>
        </p:spPr>
      </p:pic>
      <p:pic>
        <p:nvPicPr>
          <p:cNvPr id="17" name="Graphic 16" descr="Building outline">
            <a:extLst>
              <a:ext uri="{FF2B5EF4-FFF2-40B4-BE49-F238E27FC236}">
                <a16:creationId xmlns:a16="http://schemas.microsoft.com/office/drawing/2014/main" id="{9A539B5E-D080-DD51-2EDC-9F9BDE9C17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11372" y="4222923"/>
            <a:ext cx="992348" cy="992348"/>
          </a:xfrm>
          <a:prstGeom prst="rect">
            <a:avLst/>
          </a:prstGeom>
        </p:spPr>
      </p:pic>
      <p:sp>
        <p:nvSpPr>
          <p:cNvPr id="18" name="TextBox 17">
            <a:extLst>
              <a:ext uri="{FF2B5EF4-FFF2-40B4-BE49-F238E27FC236}">
                <a16:creationId xmlns:a16="http://schemas.microsoft.com/office/drawing/2014/main" id="{939A5A01-A41E-DC27-8043-C2E443E65813}"/>
              </a:ext>
            </a:extLst>
          </p:cNvPr>
          <p:cNvSpPr txBox="1"/>
          <p:nvPr/>
        </p:nvSpPr>
        <p:spPr>
          <a:xfrm>
            <a:off x="4014996" y="1528311"/>
            <a:ext cx="8105774" cy="738664"/>
          </a:xfrm>
          <a:prstGeom prst="rect">
            <a:avLst/>
          </a:prstGeom>
          <a:noFill/>
        </p:spPr>
        <p:txBody>
          <a:bodyPr wrap="square">
            <a:spAutoFit/>
          </a:bodyPr>
          <a:lstStyle/>
          <a:p>
            <a:r>
              <a:rPr lang="en-IE" sz="2400" b="1" dirty="0">
                <a:solidFill>
                  <a:srgbClr val="443187"/>
                </a:solidFill>
              </a:rPr>
              <a:t>Targeted stakeholders (min.)</a:t>
            </a:r>
          </a:p>
          <a:p>
            <a:endParaRPr lang="de-DE" b="1" dirty="0">
              <a:solidFill>
                <a:srgbClr val="443187"/>
              </a:solidFill>
            </a:endParaRPr>
          </a:p>
        </p:txBody>
      </p:sp>
      <p:pic>
        <p:nvPicPr>
          <p:cNvPr id="19" name="Graphic 18" descr="Diploma roll with solid fill">
            <a:extLst>
              <a:ext uri="{FF2B5EF4-FFF2-40B4-BE49-F238E27FC236}">
                <a16:creationId xmlns:a16="http://schemas.microsoft.com/office/drawing/2014/main" id="{A5609DE9-119D-74A7-BE00-6ED9203533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82462" y="2464430"/>
            <a:ext cx="1103961" cy="1103961"/>
          </a:xfrm>
          <a:prstGeom prst="rect">
            <a:avLst/>
          </a:prstGeom>
        </p:spPr>
      </p:pic>
      <p:pic>
        <p:nvPicPr>
          <p:cNvPr id="20" name="Graphic 19" descr="Business Growth with solid fill">
            <a:extLst>
              <a:ext uri="{FF2B5EF4-FFF2-40B4-BE49-F238E27FC236}">
                <a16:creationId xmlns:a16="http://schemas.microsoft.com/office/drawing/2014/main" id="{64F2A9E9-D5FB-47D3-125C-A926CBF792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3071" y="2559211"/>
            <a:ext cx="914400" cy="914400"/>
          </a:xfrm>
          <a:prstGeom prst="rect">
            <a:avLst/>
          </a:prstGeom>
        </p:spPr>
      </p:pic>
      <p:sp>
        <p:nvSpPr>
          <p:cNvPr id="2" name="TextBox 1">
            <a:extLst>
              <a:ext uri="{FF2B5EF4-FFF2-40B4-BE49-F238E27FC236}">
                <a16:creationId xmlns:a16="http://schemas.microsoft.com/office/drawing/2014/main" id="{14D0BA75-3420-488E-CFFF-E499AB79860D}"/>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29387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B3F9F7-4743-26C7-6429-1F2B0262E372}"/>
              </a:ext>
            </a:extLst>
          </p:cNvPr>
          <p:cNvSpPr/>
          <p:nvPr/>
        </p:nvSpPr>
        <p:spPr>
          <a:xfrm>
            <a:off x="1978212" y="5020235"/>
            <a:ext cx="9102165" cy="46616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TextBox 17">
            <a:extLst>
              <a:ext uri="{FF2B5EF4-FFF2-40B4-BE49-F238E27FC236}">
                <a16:creationId xmlns:a16="http://schemas.microsoft.com/office/drawing/2014/main" id="{939A5A01-A41E-DC27-8043-C2E443E65813}"/>
              </a:ext>
            </a:extLst>
          </p:cNvPr>
          <p:cNvSpPr txBox="1"/>
          <p:nvPr/>
        </p:nvSpPr>
        <p:spPr>
          <a:xfrm>
            <a:off x="5126620" y="1851040"/>
            <a:ext cx="3348015" cy="738664"/>
          </a:xfrm>
          <a:prstGeom prst="rect">
            <a:avLst/>
          </a:prstGeom>
          <a:noFill/>
        </p:spPr>
        <p:txBody>
          <a:bodyPr wrap="square">
            <a:spAutoFit/>
          </a:bodyPr>
          <a:lstStyle/>
          <a:p>
            <a:r>
              <a:rPr lang="en-IE" sz="2400" b="1" dirty="0">
                <a:solidFill>
                  <a:srgbClr val="443187"/>
                </a:solidFill>
              </a:rPr>
              <a:t>Some take-aways:</a:t>
            </a:r>
          </a:p>
          <a:p>
            <a:endParaRPr lang="de-DE" b="1" dirty="0">
              <a:solidFill>
                <a:srgbClr val="443187"/>
              </a:solidFill>
            </a:endParaRPr>
          </a:p>
        </p:txBody>
      </p:sp>
      <p:sp>
        <p:nvSpPr>
          <p:cNvPr id="2" name="TextBox 1">
            <a:extLst>
              <a:ext uri="{FF2B5EF4-FFF2-40B4-BE49-F238E27FC236}">
                <a16:creationId xmlns:a16="http://schemas.microsoft.com/office/drawing/2014/main" id="{14D0BA75-3420-488E-CFFF-E499AB79860D}"/>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011481ED-727C-3819-397B-F99E5B1F64FB}"/>
              </a:ext>
            </a:extLst>
          </p:cNvPr>
          <p:cNvSpPr txBox="1"/>
          <p:nvPr/>
        </p:nvSpPr>
        <p:spPr>
          <a:xfrm>
            <a:off x="1978212" y="2498598"/>
            <a:ext cx="8996262" cy="3154710"/>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IE" sz="1600" dirty="0">
                <a:solidFill>
                  <a:srgbClr val="443187"/>
                </a:solidFill>
              </a:rPr>
              <a:t>Offering excellence in the educational and training offer</a:t>
            </a:r>
          </a:p>
          <a:p>
            <a:pPr marL="285750" indent="-285750" algn="just">
              <a:spcBef>
                <a:spcPts val="600"/>
              </a:spcBef>
              <a:spcAft>
                <a:spcPts val="600"/>
              </a:spcAft>
              <a:buFont typeface="Arial" panose="020B0604020202020204" pitchFamily="34" charset="0"/>
              <a:buChar char="•"/>
            </a:pPr>
            <a:r>
              <a:rPr lang="en-IE" sz="1600" dirty="0">
                <a:solidFill>
                  <a:srgbClr val="443187"/>
                </a:solidFill>
              </a:rPr>
              <a:t>Successfully outreaching and amplifying with multipliers</a:t>
            </a:r>
          </a:p>
          <a:p>
            <a:pPr marL="285750" indent="-285750" algn="just">
              <a:spcBef>
                <a:spcPts val="600"/>
              </a:spcBef>
              <a:spcAft>
                <a:spcPts val="600"/>
              </a:spcAft>
              <a:buFont typeface="Arial" panose="020B0604020202020204" pitchFamily="34" charset="0"/>
              <a:buChar char="•"/>
            </a:pPr>
            <a:r>
              <a:rPr lang="en-IE" sz="1600" dirty="0">
                <a:solidFill>
                  <a:srgbClr val="443187"/>
                </a:solidFill>
              </a:rPr>
              <a:t>Leveraging synergies with the wider ecosystem</a:t>
            </a:r>
          </a:p>
          <a:p>
            <a:pPr marL="285750" indent="-285750" algn="just">
              <a:spcBef>
                <a:spcPts val="600"/>
              </a:spcBef>
              <a:spcAft>
                <a:spcPts val="600"/>
              </a:spcAft>
              <a:buFont typeface="Arial" panose="020B0604020202020204" pitchFamily="34" charset="0"/>
              <a:buChar char="•"/>
            </a:pPr>
            <a:r>
              <a:rPr lang="en-IE" sz="1600" dirty="0">
                <a:solidFill>
                  <a:srgbClr val="443187"/>
                </a:solidFill>
              </a:rPr>
              <a:t>Considering the impact in the short- but also long-term</a:t>
            </a:r>
          </a:p>
          <a:p>
            <a:pPr marL="285750" indent="-285750" algn="just">
              <a:spcBef>
                <a:spcPts val="600"/>
              </a:spcBef>
              <a:spcAft>
                <a:spcPts val="600"/>
              </a:spcAft>
              <a:buFont typeface="Arial" panose="020B0604020202020204" pitchFamily="34" charset="0"/>
              <a:buChar char="•"/>
            </a:pPr>
            <a:r>
              <a:rPr lang="en-IE" sz="1600" dirty="0">
                <a:solidFill>
                  <a:srgbClr val="443187"/>
                </a:solidFill>
              </a:rPr>
              <a:t>Connecting with the market/industry </a:t>
            </a:r>
          </a:p>
          <a:p>
            <a:pPr marL="285750" indent="-285750" algn="just">
              <a:spcBef>
                <a:spcPts val="600"/>
              </a:spcBef>
              <a:spcAft>
                <a:spcPts val="600"/>
              </a:spcAft>
              <a:buFont typeface="Arial" panose="020B0604020202020204" pitchFamily="34" charset="0"/>
              <a:buChar char="•"/>
            </a:pPr>
            <a:r>
              <a:rPr lang="en-IE" sz="1600" dirty="0">
                <a:solidFill>
                  <a:srgbClr val="443187"/>
                </a:solidFill>
              </a:rPr>
              <a:t>Fostering inclusiveness and diversity</a:t>
            </a:r>
          </a:p>
          <a:p>
            <a:pPr marL="285750" indent="-285750" algn="just">
              <a:buFont typeface="Arial" panose="020B0604020202020204" pitchFamily="34" charset="0"/>
              <a:buChar char="•"/>
            </a:pPr>
            <a:endParaRPr lang="en-IE" sz="1600" dirty="0">
              <a:solidFill>
                <a:srgbClr val="443187"/>
              </a:solidFill>
            </a:endParaRPr>
          </a:p>
          <a:p>
            <a:pPr algn="ctr"/>
            <a:r>
              <a:rPr lang="en-IE" sz="1600" b="1" dirty="0">
                <a:solidFill>
                  <a:srgbClr val="443187"/>
                </a:solidFill>
              </a:rPr>
              <a:t>Look at the criteria of relevance, implementation and impact as well as at the outcomes and deliverables  </a:t>
            </a:r>
          </a:p>
          <a:p>
            <a:pPr lvl="0"/>
            <a:endParaRPr lang="en-IE" sz="1600" b="1" dirty="0">
              <a:solidFill>
                <a:srgbClr val="443187"/>
              </a:solidFill>
            </a:endParaRPr>
          </a:p>
        </p:txBody>
      </p:sp>
    </p:spTree>
    <p:extLst>
      <p:ext uri="{BB962C8B-B14F-4D97-AF65-F5344CB8AC3E}">
        <p14:creationId xmlns:p14="http://schemas.microsoft.com/office/powerpoint/2010/main" val="3574567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B062B4-A8CF-CBE6-AC6A-7B098406C8D2}"/>
              </a:ext>
            </a:extLst>
          </p:cNvPr>
          <p:cNvSpPr txBox="1"/>
          <p:nvPr/>
        </p:nvSpPr>
        <p:spPr>
          <a:xfrm>
            <a:off x="234176" y="5394967"/>
            <a:ext cx="8597590" cy="1200329"/>
          </a:xfrm>
          <a:prstGeom prst="rect">
            <a:avLst/>
          </a:prstGeom>
          <a:noFill/>
        </p:spPr>
        <p:txBody>
          <a:bodyPr wrap="square" rtlCol="0">
            <a:spAutoFit/>
          </a:bodyPr>
          <a:lstStyle/>
          <a:p>
            <a:r>
              <a:rPr lang="de-DE">
                <a:solidFill>
                  <a:schemeClr val="bg1"/>
                </a:solidFill>
              </a:rPr>
              <a:t>Contact points:</a:t>
            </a:r>
          </a:p>
          <a:p>
            <a:r>
              <a:rPr lang="de-DE">
                <a:solidFill>
                  <a:schemeClr val="bg1"/>
                </a:solidFill>
              </a:rPr>
              <a:t>Susana Pérez Blázquez, CNECT A1 – </a:t>
            </a:r>
            <a:r>
              <a:rPr lang="de-DE">
                <a:solidFill>
                  <a:schemeClr val="bg1"/>
                </a:solidFill>
                <a:hlinkClick r:id="rId3">
                  <a:extLst>
                    <a:ext uri="{A12FA001-AC4F-418D-AE19-62706E023703}">
                      <ahyp:hlinkClr xmlns:ahyp="http://schemas.microsoft.com/office/drawing/2018/hyperlinkcolor" val="tx"/>
                    </a:ext>
                  </a:extLst>
                </a:hlinkClick>
              </a:rPr>
              <a:t>susana.perez-blazquez@ec.europa.eu</a:t>
            </a:r>
            <a:endParaRPr lang="de-DE">
              <a:solidFill>
                <a:schemeClr val="bg1"/>
              </a:solidFill>
            </a:endParaRPr>
          </a:p>
          <a:p>
            <a:r>
              <a:rPr lang="de-DE">
                <a:solidFill>
                  <a:schemeClr val="bg1"/>
                </a:solidFill>
              </a:rPr>
              <a:t>Giulia Carsaniga, CNECT A4 – </a:t>
            </a:r>
            <a:r>
              <a:rPr lang="de-DE">
                <a:solidFill>
                  <a:schemeClr val="bg1"/>
                </a:solidFill>
                <a:hlinkClick r:id="rId4"/>
              </a:rPr>
              <a:t>giulia.carsaniga@ec.europa.eu</a:t>
            </a:r>
            <a:endParaRPr lang="de-DE">
              <a:solidFill>
                <a:schemeClr val="bg1"/>
              </a:solidFill>
            </a:endParaRPr>
          </a:p>
          <a:p>
            <a:endParaRPr lang="de-DE">
              <a:solidFill>
                <a:schemeClr val="bg1"/>
              </a:solidFill>
            </a:endParaRPr>
          </a:p>
        </p:txBody>
      </p:sp>
    </p:spTree>
    <p:extLst>
      <p:ext uri="{BB962C8B-B14F-4D97-AF65-F5344CB8AC3E}">
        <p14:creationId xmlns:p14="http://schemas.microsoft.com/office/powerpoint/2010/main" val="1091322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FA42B71-C847-1E55-09FE-66537C02665D}"/>
              </a:ext>
            </a:extLst>
          </p:cNvPr>
          <p:cNvGraphicFramePr>
            <a:graphicFrameLocks noGrp="1"/>
          </p:cNvGraphicFramePr>
          <p:nvPr>
            <p:extLst>
              <p:ext uri="{D42A27DB-BD31-4B8C-83A1-F6EECF244321}">
                <p14:modId xmlns:p14="http://schemas.microsoft.com/office/powerpoint/2010/main" val="1002793665"/>
              </p:ext>
            </p:extLst>
          </p:nvPr>
        </p:nvGraphicFramePr>
        <p:xfrm>
          <a:off x="1806497" y="2276497"/>
          <a:ext cx="9311269" cy="3474720"/>
        </p:xfrm>
        <a:graphic>
          <a:graphicData uri="http://schemas.openxmlformats.org/drawingml/2006/table">
            <a:tbl>
              <a:tblPr firstRow="1" bandRow="1">
                <a:tableStyleId>{5C22544A-7EE6-4342-B048-85BDC9FD1C3A}</a:tableStyleId>
              </a:tblPr>
              <a:tblGrid>
                <a:gridCol w="2141379">
                  <a:extLst>
                    <a:ext uri="{9D8B030D-6E8A-4147-A177-3AD203B41FA5}">
                      <a16:colId xmlns:a16="http://schemas.microsoft.com/office/drawing/2014/main" val="483991095"/>
                    </a:ext>
                  </a:extLst>
                </a:gridCol>
                <a:gridCol w="7169890">
                  <a:extLst>
                    <a:ext uri="{9D8B030D-6E8A-4147-A177-3AD203B41FA5}">
                      <a16:colId xmlns:a16="http://schemas.microsoft.com/office/drawing/2014/main" val="1222857850"/>
                    </a:ext>
                  </a:extLst>
                </a:gridCol>
              </a:tblGrid>
              <a:tr h="370840">
                <a:tc>
                  <a:txBody>
                    <a:bodyPr/>
                    <a:lstStyle/>
                    <a:p>
                      <a:r>
                        <a:rPr lang="de-DE" sz="2000">
                          <a:solidFill>
                            <a:schemeClr val="tx1"/>
                          </a:solidFill>
                        </a:rPr>
                        <a:t>Topic ID</a:t>
                      </a:r>
                    </a:p>
                    <a:p>
                      <a:r>
                        <a:rPr lang="de-DE" sz="2000">
                          <a:solidFill>
                            <a:schemeClr val="tx1"/>
                          </a:solidFill>
                        </a:rPr>
                        <a:t>Topic title</a:t>
                      </a:r>
                    </a:p>
                  </a:txBody>
                  <a:tcPr>
                    <a:solidFill>
                      <a:srgbClr val="443187">
                        <a:alpha val="14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effectLst/>
                        </a:rPr>
                        <a:t>DIGITAL-2025-SKILLS-08-GENAI-ACADEMY-STEP</a:t>
                      </a:r>
                      <a:endParaRPr lang="de-DE" sz="2000">
                        <a:solidFill>
                          <a:schemeClr val="tx1"/>
                        </a:solidFill>
                        <a:effectLst/>
                        <a:latin typeface="Times New Roman" panose="02020603050405020304" pitchFamily="18" charset="0"/>
                        <a:ea typeface="Times New Roman" panose="02020603050405020304" pitchFamily="18" charset="0"/>
                      </a:endParaRPr>
                    </a:p>
                    <a:p>
                      <a:r>
                        <a:rPr lang="de-DE" sz="2000">
                          <a:solidFill>
                            <a:schemeClr val="tx1"/>
                          </a:solidFill>
                        </a:rPr>
                        <a:t>Sectoral digital skills academies: Digital Skills Academy in GenAI</a:t>
                      </a:r>
                    </a:p>
                  </a:txBody>
                  <a:tcPr>
                    <a:solidFill>
                      <a:srgbClr val="443187">
                        <a:alpha val="14000"/>
                      </a:srgbClr>
                    </a:solidFill>
                  </a:tcPr>
                </a:tc>
                <a:extLst>
                  <a:ext uri="{0D108BD9-81ED-4DB2-BD59-A6C34878D82A}">
                    <a16:rowId xmlns:a16="http://schemas.microsoft.com/office/drawing/2014/main" val="220051205"/>
                  </a:ext>
                </a:extLst>
              </a:tr>
              <a:tr h="370840">
                <a:tc>
                  <a:txBody>
                    <a:bodyPr/>
                    <a:lstStyle/>
                    <a:p>
                      <a:r>
                        <a:rPr lang="de-DE" sz="2000"/>
                        <a:t>Budget</a:t>
                      </a:r>
                    </a:p>
                  </a:txBody>
                  <a:tcPr>
                    <a:solidFill>
                      <a:srgbClr val="443187">
                        <a:alpha val="14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effectLst/>
                        </a:rPr>
                        <a:t>EUR 7 000 000 million </a:t>
                      </a:r>
                      <a:endParaRPr lang="de-DE" sz="2000">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endParaRPr>
                    </a:p>
                  </a:txBody>
                  <a:tcPr>
                    <a:solidFill>
                      <a:srgbClr val="443187">
                        <a:alpha val="14000"/>
                      </a:srgbClr>
                    </a:solidFill>
                  </a:tcPr>
                </a:tc>
                <a:extLst>
                  <a:ext uri="{0D108BD9-81ED-4DB2-BD59-A6C34878D82A}">
                    <a16:rowId xmlns:a16="http://schemas.microsoft.com/office/drawing/2014/main" val="106520430"/>
                  </a:ext>
                </a:extLst>
              </a:tr>
              <a:tr h="370840">
                <a:tc>
                  <a:txBody>
                    <a:bodyPr/>
                    <a:lstStyle/>
                    <a:p>
                      <a:r>
                        <a:rPr lang="de-DE" sz="2000"/>
                        <a:t>Type of grant</a:t>
                      </a:r>
                    </a:p>
                  </a:txBody>
                  <a:tcPr>
                    <a:solidFill>
                      <a:srgbClr val="443187">
                        <a:alpha val="14000"/>
                      </a:srgbClr>
                    </a:solidFill>
                  </a:tcPr>
                </a:tc>
                <a:tc>
                  <a:txBody>
                    <a:bodyPr/>
                    <a:lstStyle/>
                    <a:p>
                      <a:r>
                        <a:rPr lang="de-DE" sz="2000"/>
                        <a:t>Lump Sum </a:t>
                      </a:r>
                    </a:p>
                  </a:txBody>
                  <a:tcPr>
                    <a:solidFill>
                      <a:srgbClr val="443187">
                        <a:alpha val="14000"/>
                      </a:srgbClr>
                    </a:solidFill>
                  </a:tcPr>
                </a:tc>
                <a:extLst>
                  <a:ext uri="{0D108BD9-81ED-4DB2-BD59-A6C34878D82A}">
                    <a16:rowId xmlns:a16="http://schemas.microsoft.com/office/drawing/2014/main" val="676014534"/>
                  </a:ext>
                </a:extLst>
              </a:tr>
              <a:tr h="370840">
                <a:tc>
                  <a:txBody>
                    <a:bodyPr/>
                    <a:lstStyle/>
                    <a:p>
                      <a:r>
                        <a:rPr lang="de-DE" sz="2000"/>
                        <a:t>Nr. of projects</a:t>
                      </a:r>
                    </a:p>
                  </a:txBody>
                  <a:tcPr>
                    <a:solidFill>
                      <a:srgbClr val="443187">
                        <a:alpha val="14000"/>
                      </a:srgbClr>
                    </a:solidFill>
                  </a:tcPr>
                </a:tc>
                <a:tc>
                  <a:txBody>
                    <a:bodyPr/>
                    <a:lstStyle/>
                    <a:p>
                      <a:r>
                        <a:rPr lang="de-DE" sz="2000"/>
                        <a:t>one project</a:t>
                      </a:r>
                    </a:p>
                  </a:txBody>
                  <a:tcPr>
                    <a:solidFill>
                      <a:srgbClr val="443187">
                        <a:alpha val="14000"/>
                      </a:srgbClr>
                    </a:solidFill>
                  </a:tcPr>
                </a:tc>
                <a:extLst>
                  <a:ext uri="{0D108BD9-81ED-4DB2-BD59-A6C34878D82A}">
                    <a16:rowId xmlns:a16="http://schemas.microsoft.com/office/drawing/2014/main" val="4011386089"/>
                  </a:ext>
                </a:extLst>
              </a:tr>
              <a:tr h="370840">
                <a:tc>
                  <a:txBody>
                    <a:bodyPr/>
                    <a:lstStyle/>
                    <a:p>
                      <a:r>
                        <a:rPr lang="de-DE" sz="2000"/>
                        <a:t>Funding rate</a:t>
                      </a:r>
                    </a:p>
                  </a:txBody>
                  <a:tcPr>
                    <a:solidFill>
                      <a:srgbClr val="443187">
                        <a:alpha val="14000"/>
                      </a:srgbClr>
                    </a:solidFill>
                  </a:tcPr>
                </a:tc>
                <a:tc>
                  <a:txBody>
                    <a:bodyPr/>
                    <a:lstStyle/>
                    <a:p>
                      <a:r>
                        <a:rPr lang="de-DE" sz="2000"/>
                        <a:t>50% (to be matched)</a:t>
                      </a:r>
                    </a:p>
                  </a:txBody>
                  <a:tcPr>
                    <a:solidFill>
                      <a:srgbClr val="443187">
                        <a:alpha val="14000"/>
                      </a:srgbClr>
                    </a:solidFill>
                  </a:tcPr>
                </a:tc>
                <a:extLst>
                  <a:ext uri="{0D108BD9-81ED-4DB2-BD59-A6C34878D82A}">
                    <a16:rowId xmlns:a16="http://schemas.microsoft.com/office/drawing/2014/main" val="1487286950"/>
                  </a:ext>
                </a:extLst>
              </a:tr>
              <a:tr h="370840">
                <a:tc>
                  <a:txBody>
                    <a:bodyPr/>
                    <a:lstStyle/>
                    <a:p>
                      <a:r>
                        <a:rPr lang="de-DE" sz="2000"/>
                        <a:t>Call opening</a:t>
                      </a:r>
                    </a:p>
                  </a:txBody>
                  <a:tcPr>
                    <a:solidFill>
                      <a:srgbClr val="443187">
                        <a:alpha val="14000"/>
                      </a:srgbClr>
                    </a:solidFill>
                  </a:tcPr>
                </a:tc>
                <a:tc>
                  <a:txBody>
                    <a:bodyPr/>
                    <a:lstStyle/>
                    <a:p>
                      <a:r>
                        <a:rPr lang="de-DE" sz="2000"/>
                        <a:t>15 April 2025</a:t>
                      </a:r>
                    </a:p>
                  </a:txBody>
                  <a:tcPr>
                    <a:solidFill>
                      <a:srgbClr val="443187">
                        <a:alpha val="14000"/>
                      </a:srgbClr>
                    </a:solidFill>
                  </a:tcPr>
                </a:tc>
                <a:extLst>
                  <a:ext uri="{0D108BD9-81ED-4DB2-BD59-A6C34878D82A}">
                    <a16:rowId xmlns:a16="http://schemas.microsoft.com/office/drawing/2014/main" val="3324706460"/>
                  </a:ext>
                </a:extLst>
              </a:tr>
              <a:tr h="370840">
                <a:tc>
                  <a:txBody>
                    <a:bodyPr/>
                    <a:lstStyle/>
                    <a:p>
                      <a:r>
                        <a:rPr lang="de-DE" sz="2000"/>
                        <a:t>Call closing</a:t>
                      </a:r>
                    </a:p>
                  </a:txBody>
                  <a:tcPr>
                    <a:solidFill>
                      <a:srgbClr val="443187">
                        <a:alpha val="14000"/>
                      </a:srgbClr>
                    </a:solidFill>
                  </a:tcPr>
                </a:tc>
                <a:tc>
                  <a:txBody>
                    <a:bodyPr/>
                    <a:lstStyle/>
                    <a:p>
                      <a:r>
                        <a:rPr lang="de-DE" sz="2000"/>
                        <a:t>2 September 2025 – 17:00h CEST</a:t>
                      </a:r>
                    </a:p>
                  </a:txBody>
                  <a:tcPr>
                    <a:solidFill>
                      <a:srgbClr val="443187">
                        <a:alpha val="14000"/>
                      </a:srgbClr>
                    </a:solidFill>
                  </a:tcPr>
                </a:tc>
                <a:extLst>
                  <a:ext uri="{0D108BD9-81ED-4DB2-BD59-A6C34878D82A}">
                    <a16:rowId xmlns:a16="http://schemas.microsoft.com/office/drawing/2014/main" val="1356789502"/>
                  </a:ext>
                </a:extLst>
              </a:tr>
              <a:tr h="370840">
                <a:tc>
                  <a:txBody>
                    <a:bodyPr/>
                    <a:lstStyle/>
                    <a:p>
                      <a:r>
                        <a:rPr lang="de-DE" sz="2000"/>
                        <a:t>Additional info</a:t>
                      </a:r>
                    </a:p>
                  </a:txBody>
                  <a:tcPr>
                    <a:solidFill>
                      <a:srgbClr val="443187">
                        <a:alpha val="14000"/>
                      </a:srgbClr>
                    </a:solidFill>
                  </a:tcPr>
                </a:tc>
                <a:tc>
                  <a:txBody>
                    <a:bodyPr/>
                    <a:lstStyle/>
                    <a:p>
                      <a:r>
                        <a:rPr lang="de-DE" sz="2000"/>
                        <a:t>to be joined by another project specific to the AI Factories in 2026</a:t>
                      </a:r>
                    </a:p>
                  </a:txBody>
                  <a:tcPr>
                    <a:solidFill>
                      <a:srgbClr val="443187">
                        <a:alpha val="14000"/>
                      </a:srgbClr>
                    </a:solidFill>
                  </a:tcPr>
                </a:tc>
                <a:extLst>
                  <a:ext uri="{0D108BD9-81ED-4DB2-BD59-A6C34878D82A}">
                    <a16:rowId xmlns:a16="http://schemas.microsoft.com/office/drawing/2014/main" val="3541596131"/>
                  </a:ext>
                </a:extLst>
              </a:tr>
            </a:tbl>
          </a:graphicData>
        </a:graphic>
      </p:graphicFrame>
      <p:sp>
        <p:nvSpPr>
          <p:cNvPr id="11" name="TextBox 10">
            <a:extLst>
              <a:ext uri="{FF2B5EF4-FFF2-40B4-BE49-F238E27FC236}">
                <a16:creationId xmlns:a16="http://schemas.microsoft.com/office/drawing/2014/main" id="{24D6840E-521F-C257-49EC-FF9513FD1C2D}"/>
              </a:ext>
            </a:extLst>
          </p:cNvPr>
          <p:cNvSpPr txBox="1"/>
          <p:nvPr/>
        </p:nvSpPr>
        <p:spPr>
          <a:xfrm>
            <a:off x="3961470" y="1225963"/>
            <a:ext cx="609414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rgbClr val="443187"/>
                </a:solidFill>
                <a:effectLst/>
              </a:rPr>
              <a:t>DIGITAL-2025-SKILLS-08-GENAI-ACADEMY-STEP</a:t>
            </a:r>
            <a:endParaRPr lang="de-DE" sz="2000" b="1">
              <a:solidFill>
                <a:srgbClr val="443187"/>
              </a:solidFill>
              <a:effectLst/>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EA45AFAE-663A-2C4C-29FC-AFC0CFF23678}"/>
              </a:ext>
            </a:extLst>
          </p:cNvPr>
          <p:cNvSpPr txBox="1"/>
          <p:nvPr/>
        </p:nvSpPr>
        <p:spPr>
          <a:xfrm>
            <a:off x="1806497" y="1728786"/>
            <a:ext cx="3088888" cy="461665"/>
          </a:xfrm>
          <a:prstGeom prst="rect">
            <a:avLst/>
          </a:prstGeom>
          <a:noFill/>
        </p:spPr>
        <p:txBody>
          <a:bodyPr wrap="square" rtlCol="0">
            <a:spAutoFit/>
          </a:bodyPr>
          <a:lstStyle/>
          <a:p>
            <a:r>
              <a:rPr lang="de-DE" sz="2400">
                <a:solidFill>
                  <a:srgbClr val="443187"/>
                </a:solidFill>
              </a:rPr>
              <a:t>General info</a:t>
            </a:r>
          </a:p>
        </p:txBody>
      </p:sp>
    </p:spTree>
    <p:extLst>
      <p:ext uri="{BB962C8B-B14F-4D97-AF65-F5344CB8AC3E}">
        <p14:creationId xmlns:p14="http://schemas.microsoft.com/office/powerpoint/2010/main" val="4084341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222170" y="2531964"/>
            <a:ext cx="10412781" cy="3324999"/>
          </a:xfrm>
        </p:spPr>
        <p:txBody>
          <a:bodyPr/>
          <a:lstStyle/>
          <a:p>
            <a:pPr marL="457200" lvl="1" indent="0" algn="just">
              <a:buNone/>
            </a:pPr>
            <a:r>
              <a:rPr lang="en-US" sz="2000" dirty="0"/>
              <a:t>The AI Skills Academy will be </a:t>
            </a:r>
            <a:r>
              <a:rPr lang="en-US" sz="2000" b="1" dirty="0">
                <a:solidFill>
                  <a:srgbClr val="443187"/>
                </a:solidFill>
              </a:rPr>
              <a:t>a one-stop-shop </a:t>
            </a:r>
            <a:r>
              <a:rPr lang="en-US" sz="2000" dirty="0"/>
              <a:t>for a range of activities supporting or developing educational and training schemes in two main focus areas:</a:t>
            </a:r>
          </a:p>
          <a:p>
            <a:pPr marL="914400" lvl="1" indent="-457200" algn="just">
              <a:buAutoNum type="arabicParenR"/>
            </a:pPr>
            <a:r>
              <a:rPr lang="en-US" sz="2000" dirty="0"/>
              <a:t>skills related to the </a:t>
            </a:r>
            <a:r>
              <a:rPr lang="en-US" sz="2000" b="1" dirty="0">
                <a:solidFill>
                  <a:srgbClr val="443187"/>
                </a:solidFill>
              </a:rPr>
              <a:t>development and deployment </a:t>
            </a:r>
            <a:r>
              <a:rPr lang="en-US" sz="2000" dirty="0"/>
              <a:t>of AI and in particular </a:t>
            </a:r>
            <a:r>
              <a:rPr lang="en-US" sz="2000" b="1" dirty="0">
                <a:solidFill>
                  <a:srgbClr val="443187"/>
                </a:solidFill>
              </a:rPr>
              <a:t>generative AI for key economic sectors </a:t>
            </a:r>
            <a:r>
              <a:rPr lang="en-US" sz="2000" dirty="0"/>
              <a:t>(first set of calls)</a:t>
            </a:r>
          </a:p>
          <a:p>
            <a:pPr marL="914400" lvl="1" indent="-457200" algn="just">
              <a:buAutoNum type="arabicParenR"/>
            </a:pPr>
            <a:r>
              <a:rPr lang="en-US" sz="2000" dirty="0"/>
              <a:t>skills related to the development and deployment of AI models </a:t>
            </a:r>
            <a:r>
              <a:rPr lang="en-US" sz="2000" b="1" dirty="0">
                <a:solidFill>
                  <a:srgbClr val="443187"/>
                </a:solidFill>
              </a:rPr>
              <a:t>in the EU AI Factories </a:t>
            </a:r>
            <a:r>
              <a:rPr lang="en-US" sz="2000" dirty="0"/>
              <a:t>(second set of calls)</a:t>
            </a:r>
            <a:endParaRPr lang="en-IE" sz="2000" dirty="0"/>
          </a:p>
          <a:p>
            <a:pPr lvl="1"/>
            <a:endParaRPr lang="en-IE" sz="2000" dirty="0"/>
          </a:p>
          <a:p>
            <a:endParaRPr lang="en-GB" sz="2400" dirty="0">
              <a:solidFill>
                <a:srgbClr val="443187"/>
              </a:solidFill>
            </a:endParaRPr>
          </a:p>
        </p:txBody>
      </p:sp>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0955" y="6003436"/>
            <a:ext cx="2261768" cy="905014"/>
          </a:xfrm>
          <a:prstGeom prst="rect">
            <a:avLst/>
          </a:prstGeom>
        </p:spPr>
      </p:pic>
      <p:sp>
        <p:nvSpPr>
          <p:cNvPr id="4" name="TextBox 3">
            <a:extLst>
              <a:ext uri="{FF2B5EF4-FFF2-40B4-BE49-F238E27FC236}">
                <a16:creationId xmlns:a16="http://schemas.microsoft.com/office/drawing/2014/main" id="{6CF0F936-7263-4BC4-8528-7717C96721B6}"/>
              </a:ext>
            </a:extLst>
          </p:cNvPr>
          <p:cNvSpPr txBox="1"/>
          <p:nvPr/>
        </p:nvSpPr>
        <p:spPr>
          <a:xfrm>
            <a:off x="5004351" y="1720705"/>
            <a:ext cx="2703987" cy="523220"/>
          </a:xfrm>
          <a:prstGeom prst="rect">
            <a:avLst/>
          </a:prstGeom>
          <a:noFill/>
        </p:spPr>
        <p:txBody>
          <a:bodyPr wrap="square">
            <a:spAutoFit/>
          </a:bodyPr>
          <a:lstStyle/>
          <a:p>
            <a:r>
              <a:rPr lang="en-IE" sz="2800" i="1" u="sng" dirty="0"/>
              <a:t>Important note:</a:t>
            </a:r>
            <a:endParaRPr lang="de-DE" sz="2000" i="1" u="sng" dirty="0"/>
          </a:p>
        </p:txBody>
      </p:sp>
      <p:sp>
        <p:nvSpPr>
          <p:cNvPr id="6" name="TextBox 5">
            <a:extLst>
              <a:ext uri="{FF2B5EF4-FFF2-40B4-BE49-F238E27FC236}">
                <a16:creationId xmlns:a16="http://schemas.microsoft.com/office/drawing/2014/main" id="{9B873218-6B76-E477-A182-2566A9B9431C}"/>
              </a:ext>
            </a:extLst>
          </p:cNvPr>
          <p:cNvSpPr txBox="1"/>
          <p:nvPr/>
        </p:nvSpPr>
        <p:spPr>
          <a:xfrm>
            <a:off x="1466569" y="4699474"/>
            <a:ext cx="10008036" cy="830997"/>
          </a:xfrm>
          <a:prstGeom prst="rect">
            <a:avLst/>
          </a:prstGeom>
          <a:solidFill>
            <a:schemeClr val="accent4">
              <a:lumMod val="20000"/>
              <a:lumOff val="80000"/>
            </a:schemeClr>
          </a:solidFill>
        </p:spPr>
        <p:txBody>
          <a:bodyPr wrap="square">
            <a:spAutoFit/>
          </a:bodyPr>
          <a:lstStyle/>
          <a:p>
            <a:pPr algn="ctr"/>
            <a:r>
              <a:rPr lang="en-US" sz="2400" b="1" dirty="0">
                <a:solidFill>
                  <a:srgbClr val="443187"/>
                </a:solidFill>
              </a:rPr>
              <a:t>The present call covers only the establishment of the first part of the AI Skills Academy.</a:t>
            </a:r>
            <a:endParaRPr lang="it-IT" sz="2400" b="1" dirty="0">
              <a:solidFill>
                <a:srgbClr val="443187"/>
              </a:solidFill>
            </a:endParaRPr>
          </a:p>
        </p:txBody>
      </p:sp>
      <p:sp>
        <p:nvSpPr>
          <p:cNvPr id="5" name="TextBox 4">
            <a:extLst>
              <a:ext uri="{FF2B5EF4-FFF2-40B4-BE49-F238E27FC236}">
                <a16:creationId xmlns:a16="http://schemas.microsoft.com/office/drawing/2014/main" id="{78180E71-C90B-B91F-8F60-DD1B403F7DE9}"/>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092587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496208" y="2247487"/>
            <a:ext cx="9933749" cy="3324999"/>
          </a:xfrm>
        </p:spPr>
        <p:txBody>
          <a:bodyPr/>
          <a:lstStyle/>
          <a:p>
            <a:pPr marL="457200" indent="-457200" algn="just">
              <a:lnSpc>
                <a:spcPct val="100000"/>
              </a:lnSpc>
              <a:buFont typeface="+mj-lt"/>
              <a:buAutoNum type="arabicPeriod"/>
            </a:pPr>
            <a:r>
              <a:rPr lang="en-IE" sz="2000" dirty="0"/>
              <a:t>Strengthening the pool of </a:t>
            </a:r>
            <a:r>
              <a:rPr lang="en-IE" sz="2000" b="1" dirty="0">
                <a:solidFill>
                  <a:srgbClr val="443187"/>
                </a:solidFill>
              </a:rPr>
              <a:t>AI experts and AI specialists </a:t>
            </a:r>
            <a:r>
              <a:rPr lang="en-IE" sz="2000" dirty="0"/>
              <a:t>in the EU </a:t>
            </a:r>
          </a:p>
          <a:p>
            <a:pPr marL="457200" indent="-457200" algn="just">
              <a:lnSpc>
                <a:spcPct val="100000"/>
              </a:lnSpc>
              <a:buFont typeface="+mj-lt"/>
              <a:buAutoNum type="arabicPeriod"/>
            </a:pPr>
            <a:r>
              <a:rPr lang="en-IE" sz="2000" dirty="0"/>
              <a:t>Addressing the </a:t>
            </a:r>
            <a:r>
              <a:rPr lang="en-IE" sz="2000" b="1" dirty="0">
                <a:solidFill>
                  <a:srgbClr val="443187"/>
                </a:solidFill>
              </a:rPr>
              <a:t>AI skills gap </a:t>
            </a:r>
            <a:r>
              <a:rPr lang="en-IE" sz="2000" dirty="0"/>
              <a:t>in the EU’s strategic sectors (see list p. 18)</a:t>
            </a:r>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marL="457200" lvl="1" indent="0" algn="just">
              <a:lnSpc>
                <a:spcPct val="100000"/>
              </a:lnSpc>
              <a:buNone/>
            </a:pPr>
            <a:endParaRPr lang="en-IE" sz="500" dirty="0"/>
          </a:p>
          <a:p>
            <a:pPr lvl="1" algn="just">
              <a:lnSpc>
                <a:spcPct val="100000"/>
              </a:lnSpc>
              <a:spcAft>
                <a:spcPts val="1200"/>
              </a:spcAft>
            </a:pPr>
            <a:r>
              <a:rPr lang="en-IE" sz="2000" dirty="0"/>
              <a:t>At the same time: Increasing AI skills and employability of </a:t>
            </a:r>
            <a:r>
              <a:rPr lang="en-IE" sz="2000" b="1" dirty="0">
                <a:solidFill>
                  <a:srgbClr val="443187"/>
                </a:solidFill>
              </a:rPr>
              <a:t>underrepresented groups</a:t>
            </a:r>
            <a:r>
              <a:rPr lang="en-IE" sz="2000" dirty="0"/>
              <a:t>,</a:t>
            </a:r>
            <a:r>
              <a:rPr lang="en-IE" sz="2000" b="1" dirty="0">
                <a:solidFill>
                  <a:srgbClr val="443187"/>
                </a:solidFill>
              </a:rPr>
              <a:t> particularly women </a:t>
            </a:r>
            <a:r>
              <a:rPr lang="en-IE" sz="2000" dirty="0"/>
              <a:t>and targeting Europeans living abroad</a:t>
            </a:r>
          </a:p>
          <a:p>
            <a:pPr marL="0" marR="0" lvl="0" indent="0" algn="l" defTabSz="914400" rtl="0" eaLnBrk="1" fontAlgn="auto" latinLnBrk="0" hangingPunct="1">
              <a:lnSpc>
                <a:spcPct val="90000"/>
              </a:lnSpc>
              <a:spcBef>
                <a:spcPts val="1000"/>
              </a:spcBef>
              <a:spcAft>
                <a:spcPts val="0"/>
              </a:spcAft>
              <a:buClrTx/>
              <a:buSzTx/>
              <a:buNone/>
              <a:tabLst/>
              <a:defRPr/>
            </a:pPr>
            <a:endParaRPr lang="en-GB" dirty="0">
              <a:solidFill>
                <a:srgbClr val="443187"/>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9003" y="6000798"/>
            <a:ext cx="2261768" cy="905014"/>
          </a:xfrm>
          <a:prstGeom prst="rect">
            <a:avLst/>
          </a:prstGeom>
        </p:spPr>
      </p:pic>
      <p:sp>
        <p:nvSpPr>
          <p:cNvPr id="4" name="TextBox 3">
            <a:extLst>
              <a:ext uri="{FF2B5EF4-FFF2-40B4-BE49-F238E27FC236}">
                <a16:creationId xmlns:a16="http://schemas.microsoft.com/office/drawing/2014/main" id="{6CF0F936-7263-4BC4-8528-7717C96721B6}"/>
              </a:ext>
            </a:extLst>
          </p:cNvPr>
          <p:cNvSpPr txBox="1"/>
          <p:nvPr/>
        </p:nvSpPr>
        <p:spPr>
          <a:xfrm>
            <a:off x="3829274" y="1568320"/>
            <a:ext cx="4672190" cy="738664"/>
          </a:xfrm>
          <a:prstGeom prst="rect">
            <a:avLst/>
          </a:prstGeom>
          <a:noFill/>
        </p:spPr>
        <p:txBody>
          <a:bodyPr wrap="square">
            <a:spAutoFit/>
          </a:bodyPr>
          <a:lstStyle/>
          <a:p>
            <a:r>
              <a:rPr lang="en-IE" sz="2400" b="1" u="sng" dirty="0">
                <a:solidFill>
                  <a:srgbClr val="443187"/>
                </a:solidFill>
              </a:rPr>
              <a:t>AI Skills Academy</a:t>
            </a:r>
            <a:r>
              <a:rPr lang="en-IE" sz="2400" b="1" dirty="0">
                <a:solidFill>
                  <a:srgbClr val="443187"/>
                </a:solidFill>
              </a:rPr>
              <a:t> – </a:t>
            </a:r>
            <a:r>
              <a:rPr lang="en-IE" sz="2400" dirty="0"/>
              <a:t>main objectives</a:t>
            </a:r>
          </a:p>
          <a:p>
            <a:endParaRPr lang="de-DE" dirty="0"/>
          </a:p>
        </p:txBody>
      </p:sp>
      <p:sp>
        <p:nvSpPr>
          <p:cNvPr id="6" name="TextBox 5">
            <a:extLst>
              <a:ext uri="{FF2B5EF4-FFF2-40B4-BE49-F238E27FC236}">
                <a16:creationId xmlns:a16="http://schemas.microsoft.com/office/drawing/2014/main" id="{38B3D751-B58F-2D21-CA58-CED70E1DFD4E}"/>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D5D60014-B65D-4F45-E53A-18AC476810C2}"/>
              </a:ext>
            </a:extLst>
          </p:cNvPr>
          <p:cNvSpPr txBox="1"/>
          <p:nvPr/>
        </p:nvSpPr>
        <p:spPr>
          <a:xfrm>
            <a:off x="2848249" y="3197812"/>
            <a:ext cx="3317120" cy="307777"/>
          </a:xfrm>
          <a:prstGeom prst="rect">
            <a:avLst/>
          </a:prstGeom>
          <a:solidFill>
            <a:srgbClr val="DD7FC4"/>
          </a:solidFill>
        </p:spPr>
        <p:txBody>
          <a:bodyPr wrap="square">
            <a:spAutoFit/>
          </a:bodyPr>
          <a:lstStyle/>
          <a:p>
            <a:pPr algn="ctr"/>
            <a:r>
              <a:rPr lang="en-US" sz="1400" dirty="0">
                <a:solidFill>
                  <a:schemeClr val="bg1"/>
                </a:solidFill>
              </a:rPr>
              <a:t>Healthcare and pharmaceutical</a:t>
            </a:r>
            <a:endParaRPr lang="it-IT" sz="1400" dirty="0">
              <a:solidFill>
                <a:schemeClr val="bg1"/>
              </a:solidFill>
            </a:endParaRPr>
          </a:p>
        </p:txBody>
      </p:sp>
      <p:sp>
        <p:nvSpPr>
          <p:cNvPr id="7" name="TextBox 6">
            <a:extLst>
              <a:ext uri="{FF2B5EF4-FFF2-40B4-BE49-F238E27FC236}">
                <a16:creationId xmlns:a16="http://schemas.microsoft.com/office/drawing/2014/main" id="{C679FDAB-68E0-D6C9-E1B2-371FA87804CB}"/>
              </a:ext>
            </a:extLst>
          </p:cNvPr>
          <p:cNvSpPr txBox="1"/>
          <p:nvPr/>
        </p:nvSpPr>
        <p:spPr>
          <a:xfrm>
            <a:off x="2848251" y="3543227"/>
            <a:ext cx="3317119" cy="307777"/>
          </a:xfrm>
          <a:prstGeom prst="rect">
            <a:avLst/>
          </a:prstGeom>
          <a:solidFill>
            <a:srgbClr val="DD7FC4"/>
          </a:solidFill>
        </p:spPr>
        <p:txBody>
          <a:bodyPr wrap="square">
            <a:spAutoFit/>
          </a:bodyPr>
          <a:lstStyle/>
          <a:p>
            <a:pPr algn="ctr"/>
            <a:r>
              <a:rPr lang="en-US" sz="1400" dirty="0">
                <a:solidFill>
                  <a:schemeClr val="bg1"/>
                </a:solidFill>
              </a:rPr>
              <a:t>Manufacturing</a:t>
            </a:r>
            <a:endParaRPr lang="it-IT" sz="1400" dirty="0">
              <a:solidFill>
                <a:schemeClr val="bg1"/>
              </a:solidFill>
            </a:endParaRPr>
          </a:p>
        </p:txBody>
      </p:sp>
      <p:sp>
        <p:nvSpPr>
          <p:cNvPr id="8" name="TextBox 7">
            <a:extLst>
              <a:ext uri="{FF2B5EF4-FFF2-40B4-BE49-F238E27FC236}">
                <a16:creationId xmlns:a16="http://schemas.microsoft.com/office/drawing/2014/main" id="{612C6867-46A7-04B8-A77F-EABF70065D6B}"/>
              </a:ext>
            </a:extLst>
          </p:cNvPr>
          <p:cNvSpPr txBox="1"/>
          <p:nvPr/>
        </p:nvSpPr>
        <p:spPr>
          <a:xfrm>
            <a:off x="2848251" y="3888642"/>
            <a:ext cx="3317119" cy="307777"/>
          </a:xfrm>
          <a:prstGeom prst="rect">
            <a:avLst/>
          </a:prstGeom>
          <a:solidFill>
            <a:srgbClr val="DD7FC4"/>
          </a:solidFill>
        </p:spPr>
        <p:txBody>
          <a:bodyPr wrap="square">
            <a:spAutoFit/>
          </a:bodyPr>
          <a:lstStyle/>
          <a:p>
            <a:pPr algn="ctr"/>
            <a:r>
              <a:rPr lang="en-US" sz="1400" dirty="0">
                <a:solidFill>
                  <a:schemeClr val="bg1"/>
                </a:solidFill>
              </a:rPr>
              <a:t>Mobility (incl. automotive and aerospace)</a:t>
            </a:r>
          </a:p>
        </p:txBody>
      </p:sp>
      <p:sp>
        <p:nvSpPr>
          <p:cNvPr id="10" name="TextBox 9">
            <a:extLst>
              <a:ext uri="{FF2B5EF4-FFF2-40B4-BE49-F238E27FC236}">
                <a16:creationId xmlns:a16="http://schemas.microsoft.com/office/drawing/2014/main" id="{176C9090-3F90-CD76-35F4-282EA53B25C2}"/>
              </a:ext>
            </a:extLst>
          </p:cNvPr>
          <p:cNvSpPr txBox="1"/>
          <p:nvPr/>
        </p:nvSpPr>
        <p:spPr>
          <a:xfrm>
            <a:off x="6218034" y="3201512"/>
            <a:ext cx="3317119" cy="307777"/>
          </a:xfrm>
          <a:prstGeom prst="rect">
            <a:avLst/>
          </a:prstGeom>
          <a:solidFill>
            <a:srgbClr val="DD7FC4"/>
          </a:solidFill>
        </p:spPr>
        <p:txBody>
          <a:bodyPr wrap="square">
            <a:spAutoFit/>
          </a:bodyPr>
          <a:lstStyle/>
          <a:p>
            <a:pPr algn="ctr"/>
            <a:r>
              <a:rPr lang="en-US" sz="1400" dirty="0">
                <a:solidFill>
                  <a:schemeClr val="bg1"/>
                </a:solidFill>
              </a:rPr>
              <a:t>Agriculture</a:t>
            </a:r>
            <a:endParaRPr lang="it-IT" sz="1400" dirty="0">
              <a:solidFill>
                <a:schemeClr val="bg1"/>
              </a:solidFill>
            </a:endParaRPr>
          </a:p>
        </p:txBody>
      </p:sp>
      <p:sp>
        <p:nvSpPr>
          <p:cNvPr id="12" name="TextBox 11">
            <a:extLst>
              <a:ext uri="{FF2B5EF4-FFF2-40B4-BE49-F238E27FC236}">
                <a16:creationId xmlns:a16="http://schemas.microsoft.com/office/drawing/2014/main" id="{547EE2C1-9C1B-0AEA-DD0C-FB926B1C1785}"/>
              </a:ext>
            </a:extLst>
          </p:cNvPr>
          <p:cNvSpPr txBox="1"/>
          <p:nvPr/>
        </p:nvSpPr>
        <p:spPr>
          <a:xfrm>
            <a:off x="2848250" y="4913779"/>
            <a:ext cx="3317120" cy="307777"/>
          </a:xfrm>
          <a:prstGeom prst="rect">
            <a:avLst/>
          </a:prstGeom>
          <a:solidFill>
            <a:srgbClr val="DD7FC4"/>
          </a:solidFill>
        </p:spPr>
        <p:txBody>
          <a:bodyPr wrap="square">
            <a:spAutoFit/>
          </a:bodyPr>
          <a:lstStyle/>
          <a:p>
            <a:pPr algn="ctr"/>
            <a:r>
              <a:rPr lang="en-US" sz="1400" dirty="0">
                <a:solidFill>
                  <a:schemeClr val="bg1"/>
                </a:solidFill>
              </a:rPr>
              <a:t>Cultural and creative industries</a:t>
            </a:r>
            <a:endParaRPr lang="it-IT" sz="1400" dirty="0">
              <a:solidFill>
                <a:schemeClr val="bg1"/>
              </a:solidFill>
            </a:endParaRPr>
          </a:p>
        </p:txBody>
      </p:sp>
      <p:sp>
        <p:nvSpPr>
          <p:cNvPr id="13" name="TextBox 12">
            <a:extLst>
              <a:ext uri="{FF2B5EF4-FFF2-40B4-BE49-F238E27FC236}">
                <a16:creationId xmlns:a16="http://schemas.microsoft.com/office/drawing/2014/main" id="{68997DEA-A5F5-080A-3B4F-6C2735AF1BAD}"/>
              </a:ext>
            </a:extLst>
          </p:cNvPr>
          <p:cNvSpPr txBox="1"/>
          <p:nvPr/>
        </p:nvSpPr>
        <p:spPr>
          <a:xfrm>
            <a:off x="6218035" y="3545915"/>
            <a:ext cx="3317118" cy="307777"/>
          </a:xfrm>
          <a:prstGeom prst="rect">
            <a:avLst/>
          </a:prstGeom>
          <a:solidFill>
            <a:srgbClr val="DD7FC4"/>
          </a:solidFill>
        </p:spPr>
        <p:txBody>
          <a:bodyPr wrap="square">
            <a:spAutoFit/>
          </a:bodyPr>
          <a:lstStyle/>
          <a:p>
            <a:pPr algn="ctr"/>
            <a:r>
              <a:rPr lang="en-US" sz="1400" dirty="0">
                <a:solidFill>
                  <a:schemeClr val="bg1"/>
                </a:solidFill>
              </a:rPr>
              <a:t>Energy</a:t>
            </a:r>
            <a:endParaRPr lang="it-IT" sz="1400" dirty="0">
              <a:solidFill>
                <a:schemeClr val="bg1"/>
              </a:solidFill>
            </a:endParaRPr>
          </a:p>
        </p:txBody>
      </p:sp>
      <p:sp>
        <p:nvSpPr>
          <p:cNvPr id="14" name="TextBox 13">
            <a:extLst>
              <a:ext uri="{FF2B5EF4-FFF2-40B4-BE49-F238E27FC236}">
                <a16:creationId xmlns:a16="http://schemas.microsoft.com/office/drawing/2014/main" id="{6BDC0558-47D8-AE0E-6EA0-265FA07160EF}"/>
              </a:ext>
            </a:extLst>
          </p:cNvPr>
          <p:cNvSpPr txBox="1"/>
          <p:nvPr/>
        </p:nvSpPr>
        <p:spPr>
          <a:xfrm>
            <a:off x="6218034" y="3887520"/>
            <a:ext cx="3317118" cy="307777"/>
          </a:xfrm>
          <a:prstGeom prst="rect">
            <a:avLst/>
          </a:prstGeom>
          <a:solidFill>
            <a:srgbClr val="DD7FC4"/>
          </a:solidFill>
        </p:spPr>
        <p:txBody>
          <a:bodyPr wrap="square">
            <a:spAutoFit/>
          </a:bodyPr>
          <a:lstStyle/>
          <a:p>
            <a:pPr algn="ctr"/>
            <a:r>
              <a:rPr lang="en-US" sz="1400" dirty="0">
                <a:solidFill>
                  <a:schemeClr val="bg1"/>
                </a:solidFill>
              </a:rPr>
              <a:t>Telecom</a:t>
            </a:r>
            <a:endParaRPr lang="it-IT" sz="1400" dirty="0">
              <a:solidFill>
                <a:schemeClr val="bg1"/>
              </a:solidFill>
            </a:endParaRPr>
          </a:p>
        </p:txBody>
      </p:sp>
      <p:sp>
        <p:nvSpPr>
          <p:cNvPr id="15" name="TextBox 14">
            <a:extLst>
              <a:ext uri="{FF2B5EF4-FFF2-40B4-BE49-F238E27FC236}">
                <a16:creationId xmlns:a16="http://schemas.microsoft.com/office/drawing/2014/main" id="{A4D97A02-5ECF-BFB0-3E74-410C1B6B86FE}"/>
              </a:ext>
            </a:extLst>
          </p:cNvPr>
          <p:cNvSpPr txBox="1"/>
          <p:nvPr/>
        </p:nvSpPr>
        <p:spPr>
          <a:xfrm>
            <a:off x="2848250" y="4563317"/>
            <a:ext cx="3317120" cy="307777"/>
          </a:xfrm>
          <a:prstGeom prst="rect">
            <a:avLst/>
          </a:prstGeom>
          <a:solidFill>
            <a:srgbClr val="DD7FC4"/>
          </a:solidFill>
        </p:spPr>
        <p:txBody>
          <a:bodyPr wrap="square">
            <a:spAutoFit/>
          </a:bodyPr>
          <a:lstStyle/>
          <a:p>
            <a:pPr algn="ctr"/>
            <a:r>
              <a:rPr lang="en-US" sz="1400" dirty="0">
                <a:solidFill>
                  <a:schemeClr val="bg1"/>
                </a:solidFill>
              </a:rPr>
              <a:t>Environment</a:t>
            </a:r>
            <a:endParaRPr lang="it-IT" sz="1400" dirty="0">
              <a:solidFill>
                <a:schemeClr val="bg1"/>
              </a:solidFill>
            </a:endParaRPr>
          </a:p>
        </p:txBody>
      </p:sp>
      <p:sp>
        <p:nvSpPr>
          <p:cNvPr id="16" name="TextBox 15">
            <a:extLst>
              <a:ext uri="{FF2B5EF4-FFF2-40B4-BE49-F238E27FC236}">
                <a16:creationId xmlns:a16="http://schemas.microsoft.com/office/drawing/2014/main" id="{99EEDE1E-12C2-F7F5-4F04-66FBD4A070AF}"/>
              </a:ext>
            </a:extLst>
          </p:cNvPr>
          <p:cNvSpPr txBox="1"/>
          <p:nvPr/>
        </p:nvSpPr>
        <p:spPr>
          <a:xfrm>
            <a:off x="6218034" y="4224972"/>
            <a:ext cx="3317118" cy="307777"/>
          </a:xfrm>
          <a:prstGeom prst="rect">
            <a:avLst/>
          </a:prstGeom>
          <a:solidFill>
            <a:srgbClr val="DD7FC4"/>
          </a:solidFill>
        </p:spPr>
        <p:txBody>
          <a:bodyPr wrap="square">
            <a:spAutoFit/>
          </a:bodyPr>
          <a:lstStyle/>
          <a:p>
            <a:pPr algn="ctr"/>
            <a:r>
              <a:rPr lang="en-US" sz="1400" dirty="0">
                <a:solidFill>
                  <a:schemeClr val="bg1"/>
                </a:solidFill>
              </a:rPr>
              <a:t>Robotics</a:t>
            </a:r>
            <a:endParaRPr lang="it-IT" sz="1400" dirty="0">
              <a:solidFill>
                <a:schemeClr val="bg1"/>
              </a:solidFill>
            </a:endParaRPr>
          </a:p>
        </p:txBody>
      </p:sp>
      <p:sp>
        <p:nvSpPr>
          <p:cNvPr id="17" name="TextBox 16">
            <a:extLst>
              <a:ext uri="{FF2B5EF4-FFF2-40B4-BE49-F238E27FC236}">
                <a16:creationId xmlns:a16="http://schemas.microsoft.com/office/drawing/2014/main" id="{95DB655D-01CA-A7E0-4054-2AA243853B4F}"/>
              </a:ext>
            </a:extLst>
          </p:cNvPr>
          <p:cNvSpPr txBox="1"/>
          <p:nvPr/>
        </p:nvSpPr>
        <p:spPr>
          <a:xfrm>
            <a:off x="6218034" y="4566687"/>
            <a:ext cx="3317118" cy="307777"/>
          </a:xfrm>
          <a:prstGeom prst="rect">
            <a:avLst/>
          </a:prstGeom>
          <a:solidFill>
            <a:srgbClr val="DD7FC4"/>
          </a:solidFill>
        </p:spPr>
        <p:txBody>
          <a:bodyPr wrap="square">
            <a:spAutoFit/>
          </a:bodyPr>
          <a:lstStyle/>
          <a:p>
            <a:pPr algn="ctr"/>
            <a:r>
              <a:rPr lang="en-US" sz="1400" dirty="0" err="1">
                <a:solidFill>
                  <a:schemeClr val="bg1"/>
                </a:solidFill>
              </a:rPr>
              <a:t>Defence</a:t>
            </a:r>
            <a:r>
              <a:rPr lang="en-US" sz="1400" dirty="0">
                <a:solidFill>
                  <a:schemeClr val="bg1"/>
                </a:solidFill>
              </a:rPr>
              <a:t> and (cyber)security</a:t>
            </a:r>
            <a:endParaRPr lang="it-IT" sz="1400" dirty="0">
              <a:solidFill>
                <a:schemeClr val="bg1"/>
              </a:solidFill>
            </a:endParaRPr>
          </a:p>
        </p:txBody>
      </p:sp>
      <p:sp>
        <p:nvSpPr>
          <p:cNvPr id="18" name="TextBox 17">
            <a:extLst>
              <a:ext uri="{FF2B5EF4-FFF2-40B4-BE49-F238E27FC236}">
                <a16:creationId xmlns:a16="http://schemas.microsoft.com/office/drawing/2014/main" id="{6B53B36E-4BDF-1FB0-D6A5-C8204A31A3EF}"/>
              </a:ext>
            </a:extLst>
          </p:cNvPr>
          <p:cNvSpPr txBox="1"/>
          <p:nvPr/>
        </p:nvSpPr>
        <p:spPr>
          <a:xfrm>
            <a:off x="6218034" y="4911090"/>
            <a:ext cx="3317118" cy="307777"/>
          </a:xfrm>
          <a:prstGeom prst="rect">
            <a:avLst/>
          </a:prstGeom>
          <a:solidFill>
            <a:srgbClr val="DD7FC4"/>
          </a:solidFill>
        </p:spPr>
        <p:txBody>
          <a:bodyPr wrap="square">
            <a:spAutoFit/>
          </a:bodyPr>
          <a:lstStyle/>
          <a:p>
            <a:pPr algn="ctr"/>
            <a:r>
              <a:rPr lang="en-US" sz="1400" dirty="0">
                <a:solidFill>
                  <a:schemeClr val="bg1"/>
                </a:solidFill>
              </a:rPr>
              <a:t>Finance</a:t>
            </a:r>
            <a:endParaRPr lang="it-IT" sz="1400" dirty="0">
              <a:solidFill>
                <a:schemeClr val="bg1"/>
              </a:solidFill>
            </a:endParaRPr>
          </a:p>
        </p:txBody>
      </p:sp>
      <p:sp>
        <p:nvSpPr>
          <p:cNvPr id="19" name="TextBox 18">
            <a:extLst>
              <a:ext uri="{FF2B5EF4-FFF2-40B4-BE49-F238E27FC236}">
                <a16:creationId xmlns:a16="http://schemas.microsoft.com/office/drawing/2014/main" id="{29B3AE5A-67FE-75AB-5214-1197EE0B8833}"/>
              </a:ext>
            </a:extLst>
          </p:cNvPr>
          <p:cNvSpPr txBox="1"/>
          <p:nvPr/>
        </p:nvSpPr>
        <p:spPr>
          <a:xfrm>
            <a:off x="2848250" y="4222394"/>
            <a:ext cx="3317119" cy="307777"/>
          </a:xfrm>
          <a:prstGeom prst="rect">
            <a:avLst/>
          </a:prstGeom>
          <a:solidFill>
            <a:srgbClr val="DD7FC4"/>
          </a:solidFill>
        </p:spPr>
        <p:txBody>
          <a:bodyPr wrap="square">
            <a:spAutoFit/>
          </a:bodyPr>
          <a:lstStyle/>
          <a:p>
            <a:pPr algn="ctr"/>
            <a:r>
              <a:rPr lang="en-US" sz="1400" dirty="0">
                <a:solidFill>
                  <a:schemeClr val="bg1"/>
                </a:solidFill>
              </a:rPr>
              <a:t>Public sector</a:t>
            </a:r>
            <a:endParaRPr lang="it-IT" sz="1400" dirty="0">
              <a:solidFill>
                <a:schemeClr val="bg1"/>
              </a:solidFill>
            </a:endParaRPr>
          </a:p>
        </p:txBody>
      </p:sp>
    </p:spTree>
    <p:extLst>
      <p:ext uri="{BB962C8B-B14F-4D97-AF65-F5344CB8AC3E}">
        <p14:creationId xmlns:p14="http://schemas.microsoft.com/office/powerpoint/2010/main" val="1892434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608691" y="2683106"/>
            <a:ext cx="9933749" cy="3324999"/>
          </a:xfrm>
        </p:spPr>
        <p:txBody>
          <a:bodyPr/>
          <a:lstStyle/>
          <a:p>
            <a:pPr algn="just">
              <a:lnSpc>
                <a:spcPct val="100000"/>
              </a:lnSpc>
              <a:buFont typeface="Wingdings" panose="05000000000000000000" pitchFamily="2" charset="2"/>
              <a:buChar char="Ø"/>
            </a:pPr>
            <a:r>
              <a:rPr lang="en-IE" sz="1800" dirty="0">
                <a:solidFill>
                  <a:prstClr val="black"/>
                </a:solidFill>
              </a:rPr>
              <a:t>Supporting the objectives of the </a:t>
            </a:r>
            <a:r>
              <a:rPr lang="en-IE" sz="1800" b="1" dirty="0">
                <a:solidFill>
                  <a:srgbClr val="A52C85"/>
                </a:solidFill>
              </a:rPr>
              <a:t>AI Innovation package </a:t>
            </a:r>
            <a:r>
              <a:rPr lang="en-IE" sz="1800" dirty="0">
                <a:solidFill>
                  <a:prstClr val="black"/>
                </a:solidFill>
              </a:rPr>
              <a:t>(Communication of 24 January 2024) , and the </a:t>
            </a:r>
            <a:r>
              <a:rPr lang="en-IE" sz="1800" b="1" dirty="0">
                <a:solidFill>
                  <a:srgbClr val="A52C85"/>
                </a:solidFill>
              </a:rPr>
              <a:t>AI Continent Action Plan</a:t>
            </a:r>
            <a:r>
              <a:rPr lang="en-IE" sz="1800" dirty="0">
                <a:solidFill>
                  <a:prstClr val="black"/>
                </a:solidFill>
              </a:rPr>
              <a:t>, including the upcoming </a:t>
            </a:r>
            <a:r>
              <a:rPr lang="en-IE" sz="1800" b="1" dirty="0">
                <a:solidFill>
                  <a:srgbClr val="A52C85"/>
                </a:solidFill>
              </a:rPr>
              <a:t>Apply AI Strategy</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IE" sz="1800" b="1" i="0" u="none" strike="noStrike" kern="1200" cap="none" spc="0" normalizeH="0" baseline="0" noProof="0" dirty="0">
                <a:ln>
                  <a:noFill/>
                </a:ln>
                <a:solidFill>
                  <a:srgbClr val="A52C85"/>
                </a:solidFill>
                <a:effectLst/>
                <a:uLnTx/>
                <a:uFillTx/>
                <a:latin typeface="Calibri" panose="020F0502020204030204"/>
                <a:ea typeface="+mn-ea"/>
                <a:cs typeface="+mn-cs"/>
              </a:rPr>
              <a:t> Contributing to the Union of Skills </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(Communication of 5 March 2025)</a:t>
            </a:r>
          </a:p>
          <a:p>
            <a:pPr>
              <a:buFont typeface="Wingdings" panose="05000000000000000000" pitchFamily="2" charset="2"/>
              <a:buChar char="Ø"/>
              <a:defRPr/>
            </a:pPr>
            <a:r>
              <a:rPr lang="en-IE" sz="1800" dirty="0">
                <a:solidFill>
                  <a:prstClr val="black"/>
                </a:solidFill>
              </a:rPr>
              <a:t>Contributing to the skills targets of the </a:t>
            </a:r>
            <a:r>
              <a:rPr lang="en-IE" sz="1800" b="1" dirty="0">
                <a:solidFill>
                  <a:srgbClr val="A52C85"/>
                </a:solidFill>
              </a:rPr>
              <a:t>Digital Decade Policy Program</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Aligned with the </a:t>
            </a:r>
            <a:r>
              <a:rPr kumimoji="0" lang="en-IE" sz="1800" b="1" i="0" u="none" strike="noStrike" kern="1200" cap="none" spc="0" normalizeH="0" baseline="0" noProof="0" dirty="0">
                <a:ln>
                  <a:noFill/>
                </a:ln>
                <a:solidFill>
                  <a:srgbClr val="A52C85"/>
                </a:solidFill>
                <a:effectLst/>
                <a:uLnTx/>
                <a:uFillTx/>
                <a:latin typeface="Calibri" panose="020F0502020204030204"/>
                <a:ea typeface="+mn-ea"/>
                <a:cs typeface="+mn-cs"/>
              </a:rPr>
              <a:t>Roadmap for Women’s Rights </a:t>
            </a:r>
            <a:r>
              <a:rPr kumimoji="0" lang="en-IE" sz="1800" b="0" i="0" u="none" strike="noStrike" kern="1200" cap="none" spc="0" normalizeH="0" baseline="0" noProof="0" dirty="0">
                <a:ln>
                  <a:noFill/>
                </a:ln>
                <a:solidFill>
                  <a:prstClr val="black"/>
                </a:solidFill>
                <a:effectLst/>
                <a:uLnTx/>
                <a:uFillTx/>
                <a:latin typeface="Calibri" panose="020F0502020204030204"/>
                <a:ea typeface="+mn-ea"/>
                <a:cs typeface="+mn-cs"/>
              </a:rPr>
              <a:t>launched on 7 March 2025 </a:t>
            </a:r>
          </a:p>
          <a:p>
            <a:pPr lvl="1"/>
            <a:endParaRPr lang="en-IE" dirty="0"/>
          </a:p>
          <a:p>
            <a:endParaRPr lang="en-GB" dirty="0">
              <a:solidFill>
                <a:srgbClr val="443187"/>
              </a:solidFill>
            </a:endParaRPr>
          </a:p>
        </p:txBody>
      </p:sp>
      <p:pic>
        <p:nvPicPr>
          <p:cNvPr id="9" name="Imag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3300" y="5952986"/>
            <a:ext cx="2261768" cy="905014"/>
          </a:xfrm>
          <a:prstGeom prst="rect">
            <a:avLst/>
          </a:prstGeom>
        </p:spPr>
      </p:pic>
      <p:sp>
        <p:nvSpPr>
          <p:cNvPr id="3" name="Rectangle 2">
            <a:extLst>
              <a:ext uri="{FF2B5EF4-FFF2-40B4-BE49-F238E27FC236}">
                <a16:creationId xmlns:a16="http://schemas.microsoft.com/office/drawing/2014/main" id="{0544FD74-443E-B6CA-7D87-20121EB5A85A}"/>
              </a:ext>
            </a:extLst>
          </p:cNvPr>
          <p:cNvSpPr/>
          <p:nvPr/>
        </p:nvSpPr>
        <p:spPr>
          <a:xfrm>
            <a:off x="1418514" y="2336167"/>
            <a:ext cx="10123926" cy="2624304"/>
          </a:xfrm>
          <a:prstGeom prst="rect">
            <a:avLst/>
          </a:prstGeom>
          <a:noFill/>
          <a:ln w="28575">
            <a:solidFill>
              <a:srgbClr val="A52C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4" name="TextBox 3">
            <a:extLst>
              <a:ext uri="{FF2B5EF4-FFF2-40B4-BE49-F238E27FC236}">
                <a16:creationId xmlns:a16="http://schemas.microsoft.com/office/drawing/2014/main" id="{6CF0F936-7263-4BC4-8528-7717C96721B6}"/>
              </a:ext>
            </a:extLst>
          </p:cNvPr>
          <p:cNvSpPr txBox="1"/>
          <p:nvPr/>
        </p:nvSpPr>
        <p:spPr>
          <a:xfrm>
            <a:off x="3655955" y="1716982"/>
            <a:ext cx="5942255" cy="738664"/>
          </a:xfrm>
          <a:prstGeom prst="rect">
            <a:avLst/>
          </a:prstGeom>
          <a:noFill/>
        </p:spPr>
        <p:txBody>
          <a:bodyPr wrap="square">
            <a:spAutoFit/>
          </a:bodyPr>
          <a:lstStyle/>
          <a:p>
            <a:r>
              <a:rPr lang="en-IE" sz="2400" b="1" u="sng" dirty="0">
                <a:solidFill>
                  <a:srgbClr val="443187"/>
                </a:solidFill>
              </a:rPr>
              <a:t>AI Skills Academy</a:t>
            </a:r>
            <a:r>
              <a:rPr lang="en-IE" sz="2400" b="1" dirty="0">
                <a:solidFill>
                  <a:srgbClr val="443187"/>
                </a:solidFill>
              </a:rPr>
              <a:t> will contribute to</a:t>
            </a:r>
            <a:endParaRPr lang="en-IE" sz="2400" dirty="0"/>
          </a:p>
          <a:p>
            <a:endParaRPr lang="de-DE" dirty="0"/>
          </a:p>
        </p:txBody>
      </p:sp>
      <p:sp>
        <p:nvSpPr>
          <p:cNvPr id="6" name="TextBox 5">
            <a:extLst>
              <a:ext uri="{FF2B5EF4-FFF2-40B4-BE49-F238E27FC236}">
                <a16:creationId xmlns:a16="http://schemas.microsoft.com/office/drawing/2014/main" id="{38B3D751-B58F-2D21-CA58-CED70E1DFD4E}"/>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57009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2AE5B9D-BDD0-642E-3208-E91A7241AAE2}"/>
              </a:ext>
            </a:extLst>
          </p:cNvPr>
          <p:cNvSpPr txBox="1"/>
          <p:nvPr/>
        </p:nvSpPr>
        <p:spPr>
          <a:xfrm>
            <a:off x="3614409" y="2097460"/>
            <a:ext cx="7573268" cy="4632037"/>
          </a:xfrm>
          <a:prstGeom prst="rect">
            <a:avLst/>
          </a:prstGeom>
          <a:noFill/>
        </p:spPr>
        <p:txBody>
          <a:bodyPr wrap="square">
            <a:spAutoFit/>
          </a:bodyPr>
          <a:lstStyle/>
          <a:p>
            <a:pPr lvl="0" algn="ctr">
              <a:spcAft>
                <a:spcPts val="600"/>
              </a:spcAft>
            </a:pPr>
            <a:r>
              <a:rPr lang="de-DE" b="1" dirty="0"/>
              <a:t>Pillar 1: Knowledge, </a:t>
            </a:r>
            <a:r>
              <a:rPr lang="de-DE" b="1" dirty="0" err="1"/>
              <a:t>education</a:t>
            </a:r>
            <a:r>
              <a:rPr lang="de-DE" b="1" dirty="0"/>
              <a:t> and </a:t>
            </a:r>
            <a:r>
              <a:rPr lang="de-DE" b="1" dirty="0" err="1"/>
              <a:t>training</a:t>
            </a:r>
            <a:endParaRPr lang="de-DE" b="1" dirty="0"/>
          </a:p>
          <a:p>
            <a:pPr marL="342900" lvl="0" indent="-342900">
              <a:buFont typeface="+mj-lt"/>
              <a:buAutoNum type="arabicPeriod"/>
            </a:pPr>
            <a:r>
              <a:rPr lang="de-DE" sz="1600" dirty="0" err="1"/>
              <a:t>Complement</a:t>
            </a:r>
            <a:r>
              <a:rPr lang="de-DE" sz="1600" dirty="0"/>
              <a:t> </a:t>
            </a:r>
            <a:r>
              <a:rPr lang="de-DE" sz="1600" dirty="0" err="1"/>
              <a:t>existing</a:t>
            </a:r>
            <a:r>
              <a:rPr lang="de-DE" sz="1600" dirty="0"/>
              <a:t> </a:t>
            </a:r>
            <a:r>
              <a:rPr lang="de-DE" sz="1600" dirty="0" err="1"/>
              <a:t>information</a:t>
            </a:r>
            <a:r>
              <a:rPr lang="de-DE" sz="1600" dirty="0"/>
              <a:t> on </a:t>
            </a:r>
            <a:r>
              <a:rPr lang="de-DE" sz="1600" dirty="0" err="1"/>
              <a:t>the</a:t>
            </a:r>
            <a:r>
              <a:rPr lang="de-DE" sz="1600" dirty="0"/>
              <a:t> </a:t>
            </a:r>
            <a:r>
              <a:rPr lang="de-DE" sz="1600" dirty="0" err="1"/>
              <a:t>skills</a:t>
            </a:r>
            <a:r>
              <a:rPr lang="de-DE" sz="1600" dirty="0"/>
              <a:t> </a:t>
            </a:r>
            <a:r>
              <a:rPr lang="de-DE" sz="1600" dirty="0" err="1"/>
              <a:t>needs</a:t>
            </a:r>
            <a:endParaRPr lang="de-DE" sz="1600" dirty="0"/>
          </a:p>
          <a:p>
            <a:pPr marL="342900" lvl="0" indent="-342900">
              <a:buFont typeface="+mj-lt"/>
              <a:buAutoNum type="arabicPeriod"/>
            </a:pPr>
            <a:r>
              <a:rPr lang="de-DE" sz="1600" dirty="0"/>
              <a:t>Design </a:t>
            </a:r>
            <a:r>
              <a:rPr lang="de-DE" sz="1600" b="1" dirty="0" err="1">
                <a:solidFill>
                  <a:srgbClr val="443187"/>
                </a:solidFill>
              </a:rPr>
              <a:t>educational</a:t>
            </a:r>
            <a:r>
              <a:rPr lang="de-DE" sz="1600" b="1" dirty="0">
                <a:solidFill>
                  <a:srgbClr val="443187"/>
                </a:solidFill>
              </a:rPr>
              <a:t> </a:t>
            </a:r>
            <a:r>
              <a:rPr lang="de-DE" sz="1600" b="1" dirty="0" err="1">
                <a:solidFill>
                  <a:srgbClr val="443187"/>
                </a:solidFill>
              </a:rPr>
              <a:t>programs</a:t>
            </a:r>
            <a:r>
              <a:rPr lang="de-DE" sz="1600" b="1" dirty="0">
                <a:solidFill>
                  <a:srgbClr val="443187"/>
                </a:solidFill>
              </a:rPr>
              <a:t> and </a:t>
            </a:r>
            <a:r>
              <a:rPr lang="de-DE" sz="1600" b="1" dirty="0" err="1">
                <a:solidFill>
                  <a:srgbClr val="443187"/>
                </a:solidFill>
              </a:rPr>
              <a:t>trainings</a:t>
            </a:r>
            <a:r>
              <a:rPr lang="de-DE" sz="1600" b="1" dirty="0">
                <a:solidFill>
                  <a:srgbClr val="443187"/>
                </a:solidFill>
              </a:rPr>
              <a:t> </a:t>
            </a:r>
            <a:r>
              <a:rPr lang="de-DE" sz="1600" dirty="0"/>
              <a:t>in </a:t>
            </a:r>
            <a:r>
              <a:rPr lang="de-DE" sz="1600" b="1" dirty="0">
                <a:solidFill>
                  <a:srgbClr val="443187"/>
                </a:solidFill>
              </a:rPr>
              <a:t>(Gen)AI </a:t>
            </a:r>
            <a:r>
              <a:rPr lang="de-DE" sz="1600" b="1" dirty="0" err="1">
                <a:solidFill>
                  <a:srgbClr val="443187"/>
                </a:solidFill>
              </a:rPr>
              <a:t>development</a:t>
            </a:r>
            <a:r>
              <a:rPr lang="de-DE" sz="1600" b="1" dirty="0">
                <a:solidFill>
                  <a:srgbClr val="443187"/>
                </a:solidFill>
              </a:rPr>
              <a:t> and </a:t>
            </a:r>
            <a:r>
              <a:rPr lang="de-DE" sz="1600" b="1" dirty="0" err="1">
                <a:solidFill>
                  <a:srgbClr val="443187"/>
                </a:solidFill>
              </a:rPr>
              <a:t>deployment</a:t>
            </a:r>
            <a:endParaRPr lang="de-DE" sz="1600" b="1" dirty="0">
              <a:solidFill>
                <a:srgbClr val="443187"/>
              </a:solidFill>
            </a:endParaRPr>
          </a:p>
          <a:p>
            <a:pPr marL="342900" lvl="0" indent="-342900">
              <a:buFont typeface="+mj-lt"/>
              <a:buAutoNum type="arabicPeriod"/>
            </a:pPr>
            <a:r>
              <a:rPr lang="de-DE" sz="1600" b="1" dirty="0">
                <a:solidFill>
                  <a:srgbClr val="443187"/>
                </a:solidFill>
              </a:rPr>
              <a:t>Implement </a:t>
            </a:r>
            <a:r>
              <a:rPr lang="de-DE" sz="1600" b="1" dirty="0" err="1">
                <a:solidFill>
                  <a:srgbClr val="443187"/>
                </a:solidFill>
              </a:rPr>
              <a:t>or</a:t>
            </a:r>
            <a:r>
              <a:rPr lang="de-DE" sz="1600" b="1" dirty="0">
                <a:solidFill>
                  <a:srgbClr val="443187"/>
                </a:solidFill>
              </a:rPr>
              <a:t> </a:t>
            </a:r>
            <a:r>
              <a:rPr lang="de-DE" sz="1600" b="1" dirty="0" err="1">
                <a:solidFill>
                  <a:srgbClr val="443187"/>
                </a:solidFill>
              </a:rPr>
              <a:t>pilot</a:t>
            </a:r>
            <a:r>
              <a:rPr lang="de-DE" sz="1600" b="1" dirty="0">
                <a:solidFill>
                  <a:srgbClr val="443187"/>
                </a:solidFill>
              </a:rPr>
              <a:t> </a:t>
            </a:r>
            <a:r>
              <a:rPr lang="de-DE" sz="1600" dirty="0" err="1"/>
              <a:t>programs</a:t>
            </a:r>
            <a:r>
              <a:rPr lang="de-DE" sz="1600" dirty="0"/>
              <a:t> and </a:t>
            </a:r>
            <a:r>
              <a:rPr lang="de-DE" sz="1600" dirty="0" err="1"/>
              <a:t>trainings</a:t>
            </a:r>
            <a:r>
              <a:rPr lang="de-DE" sz="1600" dirty="0"/>
              <a:t> + </a:t>
            </a:r>
            <a:r>
              <a:rPr lang="de-DE" sz="1600" dirty="0" err="1"/>
              <a:t>offer</a:t>
            </a:r>
            <a:r>
              <a:rPr lang="de-DE" sz="1600" dirty="0"/>
              <a:t> </a:t>
            </a:r>
            <a:r>
              <a:rPr lang="de-DE" sz="1600" b="1" dirty="0" err="1">
                <a:solidFill>
                  <a:srgbClr val="443187"/>
                </a:solidFill>
              </a:rPr>
              <a:t>scholarships</a:t>
            </a:r>
            <a:r>
              <a:rPr lang="de-DE" sz="1600" b="1" dirty="0">
                <a:solidFill>
                  <a:srgbClr val="443187"/>
                </a:solidFill>
              </a:rPr>
              <a:t> and </a:t>
            </a:r>
            <a:r>
              <a:rPr lang="de-DE" sz="1600" b="1" dirty="0" err="1">
                <a:solidFill>
                  <a:srgbClr val="443187"/>
                </a:solidFill>
              </a:rPr>
              <a:t>returnships</a:t>
            </a:r>
            <a:r>
              <a:rPr lang="de-DE" sz="1600" b="1" dirty="0">
                <a:solidFill>
                  <a:srgbClr val="443187"/>
                </a:solidFill>
              </a:rPr>
              <a:t> </a:t>
            </a:r>
            <a:r>
              <a:rPr lang="de-DE" sz="1600" dirty="0" err="1"/>
              <a:t>for</a:t>
            </a:r>
            <a:r>
              <a:rPr lang="de-DE" sz="1600" dirty="0"/>
              <a:t> </a:t>
            </a:r>
            <a:r>
              <a:rPr lang="de-DE" sz="1600" dirty="0" err="1"/>
              <a:t>women</a:t>
            </a:r>
            <a:endParaRPr lang="de-DE" b="1" dirty="0">
              <a:solidFill>
                <a:srgbClr val="443187"/>
              </a:solidFill>
            </a:endParaRPr>
          </a:p>
          <a:p>
            <a:pPr lvl="0" algn="ctr">
              <a:spcAft>
                <a:spcPts val="1200"/>
              </a:spcAft>
            </a:pPr>
            <a:r>
              <a:rPr lang="de-DE" b="1" dirty="0"/>
              <a:t>Pillar 2: Building </a:t>
            </a:r>
            <a:r>
              <a:rPr lang="de-DE" b="1" dirty="0" err="1"/>
              <a:t>the</a:t>
            </a:r>
            <a:r>
              <a:rPr lang="de-DE" b="1" dirty="0"/>
              <a:t> </a:t>
            </a:r>
            <a:r>
              <a:rPr lang="de-DE" b="1" dirty="0" err="1"/>
              <a:t>ecosystem</a:t>
            </a:r>
            <a:endParaRPr lang="de-DE" b="1" dirty="0"/>
          </a:p>
          <a:p>
            <a:pPr marL="342900" indent="-342900" algn="just">
              <a:buFont typeface="+mj-lt"/>
              <a:buAutoNum type="arabicPeriod"/>
            </a:pPr>
            <a:r>
              <a:rPr lang="de-DE" sz="1600" dirty="0" err="1"/>
              <a:t>Enable</a:t>
            </a:r>
            <a:r>
              <a:rPr lang="de-DE" sz="1600" dirty="0"/>
              <a:t> and </a:t>
            </a:r>
            <a:r>
              <a:rPr lang="de-DE" sz="1600" dirty="0" err="1"/>
              <a:t>promoting</a:t>
            </a:r>
            <a:r>
              <a:rPr lang="de-DE" sz="1600" dirty="0"/>
              <a:t> </a:t>
            </a:r>
            <a:r>
              <a:rPr lang="de-DE" sz="1600" dirty="0" err="1"/>
              <a:t>the</a:t>
            </a:r>
            <a:r>
              <a:rPr lang="de-DE" sz="1600" dirty="0"/>
              <a:t> </a:t>
            </a:r>
            <a:r>
              <a:rPr lang="de-DE" sz="1600" dirty="0" err="1"/>
              <a:t>establishment</a:t>
            </a:r>
            <a:r>
              <a:rPr lang="de-DE" sz="1600" dirty="0"/>
              <a:t> of </a:t>
            </a:r>
            <a:r>
              <a:rPr lang="de-DE" sz="1600" b="1" dirty="0">
                <a:solidFill>
                  <a:srgbClr val="443187"/>
                </a:solidFill>
              </a:rPr>
              <a:t>AI </a:t>
            </a:r>
            <a:r>
              <a:rPr lang="de-DE" sz="1600" b="1" dirty="0" err="1">
                <a:solidFill>
                  <a:srgbClr val="443187"/>
                </a:solidFill>
              </a:rPr>
              <a:t>fellowship</a:t>
            </a:r>
            <a:r>
              <a:rPr lang="de-DE" sz="1600" b="1" dirty="0">
                <a:solidFill>
                  <a:srgbClr val="443187"/>
                </a:solidFill>
              </a:rPr>
              <a:t> </a:t>
            </a:r>
            <a:r>
              <a:rPr lang="de-DE" sz="1600" b="1" dirty="0" err="1">
                <a:solidFill>
                  <a:srgbClr val="443187"/>
                </a:solidFill>
              </a:rPr>
              <a:t>schemes</a:t>
            </a:r>
            <a:r>
              <a:rPr lang="de-DE" sz="1600" b="1" dirty="0">
                <a:solidFill>
                  <a:srgbClr val="A52C85"/>
                </a:solidFill>
              </a:rPr>
              <a:t> </a:t>
            </a:r>
            <a:r>
              <a:rPr lang="de-DE" sz="1600" dirty="0" err="1"/>
              <a:t>for</a:t>
            </a:r>
            <a:r>
              <a:rPr lang="de-DE" sz="1600" dirty="0"/>
              <a:t> </a:t>
            </a:r>
            <a:r>
              <a:rPr lang="de-DE" sz="1600" dirty="0" err="1"/>
              <a:t>PhDs</a:t>
            </a:r>
            <a:r>
              <a:rPr lang="de-DE" sz="1600" dirty="0"/>
              <a:t> </a:t>
            </a:r>
            <a:r>
              <a:rPr lang="de-DE" sz="1600" dirty="0" err="1"/>
              <a:t>abroad</a:t>
            </a:r>
            <a:endParaRPr lang="de-DE" sz="1600" dirty="0"/>
          </a:p>
          <a:p>
            <a:pPr marL="342900" indent="-342900" algn="just">
              <a:buFont typeface="+mj-lt"/>
              <a:buAutoNum type="arabicPeriod"/>
            </a:pPr>
            <a:r>
              <a:rPr lang="de-DE" sz="1600" dirty="0" err="1"/>
              <a:t>Leverage</a:t>
            </a:r>
            <a:r>
              <a:rPr lang="de-DE" sz="1600" dirty="0"/>
              <a:t> </a:t>
            </a:r>
            <a:r>
              <a:rPr lang="de-DE" sz="1600" dirty="0" err="1"/>
              <a:t>the</a:t>
            </a:r>
            <a:r>
              <a:rPr lang="de-DE" sz="1600" dirty="0"/>
              <a:t> </a:t>
            </a:r>
            <a:r>
              <a:rPr lang="de-DE" sz="1600" dirty="0" err="1"/>
              <a:t>ecosystem</a:t>
            </a:r>
            <a:r>
              <a:rPr lang="de-DE" sz="1600" dirty="0"/>
              <a:t> </a:t>
            </a:r>
            <a:r>
              <a:rPr lang="de-DE" sz="1600" dirty="0" err="1"/>
              <a:t>to</a:t>
            </a:r>
            <a:r>
              <a:rPr lang="de-DE" sz="1600" dirty="0"/>
              <a:t>  </a:t>
            </a:r>
            <a:r>
              <a:rPr lang="de-DE" sz="1600" dirty="0" err="1"/>
              <a:t>pilot</a:t>
            </a:r>
            <a:r>
              <a:rPr lang="de-DE" sz="1600" dirty="0"/>
              <a:t> an </a:t>
            </a:r>
            <a:r>
              <a:rPr lang="de-DE" sz="1600" b="1" dirty="0">
                <a:solidFill>
                  <a:srgbClr val="443187"/>
                </a:solidFill>
              </a:rPr>
              <a:t>AI </a:t>
            </a:r>
            <a:r>
              <a:rPr lang="de-DE" sz="1600" b="1" dirty="0" err="1">
                <a:solidFill>
                  <a:srgbClr val="443187"/>
                </a:solidFill>
              </a:rPr>
              <a:t>apprenticeship</a:t>
            </a:r>
            <a:r>
              <a:rPr lang="de-DE" sz="1600" b="1" dirty="0">
                <a:solidFill>
                  <a:srgbClr val="443187"/>
                </a:solidFill>
              </a:rPr>
              <a:t> </a:t>
            </a:r>
            <a:r>
              <a:rPr lang="de-DE" sz="1600" b="1" dirty="0" err="1">
                <a:solidFill>
                  <a:srgbClr val="443187"/>
                </a:solidFill>
              </a:rPr>
              <a:t>program</a:t>
            </a:r>
            <a:r>
              <a:rPr lang="de-DE" sz="1600" dirty="0">
                <a:solidFill>
                  <a:srgbClr val="443187"/>
                </a:solidFill>
              </a:rPr>
              <a:t> </a:t>
            </a:r>
            <a:r>
              <a:rPr lang="de-DE" sz="1600" dirty="0"/>
              <a:t>in EU </a:t>
            </a:r>
            <a:r>
              <a:rPr lang="de-DE" sz="1600" dirty="0" err="1"/>
              <a:t>organisations</a:t>
            </a:r>
            <a:endParaRPr lang="de-DE" sz="1600" dirty="0"/>
          </a:p>
          <a:p>
            <a:pPr marL="342900" indent="-342900">
              <a:buFont typeface="+mj-lt"/>
              <a:buAutoNum type="arabicPeriod"/>
            </a:pPr>
            <a:r>
              <a:rPr lang="de-DE" sz="1600" dirty="0" err="1"/>
              <a:t>Organise</a:t>
            </a:r>
            <a:r>
              <a:rPr lang="de-DE" sz="1600" dirty="0"/>
              <a:t> an </a:t>
            </a:r>
            <a:r>
              <a:rPr lang="de-DE" sz="1600" b="1" dirty="0">
                <a:solidFill>
                  <a:srgbClr val="443187"/>
                </a:solidFill>
              </a:rPr>
              <a:t>outreach </a:t>
            </a:r>
            <a:r>
              <a:rPr lang="de-DE" sz="1600" b="1" dirty="0" err="1">
                <a:solidFill>
                  <a:srgbClr val="443187"/>
                </a:solidFill>
              </a:rPr>
              <a:t>campaign</a:t>
            </a:r>
            <a:r>
              <a:rPr lang="de-DE" sz="1600" dirty="0">
                <a:solidFill>
                  <a:srgbClr val="443187"/>
                </a:solidFill>
              </a:rPr>
              <a:t> </a:t>
            </a:r>
            <a:r>
              <a:rPr lang="de-DE" sz="1600" dirty="0" err="1"/>
              <a:t>tailored</a:t>
            </a:r>
            <a:r>
              <a:rPr lang="de-DE" sz="1600" dirty="0"/>
              <a:t> at European AI </a:t>
            </a:r>
            <a:r>
              <a:rPr lang="de-DE" sz="1600" dirty="0" err="1"/>
              <a:t>experts</a:t>
            </a:r>
            <a:r>
              <a:rPr lang="de-DE" sz="1600" dirty="0"/>
              <a:t> and </a:t>
            </a:r>
            <a:r>
              <a:rPr lang="de-DE" sz="1600" dirty="0" err="1"/>
              <a:t>specialists</a:t>
            </a:r>
            <a:r>
              <a:rPr lang="de-DE" sz="1600" dirty="0"/>
              <a:t> </a:t>
            </a:r>
            <a:r>
              <a:rPr lang="de-DE" sz="1600" dirty="0" err="1"/>
              <a:t>abroad</a:t>
            </a:r>
            <a:endParaRPr lang="de-DE" sz="1600" dirty="0"/>
          </a:p>
          <a:p>
            <a:pPr marL="285750" indent="-285750">
              <a:buFont typeface="Arial" panose="020B0604020202020204" pitchFamily="34" charset="0"/>
              <a:buChar char="•"/>
            </a:pPr>
            <a:endParaRPr lang="de-DE" b="1" dirty="0">
              <a:solidFill>
                <a:srgbClr val="443187"/>
              </a:solidFill>
            </a:endParaRPr>
          </a:p>
          <a:p>
            <a:pPr algn="ctr"/>
            <a:r>
              <a:rPr lang="de-DE" b="1" dirty="0"/>
              <a:t>Pillar 3: </a:t>
            </a:r>
            <a:r>
              <a:rPr lang="de-DE" b="1" dirty="0" err="1"/>
              <a:t>Measuring</a:t>
            </a:r>
            <a:r>
              <a:rPr lang="de-DE" b="1" dirty="0"/>
              <a:t> </a:t>
            </a:r>
            <a:r>
              <a:rPr lang="de-DE" b="1" dirty="0" err="1"/>
              <a:t>progress</a:t>
            </a:r>
            <a:endParaRPr lang="de-DE" b="1" dirty="0"/>
          </a:p>
          <a:p>
            <a:pPr marL="342900" indent="-342900" algn="just">
              <a:buFont typeface="+mj-lt"/>
              <a:buAutoNum type="arabicPeriod"/>
            </a:pPr>
            <a:r>
              <a:rPr lang="de-DE" sz="1600" dirty="0" err="1"/>
              <a:t>Develop</a:t>
            </a:r>
            <a:r>
              <a:rPr lang="de-DE" sz="1600" dirty="0"/>
              <a:t> a robust </a:t>
            </a:r>
            <a:r>
              <a:rPr lang="de-DE" sz="1600" dirty="0" err="1"/>
              <a:t>methodology</a:t>
            </a:r>
            <a:r>
              <a:rPr lang="de-DE" sz="1600" dirty="0"/>
              <a:t> </a:t>
            </a:r>
            <a:r>
              <a:rPr lang="de-DE" sz="1600" dirty="0" err="1"/>
              <a:t>to</a:t>
            </a:r>
            <a:r>
              <a:rPr lang="de-DE" sz="1600" dirty="0"/>
              <a:t> monitor </a:t>
            </a:r>
            <a:r>
              <a:rPr lang="de-DE" sz="1600" dirty="0" err="1"/>
              <a:t>progress</a:t>
            </a:r>
            <a:r>
              <a:rPr lang="de-DE" sz="1600" dirty="0"/>
              <a:t> in </a:t>
            </a:r>
            <a:r>
              <a:rPr lang="de-DE" sz="1600" dirty="0" err="1"/>
              <a:t>closing</a:t>
            </a:r>
            <a:r>
              <a:rPr lang="de-DE" sz="1600" dirty="0"/>
              <a:t> </a:t>
            </a:r>
            <a:r>
              <a:rPr lang="de-DE" sz="1600" dirty="0" err="1"/>
              <a:t>the</a:t>
            </a:r>
            <a:r>
              <a:rPr lang="de-DE" sz="1600" dirty="0"/>
              <a:t> AI </a:t>
            </a:r>
            <a:r>
              <a:rPr lang="de-DE" sz="1600" dirty="0" err="1"/>
              <a:t>skills</a:t>
            </a:r>
            <a:r>
              <a:rPr lang="de-DE" sz="1600" dirty="0"/>
              <a:t> </a:t>
            </a:r>
            <a:r>
              <a:rPr lang="de-DE" sz="1600" dirty="0" err="1"/>
              <a:t>gaps</a:t>
            </a:r>
            <a:endParaRPr lang="de-DE" sz="1600" dirty="0"/>
          </a:p>
          <a:p>
            <a:pPr marL="342900" indent="-342900" algn="just">
              <a:buFont typeface="+mj-lt"/>
              <a:buAutoNum type="arabicPeriod"/>
            </a:pPr>
            <a:r>
              <a:rPr lang="de-DE" sz="1600" dirty="0" err="1"/>
              <a:t>Suggest</a:t>
            </a:r>
            <a:r>
              <a:rPr lang="de-DE" sz="1600" dirty="0"/>
              <a:t> </a:t>
            </a:r>
            <a:r>
              <a:rPr lang="de-DE" sz="1600" dirty="0" err="1"/>
              <a:t>adjustments</a:t>
            </a:r>
            <a:r>
              <a:rPr lang="de-DE" sz="1600" dirty="0"/>
              <a:t> </a:t>
            </a:r>
            <a:r>
              <a:rPr lang="de-DE" sz="1600" dirty="0" err="1"/>
              <a:t>to</a:t>
            </a:r>
            <a:r>
              <a:rPr lang="de-DE" sz="1600" dirty="0"/>
              <a:t> </a:t>
            </a:r>
            <a:r>
              <a:rPr lang="de-DE" sz="1600" dirty="0" err="1"/>
              <a:t>the</a:t>
            </a:r>
            <a:r>
              <a:rPr lang="de-DE" sz="1600" dirty="0"/>
              <a:t> Academy </a:t>
            </a:r>
            <a:r>
              <a:rPr lang="de-DE" sz="1600" dirty="0" err="1"/>
              <a:t>based</a:t>
            </a:r>
            <a:r>
              <a:rPr lang="de-DE" sz="1600" dirty="0"/>
              <a:t> on </a:t>
            </a:r>
            <a:r>
              <a:rPr lang="de-DE" sz="1600" dirty="0" err="1"/>
              <a:t>the</a:t>
            </a:r>
            <a:r>
              <a:rPr lang="de-DE" sz="1600" dirty="0"/>
              <a:t> </a:t>
            </a:r>
            <a:r>
              <a:rPr lang="de-DE" sz="1600" dirty="0" err="1"/>
              <a:t>monitoring</a:t>
            </a:r>
            <a:r>
              <a:rPr lang="de-DE" sz="1600" dirty="0"/>
              <a:t> </a:t>
            </a:r>
            <a:r>
              <a:rPr lang="de-DE" sz="1600" dirty="0" err="1"/>
              <a:t>results</a:t>
            </a:r>
            <a:endParaRPr lang="de-DE" sz="1600" dirty="0"/>
          </a:p>
          <a:p>
            <a:pPr marL="342900" indent="-342900" algn="just">
              <a:buFont typeface="+mj-lt"/>
              <a:buAutoNum type="arabicPeriod"/>
            </a:pPr>
            <a:endParaRPr lang="de-DE" sz="1600" dirty="0"/>
          </a:p>
          <a:p>
            <a:pPr lvl="0"/>
            <a:endParaRPr lang="de-DE" sz="1600" b="1" dirty="0">
              <a:solidFill>
                <a:srgbClr val="443187"/>
              </a:solidFill>
            </a:endParaRPr>
          </a:p>
        </p:txBody>
      </p:sp>
      <p:sp>
        <p:nvSpPr>
          <p:cNvPr id="31" name="Rectangle 30">
            <a:extLst>
              <a:ext uri="{FF2B5EF4-FFF2-40B4-BE49-F238E27FC236}">
                <a16:creationId xmlns:a16="http://schemas.microsoft.com/office/drawing/2014/main" id="{7AAAE848-679C-6191-7FA1-AFFC7F2D1F90}"/>
              </a:ext>
            </a:extLst>
          </p:cNvPr>
          <p:cNvSpPr/>
          <p:nvPr/>
        </p:nvSpPr>
        <p:spPr>
          <a:xfrm>
            <a:off x="3493194" y="2009973"/>
            <a:ext cx="7530446" cy="1622217"/>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Box 17">
            <a:extLst>
              <a:ext uri="{FF2B5EF4-FFF2-40B4-BE49-F238E27FC236}">
                <a16:creationId xmlns:a16="http://schemas.microsoft.com/office/drawing/2014/main" id="{32CE095A-EF05-3B9E-6B02-42D73747B77B}"/>
              </a:ext>
            </a:extLst>
          </p:cNvPr>
          <p:cNvSpPr txBox="1"/>
          <p:nvPr/>
        </p:nvSpPr>
        <p:spPr>
          <a:xfrm>
            <a:off x="5892479" y="1482659"/>
            <a:ext cx="3741592" cy="461665"/>
          </a:xfrm>
          <a:prstGeom prst="rect">
            <a:avLst/>
          </a:prstGeom>
          <a:noFill/>
        </p:spPr>
        <p:txBody>
          <a:bodyPr wrap="square">
            <a:spAutoFit/>
          </a:bodyPr>
          <a:lstStyle/>
          <a:p>
            <a:r>
              <a:rPr lang="en-IE" sz="2400" b="1" dirty="0">
                <a:solidFill>
                  <a:srgbClr val="443187"/>
                </a:solidFill>
              </a:rPr>
              <a:t>Scope of the activities</a:t>
            </a:r>
          </a:p>
        </p:txBody>
      </p:sp>
      <p:pic>
        <p:nvPicPr>
          <p:cNvPr id="28" name="Picture 27" descr="Adult students with laptops in classroom">
            <a:extLst>
              <a:ext uri="{FF2B5EF4-FFF2-40B4-BE49-F238E27FC236}">
                <a16:creationId xmlns:a16="http://schemas.microsoft.com/office/drawing/2014/main" id="{656E7428-A9B3-2EC4-836C-004399F99879}"/>
              </a:ext>
            </a:extLst>
          </p:cNvPr>
          <p:cNvPicPr>
            <a:picLocks noChangeAspect="1"/>
          </p:cNvPicPr>
          <p:nvPr/>
        </p:nvPicPr>
        <p:blipFill>
          <a:blip r:embed="rId3"/>
          <a:stretch>
            <a:fillRect/>
          </a:stretch>
        </p:blipFill>
        <p:spPr>
          <a:xfrm>
            <a:off x="1684533" y="2102898"/>
            <a:ext cx="1711939" cy="1141857"/>
          </a:xfrm>
          <a:prstGeom prst="ellipse">
            <a:avLst/>
          </a:prstGeom>
          <a:ln>
            <a:noFill/>
          </a:ln>
          <a:effectLst>
            <a:softEdge rad="112500"/>
          </a:effectLst>
        </p:spPr>
      </p:pic>
      <p:pic>
        <p:nvPicPr>
          <p:cNvPr id="30" name="Picture 29" descr="3D rendering of game pieces tied together with a rope">
            <a:extLst>
              <a:ext uri="{FF2B5EF4-FFF2-40B4-BE49-F238E27FC236}">
                <a16:creationId xmlns:a16="http://schemas.microsoft.com/office/drawing/2014/main" id="{4021CF50-9261-F850-C085-096E0C47C2BB}"/>
              </a:ext>
            </a:extLst>
          </p:cNvPr>
          <p:cNvPicPr>
            <a:picLocks noChangeAspect="1"/>
          </p:cNvPicPr>
          <p:nvPr/>
        </p:nvPicPr>
        <p:blipFill>
          <a:blip r:embed="rId4"/>
          <a:stretch>
            <a:fillRect/>
          </a:stretch>
        </p:blipFill>
        <p:spPr>
          <a:xfrm>
            <a:off x="1547128" y="3473086"/>
            <a:ext cx="1752623" cy="1314468"/>
          </a:xfrm>
          <a:prstGeom prst="ellipse">
            <a:avLst/>
          </a:prstGeom>
          <a:ln>
            <a:noFill/>
          </a:ln>
          <a:effectLst>
            <a:softEdge rad="112500"/>
          </a:effectLst>
        </p:spPr>
      </p:pic>
      <p:sp>
        <p:nvSpPr>
          <p:cNvPr id="2" name="Rectangle 1">
            <a:extLst>
              <a:ext uri="{FF2B5EF4-FFF2-40B4-BE49-F238E27FC236}">
                <a16:creationId xmlns:a16="http://schemas.microsoft.com/office/drawing/2014/main" id="{5621CD7D-3FD7-F959-3626-F5393674892C}"/>
              </a:ext>
            </a:extLst>
          </p:cNvPr>
          <p:cNvSpPr/>
          <p:nvPr/>
        </p:nvSpPr>
        <p:spPr>
          <a:xfrm>
            <a:off x="3517688" y="3692265"/>
            <a:ext cx="7530445" cy="1442425"/>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close-up of a measuring device&#10;&#10;AI-generated content may be incorrect.">
            <a:extLst>
              <a:ext uri="{FF2B5EF4-FFF2-40B4-BE49-F238E27FC236}">
                <a16:creationId xmlns:a16="http://schemas.microsoft.com/office/drawing/2014/main" id="{8FF37ECC-3D3C-21D3-BF54-10042AB0F19A}"/>
              </a:ext>
            </a:extLst>
          </p:cNvPr>
          <p:cNvPicPr>
            <a:picLocks noChangeAspect="1"/>
          </p:cNvPicPr>
          <p:nvPr/>
        </p:nvPicPr>
        <p:blipFill>
          <a:blip r:embed="rId5"/>
          <a:stretch>
            <a:fillRect/>
          </a:stretch>
        </p:blipFill>
        <p:spPr>
          <a:xfrm>
            <a:off x="1603893" y="4834736"/>
            <a:ext cx="1754762" cy="1283225"/>
          </a:xfrm>
          <a:prstGeom prst="flowChartConnector">
            <a:avLst/>
          </a:prstGeom>
          <a:effectLst>
            <a:softEdge rad="177800"/>
          </a:effectLst>
        </p:spPr>
      </p:pic>
      <p:sp>
        <p:nvSpPr>
          <p:cNvPr id="3" name="Rectangle 2">
            <a:extLst>
              <a:ext uri="{FF2B5EF4-FFF2-40B4-BE49-F238E27FC236}">
                <a16:creationId xmlns:a16="http://schemas.microsoft.com/office/drawing/2014/main" id="{BF91AA1D-FAB3-C2E2-54DD-8A627F9B9D82}"/>
              </a:ext>
            </a:extLst>
          </p:cNvPr>
          <p:cNvSpPr/>
          <p:nvPr/>
        </p:nvSpPr>
        <p:spPr>
          <a:xfrm>
            <a:off x="3434044" y="5234945"/>
            <a:ext cx="7589596" cy="1013045"/>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76EBA18A-079E-4B75-C0E0-3EABDBCE73D5}"/>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9885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AAAE848-679C-6191-7FA1-AFFC7F2D1F90}"/>
              </a:ext>
            </a:extLst>
          </p:cNvPr>
          <p:cNvSpPr/>
          <p:nvPr/>
        </p:nvSpPr>
        <p:spPr>
          <a:xfrm>
            <a:off x="2012396" y="2009973"/>
            <a:ext cx="2673157" cy="4026262"/>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Box 13">
            <a:extLst>
              <a:ext uri="{FF2B5EF4-FFF2-40B4-BE49-F238E27FC236}">
                <a16:creationId xmlns:a16="http://schemas.microsoft.com/office/drawing/2014/main" id="{32AE5B9D-BDD0-642E-3208-E91A7241AAE2}"/>
              </a:ext>
            </a:extLst>
          </p:cNvPr>
          <p:cNvSpPr txBox="1"/>
          <p:nvPr/>
        </p:nvSpPr>
        <p:spPr>
          <a:xfrm>
            <a:off x="2012396" y="2046172"/>
            <a:ext cx="2673157" cy="4308872"/>
          </a:xfrm>
          <a:prstGeom prst="rect">
            <a:avLst/>
          </a:prstGeom>
          <a:noFill/>
        </p:spPr>
        <p:txBody>
          <a:bodyPr wrap="square">
            <a:spAutoFit/>
          </a:bodyPr>
          <a:lstStyle/>
          <a:p>
            <a:pPr lvl="0" algn="ctr">
              <a:spcBef>
                <a:spcPts val="600"/>
              </a:spcBef>
              <a:spcAft>
                <a:spcPts val="600"/>
              </a:spcAft>
            </a:pPr>
            <a:r>
              <a:rPr lang="de-DE" b="1" dirty="0"/>
              <a:t>Pillar 1: Knowledge, </a:t>
            </a:r>
            <a:r>
              <a:rPr lang="de-DE" b="1" dirty="0" err="1"/>
              <a:t>education</a:t>
            </a:r>
            <a:r>
              <a:rPr lang="de-DE" b="1" dirty="0"/>
              <a:t> and </a:t>
            </a:r>
            <a:r>
              <a:rPr lang="de-DE" b="1" dirty="0" err="1"/>
              <a:t>training</a:t>
            </a:r>
            <a:endParaRPr lang="de-DE" b="1" dirty="0"/>
          </a:p>
          <a:p>
            <a:pPr marL="342900" lvl="0" indent="-342900">
              <a:spcBef>
                <a:spcPts val="600"/>
              </a:spcBef>
              <a:buFont typeface="+mj-lt"/>
              <a:buAutoNum type="arabicPeriod"/>
            </a:pPr>
            <a:r>
              <a:rPr lang="de-DE" sz="1600" dirty="0" err="1"/>
              <a:t>Complement</a:t>
            </a:r>
            <a:r>
              <a:rPr lang="de-DE" sz="1600" dirty="0"/>
              <a:t> </a:t>
            </a:r>
            <a:r>
              <a:rPr lang="de-DE" sz="1600" dirty="0" err="1"/>
              <a:t>existing</a:t>
            </a:r>
            <a:r>
              <a:rPr lang="de-DE" sz="1600" dirty="0"/>
              <a:t> </a:t>
            </a:r>
            <a:r>
              <a:rPr lang="de-DE" sz="1600" dirty="0" err="1"/>
              <a:t>information</a:t>
            </a:r>
            <a:r>
              <a:rPr lang="de-DE" sz="1600" dirty="0"/>
              <a:t> on </a:t>
            </a:r>
            <a:r>
              <a:rPr lang="de-DE" sz="1600" dirty="0" err="1"/>
              <a:t>the</a:t>
            </a:r>
            <a:r>
              <a:rPr lang="de-DE" sz="1600" dirty="0"/>
              <a:t> </a:t>
            </a:r>
            <a:r>
              <a:rPr lang="de-DE" sz="1600" dirty="0" err="1"/>
              <a:t>skills</a:t>
            </a:r>
            <a:r>
              <a:rPr lang="de-DE" sz="1600" dirty="0"/>
              <a:t> </a:t>
            </a:r>
            <a:r>
              <a:rPr lang="de-DE" sz="1600" dirty="0" err="1"/>
              <a:t>needs</a:t>
            </a:r>
            <a:endParaRPr lang="de-DE" sz="1600" dirty="0"/>
          </a:p>
          <a:p>
            <a:pPr marL="342900" lvl="0" indent="-342900">
              <a:spcBef>
                <a:spcPts val="600"/>
              </a:spcBef>
              <a:buFont typeface="+mj-lt"/>
              <a:buAutoNum type="arabicPeriod"/>
            </a:pPr>
            <a:r>
              <a:rPr lang="de-DE" sz="1600" dirty="0"/>
              <a:t>Design </a:t>
            </a:r>
            <a:r>
              <a:rPr lang="de-DE" sz="1600" b="1" dirty="0" err="1">
                <a:solidFill>
                  <a:srgbClr val="443187"/>
                </a:solidFill>
              </a:rPr>
              <a:t>educational</a:t>
            </a:r>
            <a:r>
              <a:rPr lang="de-DE" sz="1600" b="1" dirty="0">
                <a:solidFill>
                  <a:srgbClr val="443187"/>
                </a:solidFill>
              </a:rPr>
              <a:t> </a:t>
            </a:r>
            <a:r>
              <a:rPr lang="de-DE" sz="1600" b="1" dirty="0" err="1">
                <a:solidFill>
                  <a:srgbClr val="443187"/>
                </a:solidFill>
              </a:rPr>
              <a:t>programs</a:t>
            </a:r>
            <a:r>
              <a:rPr lang="de-DE" sz="1600" b="1" dirty="0">
                <a:solidFill>
                  <a:srgbClr val="443187"/>
                </a:solidFill>
              </a:rPr>
              <a:t> and </a:t>
            </a:r>
            <a:r>
              <a:rPr lang="de-DE" sz="1600" b="1" dirty="0" err="1">
                <a:solidFill>
                  <a:srgbClr val="443187"/>
                </a:solidFill>
              </a:rPr>
              <a:t>trainings</a:t>
            </a:r>
            <a:r>
              <a:rPr lang="de-DE" sz="1600" b="1" dirty="0">
                <a:solidFill>
                  <a:srgbClr val="443187"/>
                </a:solidFill>
              </a:rPr>
              <a:t> </a:t>
            </a:r>
            <a:r>
              <a:rPr lang="de-DE" sz="1600" dirty="0"/>
              <a:t>in </a:t>
            </a:r>
            <a:r>
              <a:rPr lang="de-DE" sz="1600" b="1" dirty="0">
                <a:solidFill>
                  <a:srgbClr val="443187"/>
                </a:solidFill>
              </a:rPr>
              <a:t>(Gen)AI </a:t>
            </a:r>
            <a:r>
              <a:rPr lang="de-DE" sz="1600" b="1" dirty="0" err="1">
                <a:solidFill>
                  <a:srgbClr val="443187"/>
                </a:solidFill>
              </a:rPr>
              <a:t>development</a:t>
            </a:r>
            <a:r>
              <a:rPr lang="de-DE" sz="1600" b="1" dirty="0">
                <a:solidFill>
                  <a:srgbClr val="443187"/>
                </a:solidFill>
              </a:rPr>
              <a:t> and </a:t>
            </a:r>
            <a:r>
              <a:rPr lang="de-DE" sz="1600" b="1" dirty="0" err="1">
                <a:solidFill>
                  <a:srgbClr val="443187"/>
                </a:solidFill>
              </a:rPr>
              <a:t>deployment</a:t>
            </a:r>
            <a:endParaRPr lang="de-DE" sz="1600" b="1" dirty="0">
              <a:solidFill>
                <a:srgbClr val="443187"/>
              </a:solidFill>
            </a:endParaRPr>
          </a:p>
          <a:p>
            <a:pPr marL="342900" lvl="0" indent="-342900">
              <a:spcBef>
                <a:spcPts val="600"/>
              </a:spcBef>
              <a:buFont typeface="+mj-lt"/>
              <a:buAutoNum type="arabicPeriod"/>
            </a:pPr>
            <a:r>
              <a:rPr lang="de-DE" sz="1600" b="1" dirty="0">
                <a:solidFill>
                  <a:srgbClr val="443187"/>
                </a:solidFill>
              </a:rPr>
              <a:t>Implement </a:t>
            </a:r>
            <a:r>
              <a:rPr lang="de-DE" sz="1600" b="1" dirty="0" err="1">
                <a:solidFill>
                  <a:srgbClr val="443187"/>
                </a:solidFill>
              </a:rPr>
              <a:t>or</a:t>
            </a:r>
            <a:r>
              <a:rPr lang="de-DE" sz="1600" b="1" dirty="0">
                <a:solidFill>
                  <a:srgbClr val="443187"/>
                </a:solidFill>
              </a:rPr>
              <a:t> </a:t>
            </a:r>
            <a:r>
              <a:rPr lang="de-DE" sz="1600" b="1" dirty="0" err="1">
                <a:solidFill>
                  <a:srgbClr val="443187"/>
                </a:solidFill>
              </a:rPr>
              <a:t>pilot</a:t>
            </a:r>
            <a:r>
              <a:rPr lang="de-DE" sz="1600" b="1" dirty="0">
                <a:solidFill>
                  <a:srgbClr val="443187"/>
                </a:solidFill>
              </a:rPr>
              <a:t> </a:t>
            </a:r>
            <a:r>
              <a:rPr lang="de-DE" sz="1600" dirty="0" err="1"/>
              <a:t>programs</a:t>
            </a:r>
            <a:r>
              <a:rPr lang="de-DE" sz="1600" dirty="0"/>
              <a:t> and </a:t>
            </a:r>
            <a:r>
              <a:rPr lang="de-DE" sz="1600" dirty="0" err="1"/>
              <a:t>trainings</a:t>
            </a:r>
            <a:r>
              <a:rPr lang="de-DE" sz="1600" dirty="0"/>
              <a:t> + </a:t>
            </a:r>
            <a:r>
              <a:rPr lang="de-DE" sz="1600" dirty="0" err="1"/>
              <a:t>offer</a:t>
            </a:r>
            <a:r>
              <a:rPr lang="de-DE" sz="1600" dirty="0"/>
              <a:t> </a:t>
            </a:r>
            <a:r>
              <a:rPr lang="de-DE" sz="1600" b="1" dirty="0" err="1">
                <a:solidFill>
                  <a:srgbClr val="443187"/>
                </a:solidFill>
              </a:rPr>
              <a:t>scholarships</a:t>
            </a:r>
            <a:r>
              <a:rPr lang="de-DE" sz="1600" b="1" dirty="0">
                <a:solidFill>
                  <a:srgbClr val="443187"/>
                </a:solidFill>
              </a:rPr>
              <a:t> and </a:t>
            </a:r>
            <a:r>
              <a:rPr lang="de-DE" sz="1600" b="1" dirty="0" err="1">
                <a:solidFill>
                  <a:srgbClr val="443187"/>
                </a:solidFill>
              </a:rPr>
              <a:t>returnships</a:t>
            </a:r>
            <a:r>
              <a:rPr lang="de-DE" sz="1600" b="1" dirty="0">
                <a:solidFill>
                  <a:srgbClr val="443187"/>
                </a:solidFill>
              </a:rPr>
              <a:t> </a:t>
            </a:r>
            <a:r>
              <a:rPr lang="de-DE" sz="1600" dirty="0" err="1"/>
              <a:t>for</a:t>
            </a:r>
            <a:r>
              <a:rPr lang="de-DE" sz="1600" dirty="0"/>
              <a:t> </a:t>
            </a:r>
            <a:r>
              <a:rPr lang="de-DE" sz="1600" dirty="0" err="1"/>
              <a:t>women</a:t>
            </a:r>
            <a:endParaRPr lang="de-DE" b="1" dirty="0">
              <a:solidFill>
                <a:srgbClr val="443187"/>
              </a:solidFill>
            </a:endParaRPr>
          </a:p>
          <a:p>
            <a:pPr marL="342900" indent="-342900">
              <a:spcBef>
                <a:spcPts val="600"/>
              </a:spcBef>
              <a:buFont typeface="+mj-lt"/>
              <a:buAutoNum type="arabicPeriod"/>
            </a:pPr>
            <a:endParaRPr lang="de-DE" sz="1600" dirty="0"/>
          </a:p>
          <a:p>
            <a:pPr lvl="0">
              <a:spcBef>
                <a:spcPts val="600"/>
              </a:spcBef>
            </a:pPr>
            <a:endParaRPr lang="de-DE" sz="1600" b="1" dirty="0">
              <a:solidFill>
                <a:srgbClr val="443187"/>
              </a:solidFill>
            </a:endParaRPr>
          </a:p>
        </p:txBody>
      </p:sp>
      <p:sp>
        <p:nvSpPr>
          <p:cNvPr id="18" name="TextBox 17">
            <a:extLst>
              <a:ext uri="{FF2B5EF4-FFF2-40B4-BE49-F238E27FC236}">
                <a16:creationId xmlns:a16="http://schemas.microsoft.com/office/drawing/2014/main" id="{32CE095A-EF05-3B9E-6B02-42D73747B77B}"/>
              </a:ext>
            </a:extLst>
          </p:cNvPr>
          <p:cNvSpPr txBox="1"/>
          <p:nvPr/>
        </p:nvSpPr>
        <p:spPr>
          <a:xfrm>
            <a:off x="4505937" y="1335575"/>
            <a:ext cx="4213733" cy="461665"/>
          </a:xfrm>
          <a:prstGeom prst="rect">
            <a:avLst/>
          </a:prstGeom>
          <a:noFill/>
        </p:spPr>
        <p:txBody>
          <a:bodyPr wrap="square">
            <a:spAutoFit/>
          </a:bodyPr>
          <a:lstStyle/>
          <a:p>
            <a:r>
              <a:rPr lang="en-IE" sz="2400" b="1" dirty="0">
                <a:solidFill>
                  <a:srgbClr val="443187"/>
                </a:solidFill>
              </a:rPr>
              <a:t>Scope of the activities</a:t>
            </a:r>
          </a:p>
        </p:txBody>
      </p:sp>
      <p:pic>
        <p:nvPicPr>
          <p:cNvPr id="28" name="Picture 27" descr="Adult students with laptops in classroom">
            <a:extLst>
              <a:ext uri="{FF2B5EF4-FFF2-40B4-BE49-F238E27FC236}">
                <a16:creationId xmlns:a16="http://schemas.microsoft.com/office/drawing/2014/main" id="{656E7428-A9B3-2EC4-836C-004399F99879}"/>
              </a:ext>
            </a:extLst>
          </p:cNvPr>
          <p:cNvPicPr>
            <a:picLocks noChangeAspect="1"/>
          </p:cNvPicPr>
          <p:nvPr/>
        </p:nvPicPr>
        <p:blipFill>
          <a:blip r:embed="rId3"/>
          <a:stretch>
            <a:fillRect/>
          </a:stretch>
        </p:blipFill>
        <p:spPr>
          <a:xfrm>
            <a:off x="185843" y="4715920"/>
            <a:ext cx="1711939" cy="1141857"/>
          </a:xfrm>
          <a:prstGeom prst="ellipse">
            <a:avLst/>
          </a:prstGeom>
          <a:ln>
            <a:noFill/>
          </a:ln>
          <a:effectLst>
            <a:softEdge rad="112500"/>
          </a:effectLst>
        </p:spPr>
      </p:pic>
      <p:sp>
        <p:nvSpPr>
          <p:cNvPr id="8" name="TextBox 7">
            <a:extLst>
              <a:ext uri="{FF2B5EF4-FFF2-40B4-BE49-F238E27FC236}">
                <a16:creationId xmlns:a16="http://schemas.microsoft.com/office/drawing/2014/main" id="{76EBA18A-079E-4B75-C0E0-3EABDBCE73D5}"/>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
        <p:nvSpPr>
          <p:cNvPr id="4" name="Arrow: Right 3">
            <a:extLst>
              <a:ext uri="{FF2B5EF4-FFF2-40B4-BE49-F238E27FC236}">
                <a16:creationId xmlns:a16="http://schemas.microsoft.com/office/drawing/2014/main" id="{3C6E5386-FC7E-F3EB-3827-320F981DBF13}"/>
              </a:ext>
            </a:extLst>
          </p:cNvPr>
          <p:cNvSpPr/>
          <p:nvPr/>
        </p:nvSpPr>
        <p:spPr>
          <a:xfrm>
            <a:off x="4882774" y="3018118"/>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extBox 4">
            <a:extLst>
              <a:ext uri="{FF2B5EF4-FFF2-40B4-BE49-F238E27FC236}">
                <a16:creationId xmlns:a16="http://schemas.microsoft.com/office/drawing/2014/main" id="{0753DD3D-FE45-F49E-24E7-F28513243FC3}"/>
              </a:ext>
            </a:extLst>
          </p:cNvPr>
          <p:cNvSpPr txBox="1"/>
          <p:nvPr/>
        </p:nvSpPr>
        <p:spPr>
          <a:xfrm>
            <a:off x="5802086" y="2808817"/>
            <a:ext cx="3309904" cy="723275"/>
          </a:xfrm>
          <a:prstGeom prst="rect">
            <a:avLst/>
          </a:prstGeom>
          <a:noFill/>
        </p:spPr>
        <p:txBody>
          <a:bodyPr wrap="square">
            <a:spAutoFit/>
          </a:bodyPr>
          <a:lstStyle/>
          <a:p>
            <a:pPr marL="285750" indent="-285750">
              <a:spcBef>
                <a:spcPts val="600"/>
              </a:spcBef>
              <a:buFont typeface="Arial" panose="020B0604020202020204" pitchFamily="34" charset="0"/>
              <a:buChar char="•"/>
            </a:pPr>
            <a:r>
              <a:rPr lang="de-DE" sz="1200" dirty="0" err="1"/>
              <a:t>Consider</a:t>
            </a:r>
            <a:r>
              <a:rPr lang="de-DE" sz="1200" dirty="0"/>
              <a:t> </a:t>
            </a:r>
            <a:r>
              <a:rPr lang="de-DE" sz="1200" dirty="0" err="1"/>
              <a:t>existing</a:t>
            </a:r>
            <a:r>
              <a:rPr lang="de-DE" sz="1200" dirty="0"/>
              <a:t> material/</a:t>
            </a:r>
            <a:r>
              <a:rPr lang="de-DE" sz="1200" dirty="0" err="1"/>
              <a:t>analyses</a:t>
            </a:r>
            <a:endParaRPr lang="de-DE" sz="1200" dirty="0"/>
          </a:p>
          <a:p>
            <a:pPr marL="285750" indent="-285750">
              <a:spcBef>
                <a:spcPts val="600"/>
              </a:spcBef>
              <a:buFont typeface="Arial" panose="020B0604020202020204" pitchFamily="34" charset="0"/>
              <a:buChar char="•"/>
            </a:pPr>
            <a:r>
              <a:rPr lang="en-US" sz="1200" dirty="0"/>
              <a:t>Classification of Skills, Competences and Occupations (ESCO) </a:t>
            </a:r>
            <a:endParaRPr lang="de-DE" sz="1200" dirty="0"/>
          </a:p>
        </p:txBody>
      </p:sp>
      <p:sp>
        <p:nvSpPr>
          <p:cNvPr id="7" name="Arrow: Right 6">
            <a:extLst>
              <a:ext uri="{FF2B5EF4-FFF2-40B4-BE49-F238E27FC236}">
                <a16:creationId xmlns:a16="http://schemas.microsoft.com/office/drawing/2014/main" id="{541C86AC-66F7-561D-6E34-CCA17BF1E23D}"/>
              </a:ext>
            </a:extLst>
          </p:cNvPr>
          <p:cNvSpPr/>
          <p:nvPr/>
        </p:nvSpPr>
        <p:spPr>
          <a:xfrm>
            <a:off x="4882775" y="3979479"/>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8">
            <a:extLst>
              <a:ext uri="{FF2B5EF4-FFF2-40B4-BE49-F238E27FC236}">
                <a16:creationId xmlns:a16="http://schemas.microsoft.com/office/drawing/2014/main" id="{0A9074FD-D58F-1F1E-E888-D139970BC665}"/>
              </a:ext>
            </a:extLst>
          </p:cNvPr>
          <p:cNvSpPr txBox="1"/>
          <p:nvPr/>
        </p:nvSpPr>
        <p:spPr>
          <a:xfrm>
            <a:off x="5803149" y="3583699"/>
            <a:ext cx="3107769" cy="1354217"/>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200" dirty="0"/>
              <a:t>at least 1x certified degree program in Generative AI </a:t>
            </a:r>
          </a:p>
          <a:p>
            <a:pPr marL="285750" indent="-285750">
              <a:spcBef>
                <a:spcPts val="600"/>
              </a:spcBef>
              <a:buFont typeface="Arial" panose="020B0604020202020204" pitchFamily="34" charset="0"/>
              <a:buChar char="•"/>
            </a:pPr>
            <a:r>
              <a:rPr lang="en-US" sz="1200" dirty="0"/>
              <a:t>at least one vocational training scheme </a:t>
            </a:r>
          </a:p>
          <a:p>
            <a:pPr marL="285750" indent="-285750">
              <a:spcBef>
                <a:spcPts val="600"/>
              </a:spcBef>
              <a:buFont typeface="Arial" panose="020B0604020202020204" pitchFamily="34" charset="0"/>
              <a:buChar char="•"/>
            </a:pPr>
            <a:r>
              <a:rPr lang="en-US" sz="1200" dirty="0"/>
              <a:t>at least one on-the-job training </a:t>
            </a:r>
            <a:r>
              <a:rPr lang="en-US" sz="1200" dirty="0" err="1"/>
              <a:t>programme</a:t>
            </a:r>
            <a:r>
              <a:rPr lang="en-US" sz="1200" dirty="0"/>
              <a:t> per profile/profession (and, where possible, per sector) </a:t>
            </a:r>
            <a:endParaRPr lang="de-DE" sz="1200" dirty="0"/>
          </a:p>
        </p:txBody>
      </p:sp>
      <p:sp>
        <p:nvSpPr>
          <p:cNvPr id="10" name="Rectangle 9">
            <a:extLst>
              <a:ext uri="{FF2B5EF4-FFF2-40B4-BE49-F238E27FC236}">
                <a16:creationId xmlns:a16="http://schemas.microsoft.com/office/drawing/2014/main" id="{804390B8-9F77-1BFB-5461-2BBCC5104E2E}"/>
              </a:ext>
            </a:extLst>
          </p:cNvPr>
          <p:cNvSpPr/>
          <p:nvPr/>
        </p:nvSpPr>
        <p:spPr>
          <a:xfrm>
            <a:off x="9308150" y="2767226"/>
            <a:ext cx="2310110" cy="2241176"/>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Isosceles Triangle 10">
            <a:extLst>
              <a:ext uri="{FF2B5EF4-FFF2-40B4-BE49-F238E27FC236}">
                <a16:creationId xmlns:a16="http://schemas.microsoft.com/office/drawing/2014/main" id="{B1A6A601-F15F-1B5A-824F-694B95792BBD}"/>
              </a:ext>
            </a:extLst>
          </p:cNvPr>
          <p:cNvSpPr/>
          <p:nvPr/>
        </p:nvSpPr>
        <p:spPr>
          <a:xfrm rot="10800000">
            <a:off x="11199906" y="2761312"/>
            <a:ext cx="418353" cy="264459"/>
          </a:xfrm>
          <a:prstGeom prst="triangle">
            <a:avLst/>
          </a:prstGeom>
          <a:solidFill>
            <a:schemeClr val="accent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extBox 11">
            <a:extLst>
              <a:ext uri="{FF2B5EF4-FFF2-40B4-BE49-F238E27FC236}">
                <a16:creationId xmlns:a16="http://schemas.microsoft.com/office/drawing/2014/main" id="{2C85A36F-C515-AB67-AE1B-F5C1C93466E1}"/>
              </a:ext>
            </a:extLst>
          </p:cNvPr>
          <p:cNvSpPr txBox="1"/>
          <p:nvPr/>
        </p:nvSpPr>
        <p:spPr>
          <a:xfrm>
            <a:off x="9355097" y="3222061"/>
            <a:ext cx="2149609" cy="1169551"/>
          </a:xfrm>
          <a:prstGeom prst="rect">
            <a:avLst/>
          </a:prstGeom>
          <a:noFill/>
        </p:spPr>
        <p:txBody>
          <a:bodyPr wrap="square">
            <a:spAutoFit/>
          </a:bodyPr>
          <a:lstStyle/>
          <a:p>
            <a:pPr marL="285750" indent="-285750">
              <a:spcBef>
                <a:spcPts val="600"/>
              </a:spcBef>
              <a:buFont typeface="Arial" panose="020B0604020202020204" pitchFamily="34" charset="0"/>
              <a:buChar char="•"/>
            </a:pPr>
            <a:r>
              <a:rPr lang="fr-BE" sz="1200" dirty="0"/>
              <a:t>No strict </a:t>
            </a:r>
            <a:r>
              <a:rPr lang="fr-BE" sz="1200" dirty="0" err="1"/>
              <a:t>definition</a:t>
            </a:r>
            <a:r>
              <a:rPr lang="fr-BE" sz="1200" dirty="0"/>
              <a:t> </a:t>
            </a:r>
            <a:r>
              <a:rPr lang="fr-BE" sz="1200" dirty="0" err="1"/>
              <a:t>ofcontent</a:t>
            </a:r>
            <a:endParaRPr lang="fr-BE" sz="1200" dirty="0"/>
          </a:p>
          <a:p>
            <a:pPr marL="285750" indent="-285750">
              <a:spcBef>
                <a:spcPts val="600"/>
              </a:spcBef>
              <a:buFont typeface="Arial" panose="020B0604020202020204" pitchFamily="34" charset="0"/>
              <a:buChar char="•"/>
            </a:pPr>
            <a:r>
              <a:rPr lang="fr-BE" sz="1200" dirty="0" err="1"/>
              <a:t>Different</a:t>
            </a:r>
            <a:r>
              <a:rPr lang="fr-BE" sz="1200" dirty="0"/>
              <a:t> </a:t>
            </a:r>
            <a:r>
              <a:rPr lang="fr-BE" sz="1200" dirty="0" err="1"/>
              <a:t>levels</a:t>
            </a:r>
            <a:r>
              <a:rPr lang="fr-BE" sz="1200" dirty="0"/>
              <a:t> but </a:t>
            </a:r>
            <a:r>
              <a:rPr lang="fr-BE" sz="1200" dirty="0" err="1"/>
              <a:t>with</a:t>
            </a:r>
            <a:r>
              <a:rPr lang="fr-BE" sz="1200" dirty="0"/>
              <a:t> focus of </a:t>
            </a:r>
            <a:r>
              <a:rPr lang="fr-BE" sz="1200" dirty="0" err="1"/>
              <a:t>employability</a:t>
            </a:r>
            <a:endParaRPr lang="fr-BE" sz="1200" dirty="0"/>
          </a:p>
          <a:p>
            <a:pPr marL="285750" indent="-285750">
              <a:spcBef>
                <a:spcPts val="600"/>
              </a:spcBef>
              <a:buFont typeface="Arial" panose="020B0604020202020204" pitchFamily="34" charset="0"/>
              <a:buChar char="•"/>
            </a:pPr>
            <a:r>
              <a:rPr lang="fr-BE" sz="1200" dirty="0"/>
              <a:t>Synergies</a:t>
            </a:r>
            <a:endParaRPr lang="de-DE" sz="1200" dirty="0"/>
          </a:p>
        </p:txBody>
      </p:sp>
      <p:sp>
        <p:nvSpPr>
          <p:cNvPr id="13" name="Arrow: Right 12">
            <a:extLst>
              <a:ext uri="{FF2B5EF4-FFF2-40B4-BE49-F238E27FC236}">
                <a16:creationId xmlns:a16="http://schemas.microsoft.com/office/drawing/2014/main" id="{896C51B1-3B6E-D432-F1E0-858534D54CBA}"/>
              </a:ext>
            </a:extLst>
          </p:cNvPr>
          <p:cNvSpPr/>
          <p:nvPr/>
        </p:nvSpPr>
        <p:spPr>
          <a:xfrm>
            <a:off x="4882775" y="5167261"/>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TextBox 14">
            <a:extLst>
              <a:ext uri="{FF2B5EF4-FFF2-40B4-BE49-F238E27FC236}">
                <a16:creationId xmlns:a16="http://schemas.microsoft.com/office/drawing/2014/main" id="{B27090C1-7888-F82B-1995-FBF760360CC7}"/>
              </a:ext>
            </a:extLst>
          </p:cNvPr>
          <p:cNvSpPr txBox="1"/>
          <p:nvPr/>
        </p:nvSpPr>
        <p:spPr>
          <a:xfrm>
            <a:off x="5803149" y="5138716"/>
            <a:ext cx="3107769" cy="27699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200" dirty="0"/>
              <a:t>min. 80 women supported </a:t>
            </a:r>
          </a:p>
        </p:txBody>
      </p:sp>
    </p:spTree>
    <p:extLst>
      <p:ext uri="{BB962C8B-B14F-4D97-AF65-F5344CB8AC3E}">
        <p14:creationId xmlns:p14="http://schemas.microsoft.com/office/powerpoint/2010/main" val="3833313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2AE5B9D-BDD0-642E-3208-E91A7241AAE2}"/>
              </a:ext>
            </a:extLst>
          </p:cNvPr>
          <p:cNvSpPr txBox="1"/>
          <p:nvPr/>
        </p:nvSpPr>
        <p:spPr>
          <a:xfrm>
            <a:off x="2169731" y="2385782"/>
            <a:ext cx="3107768" cy="3662541"/>
          </a:xfrm>
          <a:prstGeom prst="rect">
            <a:avLst/>
          </a:prstGeom>
          <a:noFill/>
        </p:spPr>
        <p:txBody>
          <a:bodyPr wrap="square">
            <a:spAutoFit/>
          </a:bodyPr>
          <a:lstStyle/>
          <a:p>
            <a:pPr lvl="0" algn="ctr">
              <a:spcBef>
                <a:spcPts val="300"/>
              </a:spcBef>
              <a:spcAft>
                <a:spcPts val="1200"/>
              </a:spcAft>
            </a:pPr>
            <a:r>
              <a:rPr lang="de-DE" b="1" dirty="0"/>
              <a:t>Pillar 2: Building </a:t>
            </a:r>
            <a:r>
              <a:rPr lang="de-DE" b="1" dirty="0" err="1"/>
              <a:t>the</a:t>
            </a:r>
            <a:r>
              <a:rPr lang="de-DE" b="1" dirty="0"/>
              <a:t> </a:t>
            </a:r>
            <a:r>
              <a:rPr lang="de-DE" b="1" dirty="0" err="1"/>
              <a:t>ecosystem</a:t>
            </a:r>
            <a:endParaRPr lang="de-DE" b="1" dirty="0"/>
          </a:p>
          <a:p>
            <a:pPr marL="342900" indent="-342900" algn="just">
              <a:spcBef>
                <a:spcPts val="300"/>
              </a:spcBef>
              <a:buFont typeface="+mj-lt"/>
              <a:buAutoNum type="arabicPeriod"/>
            </a:pPr>
            <a:r>
              <a:rPr lang="de-DE" sz="1600" dirty="0" err="1"/>
              <a:t>Enable</a:t>
            </a:r>
            <a:r>
              <a:rPr lang="de-DE" sz="1600" dirty="0"/>
              <a:t> a </a:t>
            </a:r>
            <a:r>
              <a:rPr lang="de-DE" sz="1600" b="1" dirty="0">
                <a:solidFill>
                  <a:srgbClr val="7030A0"/>
                </a:solidFill>
              </a:rPr>
              <a:t>network of </a:t>
            </a:r>
            <a:r>
              <a:rPr lang="de-DE" sz="1600" b="1" dirty="0" err="1">
                <a:solidFill>
                  <a:srgbClr val="7030A0"/>
                </a:solidFill>
              </a:rPr>
              <a:t>stakeholders</a:t>
            </a:r>
            <a:r>
              <a:rPr lang="de-DE" sz="1600" dirty="0"/>
              <a:t> </a:t>
            </a:r>
            <a:r>
              <a:rPr lang="de-DE" sz="1600" dirty="0" err="1"/>
              <a:t>around</a:t>
            </a:r>
            <a:r>
              <a:rPr lang="de-DE" sz="1600" dirty="0"/>
              <a:t> </a:t>
            </a:r>
            <a:r>
              <a:rPr lang="de-DE" sz="1600" dirty="0" err="1"/>
              <a:t>the</a:t>
            </a:r>
            <a:r>
              <a:rPr lang="de-DE" sz="1600" dirty="0"/>
              <a:t> </a:t>
            </a:r>
            <a:r>
              <a:rPr lang="de-DE" sz="1600" dirty="0" err="1"/>
              <a:t>academy</a:t>
            </a:r>
            <a:r>
              <a:rPr lang="de-DE" sz="1600" dirty="0"/>
              <a:t> </a:t>
            </a:r>
          </a:p>
          <a:p>
            <a:pPr marL="342900" indent="-342900" algn="just">
              <a:spcBef>
                <a:spcPts val="300"/>
              </a:spcBef>
              <a:buFont typeface="+mj-lt"/>
              <a:buAutoNum type="arabicPeriod"/>
            </a:pPr>
            <a:r>
              <a:rPr lang="de-DE" sz="1600" dirty="0" err="1"/>
              <a:t>Leverage</a:t>
            </a:r>
            <a:r>
              <a:rPr lang="de-DE" sz="1600" dirty="0"/>
              <a:t> </a:t>
            </a:r>
            <a:r>
              <a:rPr lang="de-DE" sz="1600" dirty="0" err="1"/>
              <a:t>the</a:t>
            </a:r>
            <a:r>
              <a:rPr lang="de-DE" sz="1600" dirty="0"/>
              <a:t> </a:t>
            </a:r>
            <a:r>
              <a:rPr lang="de-DE" sz="1600" dirty="0" err="1"/>
              <a:t>ecosystem</a:t>
            </a:r>
            <a:r>
              <a:rPr lang="de-DE" sz="1600" dirty="0"/>
              <a:t> </a:t>
            </a:r>
            <a:r>
              <a:rPr lang="de-DE" sz="1600" dirty="0" err="1"/>
              <a:t>to</a:t>
            </a:r>
            <a:r>
              <a:rPr lang="de-DE" sz="1600" dirty="0"/>
              <a:t>  </a:t>
            </a:r>
            <a:r>
              <a:rPr lang="de-DE" sz="1600" dirty="0" err="1"/>
              <a:t>pilot</a:t>
            </a:r>
            <a:r>
              <a:rPr lang="de-DE" sz="1600" dirty="0"/>
              <a:t> an </a:t>
            </a:r>
            <a:r>
              <a:rPr lang="de-DE" sz="1600" b="1" dirty="0">
                <a:solidFill>
                  <a:srgbClr val="443187"/>
                </a:solidFill>
              </a:rPr>
              <a:t>AI </a:t>
            </a:r>
            <a:r>
              <a:rPr lang="de-DE" sz="1600" b="1" dirty="0" err="1">
                <a:solidFill>
                  <a:srgbClr val="443187"/>
                </a:solidFill>
              </a:rPr>
              <a:t>apprenticeship</a:t>
            </a:r>
            <a:r>
              <a:rPr lang="de-DE" sz="1600" b="1" dirty="0">
                <a:solidFill>
                  <a:srgbClr val="443187"/>
                </a:solidFill>
              </a:rPr>
              <a:t> </a:t>
            </a:r>
            <a:r>
              <a:rPr lang="de-DE" sz="1600" b="1" dirty="0" err="1">
                <a:solidFill>
                  <a:srgbClr val="443187"/>
                </a:solidFill>
              </a:rPr>
              <a:t>program</a:t>
            </a:r>
            <a:r>
              <a:rPr lang="de-DE" sz="1600" dirty="0">
                <a:solidFill>
                  <a:srgbClr val="443187"/>
                </a:solidFill>
              </a:rPr>
              <a:t> </a:t>
            </a:r>
            <a:r>
              <a:rPr lang="de-DE" sz="1600" dirty="0"/>
              <a:t>in EU </a:t>
            </a:r>
            <a:r>
              <a:rPr lang="de-DE" sz="1600" dirty="0" err="1"/>
              <a:t>organisations</a:t>
            </a:r>
            <a:endParaRPr lang="de-DE" sz="1600" dirty="0"/>
          </a:p>
          <a:p>
            <a:pPr marL="342900" indent="-342900">
              <a:spcBef>
                <a:spcPts val="300"/>
              </a:spcBef>
              <a:buFont typeface="+mj-lt"/>
              <a:buAutoNum type="arabicPeriod"/>
            </a:pPr>
            <a:r>
              <a:rPr lang="de-DE" sz="1600" dirty="0" err="1"/>
              <a:t>Organise</a:t>
            </a:r>
            <a:r>
              <a:rPr lang="de-DE" sz="1600" dirty="0"/>
              <a:t> an </a:t>
            </a:r>
            <a:r>
              <a:rPr lang="de-DE" sz="1600" b="1" dirty="0">
                <a:solidFill>
                  <a:srgbClr val="443187"/>
                </a:solidFill>
              </a:rPr>
              <a:t>outreach </a:t>
            </a:r>
            <a:r>
              <a:rPr lang="de-DE" sz="1600" b="1" dirty="0" err="1">
                <a:solidFill>
                  <a:srgbClr val="443187"/>
                </a:solidFill>
              </a:rPr>
              <a:t>campaign</a:t>
            </a:r>
            <a:r>
              <a:rPr lang="de-DE" sz="1600" dirty="0">
                <a:solidFill>
                  <a:srgbClr val="443187"/>
                </a:solidFill>
              </a:rPr>
              <a:t> </a:t>
            </a:r>
            <a:r>
              <a:rPr lang="de-DE" sz="1600" dirty="0" err="1"/>
              <a:t>tailored</a:t>
            </a:r>
            <a:r>
              <a:rPr lang="de-DE" sz="1600" dirty="0"/>
              <a:t> at European AI </a:t>
            </a:r>
            <a:r>
              <a:rPr lang="de-DE" sz="1600" dirty="0" err="1"/>
              <a:t>experts</a:t>
            </a:r>
            <a:r>
              <a:rPr lang="de-DE" sz="1600" dirty="0"/>
              <a:t> </a:t>
            </a:r>
            <a:r>
              <a:rPr lang="de-DE" sz="1600" dirty="0" err="1"/>
              <a:t>abroad</a:t>
            </a:r>
            <a:r>
              <a:rPr lang="de-DE" sz="1600" dirty="0"/>
              <a:t> and high </a:t>
            </a:r>
            <a:r>
              <a:rPr lang="de-DE" sz="1600" dirty="0" err="1"/>
              <a:t>school</a:t>
            </a:r>
            <a:r>
              <a:rPr lang="de-DE" sz="1600" dirty="0"/>
              <a:t> </a:t>
            </a:r>
            <a:r>
              <a:rPr lang="de-DE" sz="1600" dirty="0" err="1"/>
              <a:t>students</a:t>
            </a:r>
            <a:endParaRPr lang="de-DE" sz="1600" dirty="0"/>
          </a:p>
          <a:p>
            <a:pPr lvl="0">
              <a:spcBef>
                <a:spcPts val="300"/>
              </a:spcBef>
            </a:pPr>
            <a:endParaRPr lang="de-DE" sz="1600" b="1" dirty="0">
              <a:solidFill>
                <a:srgbClr val="443187"/>
              </a:solidFill>
            </a:endParaRPr>
          </a:p>
        </p:txBody>
      </p:sp>
      <p:sp>
        <p:nvSpPr>
          <p:cNvPr id="18" name="TextBox 17">
            <a:extLst>
              <a:ext uri="{FF2B5EF4-FFF2-40B4-BE49-F238E27FC236}">
                <a16:creationId xmlns:a16="http://schemas.microsoft.com/office/drawing/2014/main" id="{32CE095A-EF05-3B9E-6B02-42D73747B77B}"/>
              </a:ext>
            </a:extLst>
          </p:cNvPr>
          <p:cNvSpPr txBox="1"/>
          <p:nvPr/>
        </p:nvSpPr>
        <p:spPr>
          <a:xfrm>
            <a:off x="4505938" y="1548308"/>
            <a:ext cx="6094428" cy="461665"/>
          </a:xfrm>
          <a:prstGeom prst="rect">
            <a:avLst/>
          </a:prstGeom>
          <a:noFill/>
        </p:spPr>
        <p:txBody>
          <a:bodyPr wrap="square">
            <a:spAutoFit/>
          </a:bodyPr>
          <a:lstStyle/>
          <a:p>
            <a:r>
              <a:rPr lang="en-IE" sz="2400" b="1" dirty="0">
                <a:solidFill>
                  <a:srgbClr val="443187"/>
                </a:solidFill>
              </a:rPr>
              <a:t>Scope of the activities</a:t>
            </a:r>
          </a:p>
        </p:txBody>
      </p:sp>
      <p:pic>
        <p:nvPicPr>
          <p:cNvPr id="30" name="Picture 29" descr="3D rendering of game pieces tied together with a rope">
            <a:extLst>
              <a:ext uri="{FF2B5EF4-FFF2-40B4-BE49-F238E27FC236}">
                <a16:creationId xmlns:a16="http://schemas.microsoft.com/office/drawing/2014/main" id="{4021CF50-9261-F850-C085-096E0C47C2BB}"/>
              </a:ext>
            </a:extLst>
          </p:cNvPr>
          <p:cNvPicPr>
            <a:picLocks noChangeAspect="1"/>
          </p:cNvPicPr>
          <p:nvPr/>
        </p:nvPicPr>
        <p:blipFill>
          <a:blip r:embed="rId3"/>
          <a:stretch>
            <a:fillRect/>
          </a:stretch>
        </p:blipFill>
        <p:spPr>
          <a:xfrm>
            <a:off x="281184" y="4502690"/>
            <a:ext cx="1752623" cy="1314468"/>
          </a:xfrm>
          <a:prstGeom prst="ellipse">
            <a:avLst/>
          </a:prstGeom>
          <a:ln>
            <a:noFill/>
          </a:ln>
          <a:effectLst>
            <a:softEdge rad="112500"/>
          </a:effectLst>
        </p:spPr>
      </p:pic>
      <p:sp>
        <p:nvSpPr>
          <p:cNvPr id="8" name="TextBox 7">
            <a:extLst>
              <a:ext uri="{FF2B5EF4-FFF2-40B4-BE49-F238E27FC236}">
                <a16:creationId xmlns:a16="http://schemas.microsoft.com/office/drawing/2014/main" id="{76EBA18A-079E-4B75-C0E0-3EABDBCE73D5}"/>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FBB92BE0-6A1A-38FB-779B-1F8D6F44C3D9}"/>
              </a:ext>
            </a:extLst>
          </p:cNvPr>
          <p:cNvSpPr/>
          <p:nvPr/>
        </p:nvSpPr>
        <p:spPr>
          <a:xfrm>
            <a:off x="1964766" y="2174187"/>
            <a:ext cx="3422707" cy="3994733"/>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Box 6">
            <a:extLst>
              <a:ext uri="{FF2B5EF4-FFF2-40B4-BE49-F238E27FC236}">
                <a16:creationId xmlns:a16="http://schemas.microsoft.com/office/drawing/2014/main" id="{D8464792-6184-E9B7-21BD-AB38252DDF25}"/>
              </a:ext>
            </a:extLst>
          </p:cNvPr>
          <p:cNvSpPr txBox="1"/>
          <p:nvPr/>
        </p:nvSpPr>
        <p:spPr>
          <a:xfrm>
            <a:off x="6377465" y="4171553"/>
            <a:ext cx="3309904" cy="276999"/>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200" dirty="0"/>
              <a:t>15% Europeans abroad and/or unemployed</a:t>
            </a:r>
          </a:p>
        </p:txBody>
      </p:sp>
      <p:sp>
        <p:nvSpPr>
          <p:cNvPr id="9" name="Arrow: Right 8">
            <a:extLst>
              <a:ext uri="{FF2B5EF4-FFF2-40B4-BE49-F238E27FC236}">
                <a16:creationId xmlns:a16="http://schemas.microsoft.com/office/drawing/2014/main" id="{2A75848B-35C0-D061-7A3D-7D9DD6FEF7D8}"/>
              </a:ext>
            </a:extLst>
          </p:cNvPr>
          <p:cNvSpPr/>
          <p:nvPr/>
        </p:nvSpPr>
        <p:spPr>
          <a:xfrm>
            <a:off x="5459791" y="4209324"/>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ctangle 10">
            <a:extLst>
              <a:ext uri="{FF2B5EF4-FFF2-40B4-BE49-F238E27FC236}">
                <a16:creationId xmlns:a16="http://schemas.microsoft.com/office/drawing/2014/main" id="{9620055F-9CDB-57EA-71B4-E135E550333C}"/>
              </a:ext>
            </a:extLst>
          </p:cNvPr>
          <p:cNvSpPr/>
          <p:nvPr/>
        </p:nvSpPr>
        <p:spPr>
          <a:xfrm>
            <a:off x="10022269" y="3493630"/>
            <a:ext cx="1891756" cy="1652516"/>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Isosceles Triangle 11">
            <a:extLst>
              <a:ext uri="{FF2B5EF4-FFF2-40B4-BE49-F238E27FC236}">
                <a16:creationId xmlns:a16="http://schemas.microsoft.com/office/drawing/2014/main" id="{7B20AB67-DCE2-E8B4-B882-5770E530BC78}"/>
              </a:ext>
            </a:extLst>
          </p:cNvPr>
          <p:cNvSpPr/>
          <p:nvPr/>
        </p:nvSpPr>
        <p:spPr>
          <a:xfrm rot="10800000">
            <a:off x="11495672" y="3493630"/>
            <a:ext cx="418353" cy="264459"/>
          </a:xfrm>
          <a:prstGeom prst="triangle">
            <a:avLst/>
          </a:prstGeom>
          <a:solidFill>
            <a:schemeClr val="accent4"/>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12">
            <a:extLst>
              <a:ext uri="{FF2B5EF4-FFF2-40B4-BE49-F238E27FC236}">
                <a16:creationId xmlns:a16="http://schemas.microsoft.com/office/drawing/2014/main" id="{29E7D9EC-A75E-EE0C-8676-6FDB776F3B8A}"/>
              </a:ext>
            </a:extLst>
          </p:cNvPr>
          <p:cNvSpPr txBox="1"/>
          <p:nvPr/>
        </p:nvSpPr>
        <p:spPr>
          <a:xfrm>
            <a:off x="10042391" y="3781279"/>
            <a:ext cx="2149609" cy="723275"/>
          </a:xfrm>
          <a:prstGeom prst="rect">
            <a:avLst/>
          </a:prstGeom>
          <a:noFill/>
        </p:spPr>
        <p:txBody>
          <a:bodyPr wrap="square">
            <a:spAutoFit/>
          </a:bodyPr>
          <a:lstStyle/>
          <a:p>
            <a:pPr marL="285750" indent="-285750">
              <a:spcBef>
                <a:spcPts val="600"/>
              </a:spcBef>
              <a:buFont typeface="Arial" panose="020B0604020202020204" pitchFamily="34" charset="0"/>
              <a:buChar char="•"/>
            </a:pPr>
            <a:r>
              <a:rPr lang="fr-BE" sz="1200" dirty="0"/>
              <a:t>Contact </a:t>
            </a:r>
            <a:r>
              <a:rPr lang="fr-BE" sz="1200" dirty="0" err="1"/>
              <a:t>with</a:t>
            </a:r>
            <a:r>
              <a:rPr lang="fr-BE" sz="1200" dirty="0"/>
              <a:t> </a:t>
            </a:r>
            <a:r>
              <a:rPr lang="fr-BE" sz="1200" dirty="0" err="1"/>
              <a:t>industry</a:t>
            </a:r>
            <a:r>
              <a:rPr lang="fr-BE" sz="1200" dirty="0"/>
              <a:t> (</a:t>
            </a:r>
            <a:r>
              <a:rPr lang="fr-BE" sz="1200" dirty="0" err="1"/>
              <a:t>SMEs</a:t>
            </a:r>
            <a:r>
              <a:rPr lang="fr-BE" sz="1200" dirty="0"/>
              <a:t>, startups)</a:t>
            </a:r>
          </a:p>
          <a:p>
            <a:pPr marL="285750" indent="-285750">
              <a:spcBef>
                <a:spcPts val="600"/>
              </a:spcBef>
              <a:buFont typeface="Arial" panose="020B0604020202020204" pitchFamily="34" charset="0"/>
              <a:buChar char="•"/>
            </a:pPr>
            <a:r>
              <a:rPr lang="fr-BE" sz="1200" dirty="0"/>
              <a:t>Synergies</a:t>
            </a:r>
            <a:endParaRPr lang="de-DE" sz="1200" dirty="0"/>
          </a:p>
        </p:txBody>
      </p:sp>
      <p:sp>
        <p:nvSpPr>
          <p:cNvPr id="15" name="Arrow: Right 14">
            <a:extLst>
              <a:ext uri="{FF2B5EF4-FFF2-40B4-BE49-F238E27FC236}">
                <a16:creationId xmlns:a16="http://schemas.microsoft.com/office/drawing/2014/main" id="{31314CED-4044-EBD8-18E9-BBD0052B9100}"/>
              </a:ext>
            </a:extLst>
          </p:cNvPr>
          <p:cNvSpPr/>
          <p:nvPr/>
        </p:nvSpPr>
        <p:spPr>
          <a:xfrm>
            <a:off x="5483697" y="5049359"/>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a:extLst>
              <a:ext uri="{FF2B5EF4-FFF2-40B4-BE49-F238E27FC236}">
                <a16:creationId xmlns:a16="http://schemas.microsoft.com/office/drawing/2014/main" id="{75E61026-ADE2-005C-4295-72AC7D2AD573}"/>
              </a:ext>
            </a:extLst>
          </p:cNvPr>
          <p:cNvSpPr txBox="1"/>
          <p:nvPr/>
        </p:nvSpPr>
        <p:spPr>
          <a:xfrm>
            <a:off x="6377465" y="4986526"/>
            <a:ext cx="3309904" cy="64633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200" dirty="0"/>
              <a:t>self-standing website and a dedicated landing page integrated in the Digital Skills and Jobs Platform</a:t>
            </a:r>
          </a:p>
        </p:txBody>
      </p:sp>
      <p:sp>
        <p:nvSpPr>
          <p:cNvPr id="19" name="TextBox 18">
            <a:extLst>
              <a:ext uri="{FF2B5EF4-FFF2-40B4-BE49-F238E27FC236}">
                <a16:creationId xmlns:a16="http://schemas.microsoft.com/office/drawing/2014/main" id="{C2334DBF-5C53-FDAB-846D-1DE8E8BFE5AA}"/>
              </a:ext>
            </a:extLst>
          </p:cNvPr>
          <p:cNvSpPr txBox="1"/>
          <p:nvPr/>
        </p:nvSpPr>
        <p:spPr>
          <a:xfrm>
            <a:off x="6376613" y="3294978"/>
            <a:ext cx="3175902" cy="646331"/>
          </a:xfrm>
          <a:prstGeom prst="rect">
            <a:avLst/>
          </a:prstGeom>
          <a:noFill/>
        </p:spPr>
        <p:txBody>
          <a:bodyPr wrap="square">
            <a:spAutoFit/>
          </a:bodyPr>
          <a:lstStyle/>
          <a:p>
            <a:pPr marL="342900" indent="-342900" algn="just">
              <a:buFont typeface="Arial" panose="020B0604020202020204" pitchFamily="34" charset="0"/>
              <a:buChar char="•"/>
            </a:pPr>
            <a:r>
              <a:rPr lang="de-DE" sz="1200" dirty="0" err="1"/>
              <a:t>promoting</a:t>
            </a:r>
            <a:r>
              <a:rPr lang="de-DE" sz="1200" dirty="0"/>
              <a:t> </a:t>
            </a:r>
            <a:r>
              <a:rPr lang="de-DE" sz="1200" dirty="0" err="1"/>
              <a:t>the</a:t>
            </a:r>
            <a:r>
              <a:rPr lang="de-DE" sz="1200" dirty="0"/>
              <a:t> </a:t>
            </a:r>
            <a:r>
              <a:rPr lang="de-DE" sz="1200" dirty="0" err="1"/>
              <a:t>establishment</a:t>
            </a:r>
            <a:r>
              <a:rPr lang="de-DE" sz="1200" dirty="0"/>
              <a:t> of AI </a:t>
            </a:r>
            <a:r>
              <a:rPr lang="de-DE" sz="1200" dirty="0" err="1"/>
              <a:t>fellowship</a:t>
            </a:r>
            <a:r>
              <a:rPr lang="de-DE" sz="1200" dirty="0"/>
              <a:t> </a:t>
            </a:r>
            <a:r>
              <a:rPr lang="de-DE" sz="1200" dirty="0" err="1"/>
              <a:t>schemes</a:t>
            </a:r>
            <a:r>
              <a:rPr lang="de-DE" sz="1200" dirty="0"/>
              <a:t> </a:t>
            </a:r>
            <a:r>
              <a:rPr lang="de-DE" sz="1200" dirty="0" err="1"/>
              <a:t>for</a:t>
            </a:r>
            <a:r>
              <a:rPr lang="de-DE" sz="1200" dirty="0"/>
              <a:t> </a:t>
            </a:r>
            <a:r>
              <a:rPr lang="de-DE" sz="1200" dirty="0" err="1"/>
              <a:t>PhDs</a:t>
            </a:r>
            <a:r>
              <a:rPr lang="de-DE" sz="1200" dirty="0"/>
              <a:t> and </a:t>
            </a:r>
            <a:r>
              <a:rPr lang="de-DE" sz="1200" dirty="0" err="1"/>
              <a:t>young</a:t>
            </a:r>
            <a:r>
              <a:rPr lang="de-DE" sz="1200" dirty="0"/>
              <a:t> </a:t>
            </a:r>
            <a:r>
              <a:rPr lang="de-DE" sz="1200" dirty="0" err="1"/>
              <a:t>professionals</a:t>
            </a:r>
            <a:r>
              <a:rPr lang="de-DE" sz="1200" dirty="0"/>
              <a:t> </a:t>
            </a:r>
            <a:r>
              <a:rPr lang="de-DE" sz="1200" dirty="0" err="1"/>
              <a:t>abroad</a:t>
            </a:r>
            <a:endParaRPr lang="de-DE" sz="1200" dirty="0"/>
          </a:p>
        </p:txBody>
      </p:sp>
      <p:sp>
        <p:nvSpPr>
          <p:cNvPr id="20" name="Arrow: Right 19">
            <a:extLst>
              <a:ext uri="{FF2B5EF4-FFF2-40B4-BE49-F238E27FC236}">
                <a16:creationId xmlns:a16="http://schemas.microsoft.com/office/drawing/2014/main" id="{6EE5944D-AED4-78C2-E1CE-6EF091470DE1}"/>
              </a:ext>
            </a:extLst>
          </p:cNvPr>
          <p:cNvSpPr/>
          <p:nvPr/>
        </p:nvSpPr>
        <p:spPr>
          <a:xfrm>
            <a:off x="5450187" y="3329811"/>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6333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2AE5B9D-BDD0-642E-3208-E91A7241AAE2}"/>
              </a:ext>
            </a:extLst>
          </p:cNvPr>
          <p:cNvSpPr txBox="1"/>
          <p:nvPr/>
        </p:nvSpPr>
        <p:spPr>
          <a:xfrm>
            <a:off x="2400022" y="2095291"/>
            <a:ext cx="2230898" cy="3824124"/>
          </a:xfrm>
          <a:prstGeom prst="rect">
            <a:avLst/>
          </a:prstGeom>
          <a:noFill/>
        </p:spPr>
        <p:txBody>
          <a:bodyPr wrap="square">
            <a:spAutoFit/>
          </a:bodyPr>
          <a:lstStyle/>
          <a:p>
            <a:pPr marL="285750" indent="-285750">
              <a:spcBef>
                <a:spcPts val="300"/>
              </a:spcBef>
              <a:buFont typeface="Arial" panose="020B0604020202020204" pitchFamily="34" charset="0"/>
              <a:buChar char="•"/>
            </a:pPr>
            <a:endParaRPr lang="de-DE" b="1" dirty="0">
              <a:solidFill>
                <a:srgbClr val="443187"/>
              </a:solidFill>
            </a:endParaRPr>
          </a:p>
          <a:p>
            <a:pPr algn="ctr">
              <a:spcBef>
                <a:spcPts val="300"/>
              </a:spcBef>
            </a:pPr>
            <a:r>
              <a:rPr lang="de-DE" b="1" dirty="0"/>
              <a:t>Pillar 3: </a:t>
            </a:r>
            <a:r>
              <a:rPr lang="de-DE" b="1" dirty="0" err="1"/>
              <a:t>Measuring</a:t>
            </a:r>
            <a:r>
              <a:rPr lang="de-DE" b="1" dirty="0"/>
              <a:t> </a:t>
            </a:r>
            <a:r>
              <a:rPr lang="de-DE" b="1" dirty="0" err="1"/>
              <a:t>progress</a:t>
            </a:r>
            <a:endParaRPr lang="de-DE" b="1" dirty="0"/>
          </a:p>
          <a:p>
            <a:pPr marL="342900" indent="-342900" algn="just">
              <a:spcBef>
                <a:spcPts val="300"/>
              </a:spcBef>
              <a:buFont typeface="+mj-lt"/>
              <a:buAutoNum type="arabicPeriod"/>
            </a:pPr>
            <a:r>
              <a:rPr lang="de-DE" sz="1600" dirty="0" err="1"/>
              <a:t>Develop</a:t>
            </a:r>
            <a:r>
              <a:rPr lang="de-DE" sz="1600" dirty="0"/>
              <a:t> a robust </a:t>
            </a:r>
            <a:r>
              <a:rPr lang="de-DE" sz="1600" dirty="0" err="1"/>
              <a:t>methodology</a:t>
            </a:r>
            <a:r>
              <a:rPr lang="de-DE" sz="1600" dirty="0"/>
              <a:t> </a:t>
            </a:r>
            <a:r>
              <a:rPr lang="de-DE" sz="1600" dirty="0" err="1"/>
              <a:t>to</a:t>
            </a:r>
            <a:r>
              <a:rPr lang="de-DE" sz="1600" dirty="0"/>
              <a:t> monitor </a:t>
            </a:r>
            <a:r>
              <a:rPr lang="de-DE" sz="1600" dirty="0" err="1"/>
              <a:t>progress</a:t>
            </a:r>
            <a:r>
              <a:rPr lang="de-DE" sz="1600" dirty="0"/>
              <a:t> in </a:t>
            </a:r>
            <a:r>
              <a:rPr lang="de-DE" sz="1600" dirty="0" err="1"/>
              <a:t>closing</a:t>
            </a:r>
            <a:r>
              <a:rPr lang="de-DE" sz="1600" dirty="0"/>
              <a:t> </a:t>
            </a:r>
            <a:r>
              <a:rPr lang="de-DE" sz="1600" dirty="0" err="1"/>
              <a:t>the</a:t>
            </a:r>
            <a:r>
              <a:rPr lang="de-DE" sz="1600" dirty="0"/>
              <a:t> AI </a:t>
            </a:r>
            <a:r>
              <a:rPr lang="de-DE" sz="1600" dirty="0" err="1"/>
              <a:t>skills</a:t>
            </a:r>
            <a:r>
              <a:rPr lang="de-DE" sz="1600" dirty="0"/>
              <a:t> </a:t>
            </a:r>
            <a:r>
              <a:rPr lang="de-DE" sz="1600" dirty="0" err="1"/>
              <a:t>gaps</a:t>
            </a:r>
            <a:endParaRPr lang="de-DE" sz="1600" dirty="0"/>
          </a:p>
          <a:p>
            <a:pPr marL="342900" indent="-342900" algn="just">
              <a:spcBef>
                <a:spcPts val="300"/>
              </a:spcBef>
              <a:buFont typeface="+mj-lt"/>
              <a:buAutoNum type="arabicPeriod"/>
            </a:pPr>
            <a:r>
              <a:rPr lang="de-DE" sz="1600" dirty="0" err="1"/>
              <a:t>Suggest</a:t>
            </a:r>
            <a:r>
              <a:rPr lang="de-DE" sz="1600" dirty="0"/>
              <a:t> </a:t>
            </a:r>
            <a:r>
              <a:rPr lang="de-DE" sz="1600" dirty="0" err="1"/>
              <a:t>adjustments</a:t>
            </a:r>
            <a:r>
              <a:rPr lang="de-DE" sz="1600" dirty="0"/>
              <a:t> </a:t>
            </a:r>
            <a:r>
              <a:rPr lang="de-DE" sz="1600" dirty="0" err="1"/>
              <a:t>to</a:t>
            </a:r>
            <a:r>
              <a:rPr lang="de-DE" sz="1600" dirty="0"/>
              <a:t> </a:t>
            </a:r>
            <a:r>
              <a:rPr lang="de-DE" sz="1600" dirty="0" err="1"/>
              <a:t>the</a:t>
            </a:r>
            <a:r>
              <a:rPr lang="de-DE" sz="1600" dirty="0"/>
              <a:t> Academy </a:t>
            </a:r>
            <a:r>
              <a:rPr lang="de-DE" sz="1600" dirty="0" err="1"/>
              <a:t>based</a:t>
            </a:r>
            <a:r>
              <a:rPr lang="de-DE" sz="1600" dirty="0"/>
              <a:t> on </a:t>
            </a:r>
            <a:r>
              <a:rPr lang="de-DE" sz="1600" dirty="0" err="1"/>
              <a:t>the</a:t>
            </a:r>
            <a:r>
              <a:rPr lang="de-DE" sz="1600" dirty="0"/>
              <a:t> </a:t>
            </a:r>
            <a:r>
              <a:rPr lang="de-DE" sz="1600" dirty="0" err="1"/>
              <a:t>monitoring</a:t>
            </a:r>
            <a:r>
              <a:rPr lang="de-DE" sz="1600" dirty="0"/>
              <a:t> </a:t>
            </a:r>
            <a:r>
              <a:rPr lang="de-DE" sz="1600" dirty="0" err="1"/>
              <a:t>results</a:t>
            </a:r>
            <a:endParaRPr lang="de-DE" sz="1600" dirty="0"/>
          </a:p>
          <a:p>
            <a:pPr marL="342900" indent="-342900" algn="just">
              <a:spcBef>
                <a:spcPts val="300"/>
              </a:spcBef>
              <a:buFont typeface="+mj-lt"/>
              <a:buAutoNum type="arabicPeriod"/>
            </a:pPr>
            <a:endParaRPr lang="de-DE" sz="1600" dirty="0"/>
          </a:p>
          <a:p>
            <a:pPr lvl="0">
              <a:spcBef>
                <a:spcPts val="300"/>
              </a:spcBef>
            </a:pPr>
            <a:endParaRPr lang="de-DE" sz="1600" b="1" dirty="0">
              <a:solidFill>
                <a:srgbClr val="443187"/>
              </a:solidFill>
            </a:endParaRPr>
          </a:p>
        </p:txBody>
      </p:sp>
      <p:sp>
        <p:nvSpPr>
          <p:cNvPr id="18" name="TextBox 17">
            <a:extLst>
              <a:ext uri="{FF2B5EF4-FFF2-40B4-BE49-F238E27FC236}">
                <a16:creationId xmlns:a16="http://schemas.microsoft.com/office/drawing/2014/main" id="{32CE095A-EF05-3B9E-6B02-42D73747B77B}"/>
              </a:ext>
            </a:extLst>
          </p:cNvPr>
          <p:cNvSpPr txBox="1"/>
          <p:nvPr/>
        </p:nvSpPr>
        <p:spPr>
          <a:xfrm>
            <a:off x="4505938" y="1548308"/>
            <a:ext cx="6094428" cy="461665"/>
          </a:xfrm>
          <a:prstGeom prst="rect">
            <a:avLst/>
          </a:prstGeom>
          <a:noFill/>
        </p:spPr>
        <p:txBody>
          <a:bodyPr wrap="square">
            <a:spAutoFit/>
          </a:bodyPr>
          <a:lstStyle/>
          <a:p>
            <a:r>
              <a:rPr lang="en-IE" sz="2400" b="1" dirty="0">
                <a:solidFill>
                  <a:srgbClr val="443187"/>
                </a:solidFill>
              </a:rPr>
              <a:t>Scope of the activities</a:t>
            </a:r>
          </a:p>
        </p:txBody>
      </p:sp>
      <p:pic>
        <p:nvPicPr>
          <p:cNvPr id="6" name="Picture 5" descr="A close-up of a measuring device&#10;&#10;AI-generated content may be incorrect.">
            <a:extLst>
              <a:ext uri="{FF2B5EF4-FFF2-40B4-BE49-F238E27FC236}">
                <a16:creationId xmlns:a16="http://schemas.microsoft.com/office/drawing/2014/main" id="{8FF37ECC-3D3C-21D3-BF54-10042AB0F19A}"/>
              </a:ext>
            </a:extLst>
          </p:cNvPr>
          <p:cNvPicPr>
            <a:picLocks noChangeAspect="1"/>
          </p:cNvPicPr>
          <p:nvPr/>
        </p:nvPicPr>
        <p:blipFill>
          <a:blip r:embed="rId3"/>
          <a:stretch>
            <a:fillRect/>
          </a:stretch>
        </p:blipFill>
        <p:spPr>
          <a:xfrm>
            <a:off x="306641" y="4627139"/>
            <a:ext cx="1754762" cy="1283225"/>
          </a:xfrm>
          <a:prstGeom prst="flowChartConnector">
            <a:avLst/>
          </a:prstGeom>
          <a:effectLst>
            <a:softEdge rad="177800"/>
          </a:effectLst>
        </p:spPr>
      </p:pic>
      <p:sp>
        <p:nvSpPr>
          <p:cNvPr id="8" name="TextBox 7">
            <a:extLst>
              <a:ext uri="{FF2B5EF4-FFF2-40B4-BE49-F238E27FC236}">
                <a16:creationId xmlns:a16="http://schemas.microsoft.com/office/drawing/2014/main" id="{76EBA18A-079E-4B75-C0E0-3EABDBCE73D5}"/>
              </a:ext>
            </a:extLst>
          </p:cNvPr>
          <p:cNvSpPr txBox="1"/>
          <p:nvPr/>
        </p:nvSpPr>
        <p:spPr>
          <a:xfrm>
            <a:off x="71229" y="6355044"/>
            <a:ext cx="609414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rgbClr val="443187"/>
                </a:solidFill>
                <a:effectLst/>
              </a:rPr>
              <a:t>DIGITAL-2025-SKILLS-08-GENAI-ACADEMY-STEP</a:t>
            </a:r>
            <a:endParaRPr lang="de-DE" sz="1600" dirty="0">
              <a:solidFill>
                <a:srgbClr val="443187"/>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62FA915C-B70B-FDFB-45B9-B3970A26D5E8}"/>
              </a:ext>
            </a:extLst>
          </p:cNvPr>
          <p:cNvSpPr/>
          <p:nvPr/>
        </p:nvSpPr>
        <p:spPr>
          <a:xfrm>
            <a:off x="2288518" y="2156748"/>
            <a:ext cx="2566627" cy="3615483"/>
          </a:xfrm>
          <a:prstGeom prst="rect">
            <a:avLst/>
          </a:prstGeom>
          <a:solidFill>
            <a:srgbClr val="443187">
              <a:alpha val="9000"/>
            </a:srgbClr>
          </a:solidFill>
          <a:ln>
            <a:noFill/>
          </a:ln>
          <a:effectLst>
            <a:softEdge rad="63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Arrow: Right 4">
            <a:extLst>
              <a:ext uri="{FF2B5EF4-FFF2-40B4-BE49-F238E27FC236}">
                <a16:creationId xmlns:a16="http://schemas.microsoft.com/office/drawing/2014/main" id="{A55FA6DA-8D98-D270-36DE-7318B40E2980}"/>
              </a:ext>
            </a:extLst>
          </p:cNvPr>
          <p:cNvSpPr/>
          <p:nvPr/>
        </p:nvSpPr>
        <p:spPr>
          <a:xfrm>
            <a:off x="4881711" y="3218037"/>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TextBox 6">
            <a:extLst>
              <a:ext uri="{FF2B5EF4-FFF2-40B4-BE49-F238E27FC236}">
                <a16:creationId xmlns:a16="http://schemas.microsoft.com/office/drawing/2014/main" id="{B7CDB507-7A05-E69C-A193-52E5FAC79A74}"/>
              </a:ext>
            </a:extLst>
          </p:cNvPr>
          <p:cNvSpPr txBox="1"/>
          <p:nvPr/>
        </p:nvSpPr>
        <p:spPr>
          <a:xfrm>
            <a:off x="5802086" y="3204760"/>
            <a:ext cx="3309904" cy="276999"/>
          </a:xfrm>
          <a:prstGeom prst="rect">
            <a:avLst/>
          </a:prstGeom>
          <a:noFill/>
        </p:spPr>
        <p:txBody>
          <a:bodyPr wrap="square">
            <a:spAutoFit/>
          </a:bodyPr>
          <a:lstStyle/>
          <a:p>
            <a:pPr marL="285750" indent="-285750">
              <a:spcBef>
                <a:spcPts val="600"/>
              </a:spcBef>
              <a:buFont typeface="Arial" panose="020B0604020202020204" pitchFamily="34" charset="0"/>
              <a:buChar char="•"/>
            </a:pPr>
            <a:r>
              <a:rPr lang="fr-BE" sz="1200" dirty="0" err="1"/>
              <a:t>Considering</a:t>
            </a:r>
            <a:r>
              <a:rPr lang="fr-BE" sz="1200" dirty="0"/>
              <a:t> </a:t>
            </a:r>
            <a:r>
              <a:rPr lang="fr-BE" sz="1200" dirty="0" err="1"/>
              <a:t>existing</a:t>
            </a:r>
            <a:r>
              <a:rPr lang="fr-BE" sz="1200" dirty="0"/>
              <a:t> </a:t>
            </a:r>
            <a:r>
              <a:rPr lang="fr-BE" sz="1200" dirty="0" err="1"/>
              <a:t>frameworks</a:t>
            </a:r>
            <a:r>
              <a:rPr lang="fr-BE" sz="1200" dirty="0"/>
              <a:t> </a:t>
            </a:r>
            <a:endParaRPr lang="de-DE" sz="1200" dirty="0"/>
          </a:p>
        </p:txBody>
      </p:sp>
      <p:sp>
        <p:nvSpPr>
          <p:cNvPr id="9" name="Arrow: Right 8">
            <a:extLst>
              <a:ext uri="{FF2B5EF4-FFF2-40B4-BE49-F238E27FC236}">
                <a16:creationId xmlns:a16="http://schemas.microsoft.com/office/drawing/2014/main" id="{B9AFC994-9547-EF6C-DD54-D12BC742CAB2}"/>
              </a:ext>
            </a:extLst>
          </p:cNvPr>
          <p:cNvSpPr/>
          <p:nvPr/>
        </p:nvSpPr>
        <p:spPr>
          <a:xfrm>
            <a:off x="4881712" y="4179398"/>
            <a:ext cx="723153" cy="221129"/>
          </a:xfrm>
          <a:prstGeom prst="rightArrow">
            <a:avLst/>
          </a:prstGeom>
          <a:solidFill>
            <a:srgbClr val="DD7F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Box 9">
            <a:extLst>
              <a:ext uri="{FF2B5EF4-FFF2-40B4-BE49-F238E27FC236}">
                <a16:creationId xmlns:a16="http://schemas.microsoft.com/office/drawing/2014/main" id="{8B608BA1-B29F-A459-A03E-C2C48A2CF526}"/>
              </a:ext>
            </a:extLst>
          </p:cNvPr>
          <p:cNvSpPr txBox="1"/>
          <p:nvPr/>
        </p:nvSpPr>
        <p:spPr>
          <a:xfrm>
            <a:off x="5765120" y="4179398"/>
            <a:ext cx="3107769" cy="64633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200" dirty="0"/>
              <a:t>a sustainability plan: how the impact of the project beyond the period of EU funding can be guaranteed</a:t>
            </a:r>
            <a:endParaRPr lang="de-DE" sz="1200" dirty="0"/>
          </a:p>
        </p:txBody>
      </p:sp>
    </p:spTree>
    <p:extLst>
      <p:ext uri="{BB962C8B-B14F-4D97-AF65-F5344CB8AC3E}">
        <p14:creationId xmlns:p14="http://schemas.microsoft.com/office/powerpoint/2010/main" val="295844975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 template" id="{1C169990-5E0C-4A35-A538-E8897189CE0F}" vid="{CD99DAFF-40BA-472B-B0B1-BD56F59F6B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4b40a01-6ba9-4add-80c1-ba9287e09473" xsi:nil="true"/>
    <lcf76f155ced4ddcb4097134ff3c332f xmlns="84b74f1a-0904-4c33-8887-564ab5eb097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132636BCF711C4D811D1CB34DCFA272" ma:contentTypeVersion="16" ma:contentTypeDescription="Create a new document." ma:contentTypeScope="" ma:versionID="60486cf73291e47e7bc0cc08fd35f2f1">
  <xsd:schema xmlns:xsd="http://www.w3.org/2001/XMLSchema" xmlns:xs="http://www.w3.org/2001/XMLSchema" xmlns:p="http://schemas.microsoft.com/office/2006/metadata/properties" xmlns:ns2="84b74f1a-0904-4c33-8887-564ab5eb0976" xmlns:ns3="f4b40a01-6ba9-4add-80c1-ba9287e09473" targetNamespace="http://schemas.microsoft.com/office/2006/metadata/properties" ma:root="true" ma:fieldsID="1d3e6f7846425f13282e85df8da46dae" ns2:_="" ns3:_="">
    <xsd:import namespace="84b74f1a-0904-4c33-8887-564ab5eb0976"/>
    <xsd:import namespace="f4b40a01-6ba9-4add-80c1-ba9287e0947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b74f1a-0904-4c33-8887-564ab5eb09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24f24bf-31d1-448b-8576-41ee23df5d0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b40a01-6ba9-4add-80c1-ba9287e0947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67e1250-d640-436c-aa27-7595f534a03b}" ma:internalName="TaxCatchAll" ma:showField="CatchAllData" ma:web="f4b40a01-6ba9-4add-80c1-ba9287e094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83A5FA-7A96-4456-8DCF-6C90455EF5F0}">
  <ds:schemaRefs>
    <ds:schemaRef ds:uri="http://schemas.microsoft.com/office/2006/metadata/properties"/>
    <ds:schemaRef ds:uri="http://schemas.microsoft.com/office/infopath/2007/PartnerControls"/>
    <ds:schemaRef ds:uri="3c38067c-daa0-4a8d-af4a-01d2698174fc"/>
    <ds:schemaRef ds:uri="de5c82c6-d94a-46b4-b86e-d76bd3e938bc"/>
  </ds:schemaRefs>
</ds:datastoreItem>
</file>

<file path=customXml/itemProps2.xml><?xml version="1.0" encoding="utf-8"?>
<ds:datastoreItem xmlns:ds="http://schemas.openxmlformats.org/officeDocument/2006/customXml" ds:itemID="{1ED687F1-9311-4EC0-B3BC-0D8424349A4E}"/>
</file>

<file path=customXml/itemProps3.xml><?xml version="1.0" encoding="utf-8"?>
<ds:datastoreItem xmlns:ds="http://schemas.openxmlformats.org/officeDocument/2006/customXml" ds:itemID="{BA2BF3E4-3371-4682-9190-F91F11B0D3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DEP template</Template>
  <TotalTime>0</TotalTime>
  <Words>1037</Words>
  <Application>Microsoft Office PowerPoint</Application>
  <PresentationFormat>Widescreen</PresentationFormat>
  <Paragraphs>153</Paragraphs>
  <Slides>13</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Aptos</vt:lpstr>
      <vt:lpstr>Arial</vt:lpstr>
      <vt:lpstr>Calibri</vt:lpstr>
      <vt:lpstr>Calibri Light</vt:lpstr>
      <vt:lpstr>Symbol</vt:lpstr>
      <vt:lpstr>Times New Roman</vt:lpstr>
      <vt:lpstr>Verdana</vt:lpstr>
      <vt:lpstr>Wingdings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PEREZ BLAZQUEZ Susana (CNECT)</cp:lastModifiedBy>
  <cp:revision>45</cp:revision>
  <dcterms:created xsi:type="dcterms:W3CDTF">2022-03-31T13:00:44Z</dcterms:created>
  <dcterms:modified xsi:type="dcterms:W3CDTF">2025-05-16T07:59:02Z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2024-06-06T11:51:22Z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03b18560-b6a2-4942-81e9-fa9b5b74fe08</vt:lpwstr>
  </property>
  <property fmtid="{D5CDD505-2E9C-101B-9397-08002B2CF9AE}" pid="8" name="MSIP_Label_6bd9ddd1-4d20-43f6-abfa-fc3c07406f94_ContentBits">
    <vt:lpwstr>0</vt:lpwstr>
  </property>
  <property fmtid="{D5CDD505-2E9C-101B-9397-08002B2CF9AE}" pid="9" name="ContentTypeId">
    <vt:lpwstr>0x0101004132636BCF711C4D811D1CB34DCFA272</vt:lpwstr>
  </property>
</Properties>
</file>