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69" r:id="rId5"/>
  </p:sldMasterIdLst>
  <p:notesMasterIdLst>
    <p:notesMasterId r:id="rId19"/>
  </p:notesMasterIdLst>
  <p:handoutMasterIdLst>
    <p:handoutMasterId r:id="rId20"/>
  </p:handoutMasterIdLst>
  <p:sldIdLst>
    <p:sldId id="265" r:id="rId6"/>
    <p:sldId id="475" r:id="rId7"/>
    <p:sldId id="477" r:id="rId8"/>
    <p:sldId id="445" r:id="rId9"/>
    <p:sldId id="446" r:id="rId10"/>
    <p:sldId id="474" r:id="rId11"/>
    <p:sldId id="449" r:id="rId12"/>
    <p:sldId id="471" r:id="rId13"/>
    <p:sldId id="472" r:id="rId14"/>
    <p:sldId id="451" r:id="rId15"/>
    <p:sldId id="453" r:id="rId16"/>
    <p:sldId id="476" r:id="rId17"/>
    <p:sldId id="4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D6C450-93D8-CBCE-BC4D-7F5273B4A20D}" name="TZENOU Georgia (HADEA)" initials="TG(" userId="S::Georgia.TZENOU@ec.europa.eu::ee769859-c20e-4408-821f-9149ff8231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uke, Alrun" initials="HA" lastIdx="1" clrIdx="0">
    <p:extLst>
      <p:ext uri="{19B8F6BF-5375-455C-9EA6-DF929625EA0E}">
        <p15:presenceInfo xmlns:p15="http://schemas.microsoft.com/office/powerpoint/2012/main" userId="S-1-5-21-1156737867-681972312-1097073633-526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301"/>
    <a:srgbClr val="0077CE"/>
    <a:srgbClr val="FFFFFF"/>
    <a:srgbClr val="FFD101"/>
    <a:srgbClr val="0356B1"/>
    <a:srgbClr val="024B9C"/>
    <a:srgbClr val="931680"/>
    <a:srgbClr val="035DC1"/>
    <a:srgbClr val="004494"/>
    <a:srgbClr val="03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25" autoAdjust="0"/>
    <p:restoredTop sz="95116" autoAdjust="0"/>
  </p:normalViewPr>
  <p:slideViewPr>
    <p:cSldViewPr snapToGrid="0">
      <p:cViewPr varScale="1">
        <p:scale>
          <a:sx n="100" d="100"/>
          <a:sy n="100" d="100"/>
        </p:scale>
        <p:origin x="114" y="120"/>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0BC63-81CD-416C-AAFA-AD934E36326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r-BE"/>
        </a:p>
      </dgm:t>
    </dgm:pt>
    <dgm:pt modelId="{909EC2DE-F861-40E6-9F51-78C523688209}">
      <dgm:prSet phldrT="[Text]" custT="1"/>
      <dgm:spPr/>
      <dgm:t>
        <a:bodyPr/>
        <a:lstStyle/>
        <a:p>
          <a:r>
            <a:rPr lang="en-US" sz="1800" dirty="0"/>
            <a:t>Proposal development</a:t>
          </a:r>
        </a:p>
      </dgm:t>
    </dgm:pt>
    <dgm:pt modelId="{F302E8EA-E90B-4A22-A03E-32B7A5140D2C}" type="parTrans" cxnId="{60D6A7EA-C884-4D24-B729-7FEB7A41E655}">
      <dgm:prSet/>
      <dgm:spPr/>
      <dgm:t>
        <a:bodyPr/>
        <a:lstStyle/>
        <a:p>
          <a:endParaRPr lang="fr-BE"/>
        </a:p>
      </dgm:t>
    </dgm:pt>
    <dgm:pt modelId="{AD8CB0AF-DA83-4465-9626-7EF434678FFE}" type="sibTrans" cxnId="{60D6A7EA-C884-4D24-B729-7FEB7A41E655}">
      <dgm:prSet/>
      <dgm:spPr/>
      <dgm:t>
        <a:bodyPr/>
        <a:lstStyle/>
        <a:p>
          <a:endParaRPr lang="fr-BE"/>
        </a:p>
      </dgm:t>
    </dgm:pt>
    <dgm:pt modelId="{76186A8F-F646-490F-AA9D-3F060010845B}">
      <dgm:prSet phldrT="[Text]" custT="1"/>
      <dgm:spPr/>
      <dgm:t>
        <a:bodyPr/>
        <a:lstStyle/>
        <a:p>
          <a:r>
            <a:rPr lang="en-US" sz="1800" dirty="0"/>
            <a:t>Proposal submission</a:t>
          </a:r>
          <a:endParaRPr lang="fr-BE" sz="1800" dirty="0"/>
        </a:p>
      </dgm:t>
    </dgm:pt>
    <dgm:pt modelId="{E3A994A2-F079-4B50-8DBD-98FE2D87D751}" type="parTrans" cxnId="{C21096F0-A205-4348-9913-76B969F3BF47}">
      <dgm:prSet/>
      <dgm:spPr/>
      <dgm:t>
        <a:bodyPr/>
        <a:lstStyle/>
        <a:p>
          <a:endParaRPr lang="fr-BE"/>
        </a:p>
      </dgm:t>
    </dgm:pt>
    <dgm:pt modelId="{50878B74-2E41-4EB7-81DB-26CA881101BE}" type="sibTrans" cxnId="{C21096F0-A205-4348-9913-76B969F3BF47}">
      <dgm:prSet/>
      <dgm:spPr/>
      <dgm:t>
        <a:bodyPr/>
        <a:lstStyle/>
        <a:p>
          <a:endParaRPr lang="fr-BE"/>
        </a:p>
      </dgm:t>
    </dgm:pt>
    <dgm:pt modelId="{BDC32BE8-492C-41D9-B0DE-AA856947F577}">
      <dgm:prSet phldrT="[Text]" custT="1"/>
      <dgm:spPr/>
      <dgm:t>
        <a:bodyPr/>
        <a:lstStyle/>
        <a:p>
          <a:r>
            <a:rPr lang="en-US" sz="1800" dirty="0"/>
            <a:t>Project Execution</a:t>
          </a:r>
          <a:endParaRPr lang="fr-BE" sz="1800" dirty="0"/>
        </a:p>
      </dgm:t>
    </dgm:pt>
    <dgm:pt modelId="{57897B2C-5315-4A95-86EC-FAFA13C2BDED}" type="parTrans" cxnId="{0A164E73-BA85-4053-82DE-F82D2F1A09D2}">
      <dgm:prSet/>
      <dgm:spPr/>
      <dgm:t>
        <a:bodyPr/>
        <a:lstStyle/>
        <a:p>
          <a:endParaRPr lang="fr-BE"/>
        </a:p>
      </dgm:t>
    </dgm:pt>
    <dgm:pt modelId="{116E1156-E2F5-4079-8572-16773A756063}" type="sibTrans" cxnId="{0A164E73-BA85-4053-82DE-F82D2F1A09D2}">
      <dgm:prSet/>
      <dgm:spPr/>
      <dgm:t>
        <a:bodyPr/>
        <a:lstStyle/>
        <a:p>
          <a:endParaRPr lang="fr-BE"/>
        </a:p>
      </dgm:t>
    </dgm:pt>
    <dgm:pt modelId="{84A364EB-6D4A-4E35-A313-5E44EEC6D6CF}">
      <dgm:prSet phldrT="[Text]" custT="1"/>
      <dgm:spPr/>
      <dgm:t>
        <a:bodyPr/>
        <a:lstStyle/>
        <a:p>
          <a:r>
            <a:rPr lang="en-US" sz="1800" dirty="0"/>
            <a:t>Project exploitation</a:t>
          </a:r>
          <a:endParaRPr lang="fr-BE" sz="1800" dirty="0"/>
        </a:p>
      </dgm:t>
    </dgm:pt>
    <dgm:pt modelId="{1AE63D16-36E4-4427-90C2-09F58450808B}" type="parTrans" cxnId="{A177F646-7BDF-4567-B906-7A7152E329CA}">
      <dgm:prSet/>
      <dgm:spPr/>
      <dgm:t>
        <a:bodyPr/>
        <a:lstStyle/>
        <a:p>
          <a:endParaRPr lang="fr-BE"/>
        </a:p>
      </dgm:t>
    </dgm:pt>
    <dgm:pt modelId="{2384AF17-AFD2-418B-B4E0-DB66DF1546C9}" type="sibTrans" cxnId="{A177F646-7BDF-4567-B906-7A7152E329CA}">
      <dgm:prSet/>
      <dgm:spPr/>
      <dgm:t>
        <a:bodyPr/>
        <a:lstStyle/>
        <a:p>
          <a:endParaRPr lang="fr-BE"/>
        </a:p>
      </dgm:t>
    </dgm:pt>
    <dgm:pt modelId="{F6ECB66C-2159-4D1F-971A-200605ABE756}">
      <dgm:prSet phldrT="[Text]" custT="1"/>
      <dgm:spPr/>
      <dgm:t>
        <a:bodyPr/>
        <a:lstStyle/>
        <a:p>
          <a:r>
            <a:rPr lang="en-US" sz="1800" dirty="0"/>
            <a:t>Identifying opportunities</a:t>
          </a:r>
          <a:endParaRPr lang="fr-BE" sz="1800" dirty="0"/>
        </a:p>
      </dgm:t>
    </dgm:pt>
    <dgm:pt modelId="{CB7B4CC3-70EE-44E4-B380-B9D576C0B45B}" type="parTrans" cxnId="{9D77131C-EE5E-41DD-ACCE-BB8867800774}">
      <dgm:prSet/>
      <dgm:spPr/>
      <dgm:t>
        <a:bodyPr/>
        <a:lstStyle/>
        <a:p>
          <a:endParaRPr lang="fr-BE"/>
        </a:p>
      </dgm:t>
    </dgm:pt>
    <dgm:pt modelId="{BD9C9CB0-09DE-4616-9A83-26B5B0205924}" type="sibTrans" cxnId="{9D77131C-EE5E-41DD-ACCE-BB8867800774}">
      <dgm:prSet/>
      <dgm:spPr/>
      <dgm:t>
        <a:bodyPr/>
        <a:lstStyle/>
        <a:p>
          <a:endParaRPr lang="fr-BE"/>
        </a:p>
      </dgm:t>
    </dgm:pt>
    <dgm:pt modelId="{6E308620-589A-455C-8239-80FE17726FCB}" type="pres">
      <dgm:prSet presAssocID="{76E0BC63-81CD-416C-AAFA-AD934E363260}" presName="cycle" presStyleCnt="0">
        <dgm:presLayoutVars>
          <dgm:dir/>
          <dgm:resizeHandles val="exact"/>
        </dgm:presLayoutVars>
      </dgm:prSet>
      <dgm:spPr/>
    </dgm:pt>
    <dgm:pt modelId="{F2E70DD4-EAA3-46A7-B833-5313D76ABBAB}" type="pres">
      <dgm:prSet presAssocID="{909EC2DE-F861-40E6-9F51-78C523688209}" presName="dummy" presStyleCnt="0"/>
      <dgm:spPr/>
    </dgm:pt>
    <dgm:pt modelId="{EABEFFE6-110F-4088-A128-40F5A0E5DD23}" type="pres">
      <dgm:prSet presAssocID="{909EC2DE-F861-40E6-9F51-78C523688209}" presName="node" presStyleLbl="revTx" presStyleIdx="0" presStyleCnt="5" custScaleX="153029">
        <dgm:presLayoutVars>
          <dgm:bulletEnabled val="1"/>
        </dgm:presLayoutVars>
      </dgm:prSet>
      <dgm:spPr/>
    </dgm:pt>
    <dgm:pt modelId="{FF17DEE5-5610-414D-8B18-DB098484F690}" type="pres">
      <dgm:prSet presAssocID="{AD8CB0AF-DA83-4465-9626-7EF434678FFE}" presName="sibTrans" presStyleLbl="node1" presStyleIdx="0" presStyleCnt="5"/>
      <dgm:spPr/>
    </dgm:pt>
    <dgm:pt modelId="{E5DB9E1C-8E81-459D-B253-B45C3FA2EB5D}" type="pres">
      <dgm:prSet presAssocID="{76186A8F-F646-490F-AA9D-3F060010845B}" presName="dummy" presStyleCnt="0"/>
      <dgm:spPr/>
    </dgm:pt>
    <dgm:pt modelId="{E084747B-753A-4B37-9EA1-1342D3A924E3}" type="pres">
      <dgm:prSet presAssocID="{76186A8F-F646-490F-AA9D-3F060010845B}" presName="node" presStyleLbl="revTx" presStyleIdx="1" presStyleCnt="5" custScaleX="148689">
        <dgm:presLayoutVars>
          <dgm:bulletEnabled val="1"/>
        </dgm:presLayoutVars>
      </dgm:prSet>
      <dgm:spPr/>
    </dgm:pt>
    <dgm:pt modelId="{76A0C2B6-5AA3-4C95-B514-EC6FEBB7D892}" type="pres">
      <dgm:prSet presAssocID="{50878B74-2E41-4EB7-81DB-26CA881101BE}" presName="sibTrans" presStyleLbl="node1" presStyleIdx="1" presStyleCnt="5" custLinFactNeighborX="0" custLinFactNeighborY="-1"/>
      <dgm:spPr/>
    </dgm:pt>
    <dgm:pt modelId="{B995C519-F400-43AD-9F0E-AB95A3A4739A}" type="pres">
      <dgm:prSet presAssocID="{BDC32BE8-492C-41D9-B0DE-AA856947F577}" presName="dummy" presStyleCnt="0"/>
      <dgm:spPr/>
    </dgm:pt>
    <dgm:pt modelId="{196ABD1E-C2A3-4A54-A8ED-22BC43298874}" type="pres">
      <dgm:prSet presAssocID="{BDC32BE8-492C-41D9-B0DE-AA856947F577}" presName="node" presStyleLbl="revTx" presStyleIdx="2" presStyleCnt="5">
        <dgm:presLayoutVars>
          <dgm:bulletEnabled val="1"/>
        </dgm:presLayoutVars>
      </dgm:prSet>
      <dgm:spPr/>
    </dgm:pt>
    <dgm:pt modelId="{2BF90393-F6C6-4F20-8AF3-082167F31CB7}" type="pres">
      <dgm:prSet presAssocID="{116E1156-E2F5-4079-8572-16773A756063}" presName="sibTrans" presStyleLbl="node1" presStyleIdx="2" presStyleCnt="5"/>
      <dgm:spPr/>
    </dgm:pt>
    <dgm:pt modelId="{A4120C30-C81E-4985-90CA-8777B355B678}" type="pres">
      <dgm:prSet presAssocID="{84A364EB-6D4A-4E35-A313-5E44EEC6D6CF}" presName="dummy" presStyleCnt="0"/>
      <dgm:spPr/>
    </dgm:pt>
    <dgm:pt modelId="{FF560D8D-8C16-44FB-B2A0-F1816F5FE199}" type="pres">
      <dgm:prSet presAssocID="{84A364EB-6D4A-4E35-A313-5E44EEC6D6CF}" presName="node" presStyleLbl="revTx" presStyleIdx="3" presStyleCnt="5" custScaleX="151965">
        <dgm:presLayoutVars>
          <dgm:bulletEnabled val="1"/>
        </dgm:presLayoutVars>
      </dgm:prSet>
      <dgm:spPr/>
    </dgm:pt>
    <dgm:pt modelId="{F5C1C4DE-8144-4D93-A605-3B93C3B9457D}" type="pres">
      <dgm:prSet presAssocID="{2384AF17-AFD2-418B-B4E0-DB66DF1546C9}" presName="sibTrans" presStyleLbl="node1" presStyleIdx="3" presStyleCnt="5"/>
      <dgm:spPr/>
    </dgm:pt>
    <dgm:pt modelId="{09644F30-A4CE-404D-B117-87CE4BE316C4}" type="pres">
      <dgm:prSet presAssocID="{F6ECB66C-2159-4D1F-971A-200605ABE756}" presName="dummy" presStyleCnt="0"/>
      <dgm:spPr/>
    </dgm:pt>
    <dgm:pt modelId="{3441C813-4D17-49D4-9464-254E8D46B959}" type="pres">
      <dgm:prSet presAssocID="{F6ECB66C-2159-4D1F-971A-200605ABE756}" presName="node" presStyleLbl="revTx" presStyleIdx="4" presStyleCnt="5" custScaleX="135832">
        <dgm:presLayoutVars>
          <dgm:bulletEnabled val="1"/>
        </dgm:presLayoutVars>
      </dgm:prSet>
      <dgm:spPr/>
    </dgm:pt>
    <dgm:pt modelId="{8740BCDD-181C-4142-8FD5-3348FD8B8F48}" type="pres">
      <dgm:prSet presAssocID="{BD9C9CB0-09DE-4616-9A83-26B5B0205924}" presName="sibTrans" presStyleLbl="node1" presStyleIdx="4" presStyleCnt="5"/>
      <dgm:spPr/>
    </dgm:pt>
  </dgm:ptLst>
  <dgm:cxnLst>
    <dgm:cxn modelId="{D5DCF100-6AD9-44FB-8484-0E5DC1607F62}" type="presOf" srcId="{50878B74-2E41-4EB7-81DB-26CA881101BE}" destId="{76A0C2B6-5AA3-4C95-B514-EC6FEBB7D892}" srcOrd="0" destOrd="0" presId="urn:microsoft.com/office/officeart/2005/8/layout/cycle1"/>
    <dgm:cxn modelId="{213B3F12-7783-4BA7-B1CB-17551431106C}" type="presOf" srcId="{2384AF17-AFD2-418B-B4E0-DB66DF1546C9}" destId="{F5C1C4DE-8144-4D93-A605-3B93C3B9457D}" srcOrd="0" destOrd="0" presId="urn:microsoft.com/office/officeart/2005/8/layout/cycle1"/>
    <dgm:cxn modelId="{BA56A412-1F65-44CA-A066-81BFE44F2CF9}" type="presOf" srcId="{116E1156-E2F5-4079-8572-16773A756063}" destId="{2BF90393-F6C6-4F20-8AF3-082167F31CB7}" srcOrd="0" destOrd="0" presId="urn:microsoft.com/office/officeart/2005/8/layout/cycle1"/>
    <dgm:cxn modelId="{9D77131C-EE5E-41DD-ACCE-BB8867800774}" srcId="{76E0BC63-81CD-416C-AAFA-AD934E363260}" destId="{F6ECB66C-2159-4D1F-971A-200605ABE756}" srcOrd="4" destOrd="0" parTransId="{CB7B4CC3-70EE-44E4-B380-B9D576C0B45B}" sibTransId="{BD9C9CB0-09DE-4616-9A83-26B5B0205924}"/>
    <dgm:cxn modelId="{F105862F-1BBB-4E87-A226-06557A7AA559}" type="presOf" srcId="{76186A8F-F646-490F-AA9D-3F060010845B}" destId="{E084747B-753A-4B37-9EA1-1342D3A924E3}" srcOrd="0" destOrd="0" presId="urn:microsoft.com/office/officeart/2005/8/layout/cycle1"/>
    <dgm:cxn modelId="{105C4D3A-5043-447E-B349-CCFD19B7E8DE}" type="presOf" srcId="{F6ECB66C-2159-4D1F-971A-200605ABE756}" destId="{3441C813-4D17-49D4-9464-254E8D46B959}" srcOrd="0" destOrd="0" presId="urn:microsoft.com/office/officeart/2005/8/layout/cycle1"/>
    <dgm:cxn modelId="{A177F646-7BDF-4567-B906-7A7152E329CA}" srcId="{76E0BC63-81CD-416C-AAFA-AD934E363260}" destId="{84A364EB-6D4A-4E35-A313-5E44EEC6D6CF}" srcOrd="3" destOrd="0" parTransId="{1AE63D16-36E4-4427-90C2-09F58450808B}" sibTransId="{2384AF17-AFD2-418B-B4E0-DB66DF1546C9}"/>
    <dgm:cxn modelId="{0A164E73-BA85-4053-82DE-F82D2F1A09D2}" srcId="{76E0BC63-81CD-416C-AAFA-AD934E363260}" destId="{BDC32BE8-492C-41D9-B0DE-AA856947F577}" srcOrd="2" destOrd="0" parTransId="{57897B2C-5315-4A95-86EC-FAFA13C2BDED}" sibTransId="{116E1156-E2F5-4079-8572-16773A756063}"/>
    <dgm:cxn modelId="{D397138E-BE0F-425B-82D7-16C89A7345E1}" type="presOf" srcId="{BDC32BE8-492C-41D9-B0DE-AA856947F577}" destId="{196ABD1E-C2A3-4A54-A8ED-22BC43298874}" srcOrd="0" destOrd="0" presId="urn:microsoft.com/office/officeart/2005/8/layout/cycle1"/>
    <dgm:cxn modelId="{F27208A9-476F-4889-B5CB-FB65D750C31A}" type="presOf" srcId="{76E0BC63-81CD-416C-AAFA-AD934E363260}" destId="{6E308620-589A-455C-8239-80FE17726FCB}" srcOrd="0" destOrd="0" presId="urn:microsoft.com/office/officeart/2005/8/layout/cycle1"/>
    <dgm:cxn modelId="{AEC89CAE-6B14-4701-94F0-D64A3EA02A7C}" type="presOf" srcId="{BD9C9CB0-09DE-4616-9A83-26B5B0205924}" destId="{8740BCDD-181C-4142-8FD5-3348FD8B8F48}" srcOrd="0" destOrd="0" presId="urn:microsoft.com/office/officeart/2005/8/layout/cycle1"/>
    <dgm:cxn modelId="{24A690B1-DE3F-4F6A-8E13-5CC39F76DEC6}" type="presOf" srcId="{84A364EB-6D4A-4E35-A313-5E44EEC6D6CF}" destId="{FF560D8D-8C16-44FB-B2A0-F1816F5FE199}" srcOrd="0" destOrd="0" presId="urn:microsoft.com/office/officeart/2005/8/layout/cycle1"/>
    <dgm:cxn modelId="{293DD3BB-FAE5-4F69-A999-7A85CFDA4845}" type="presOf" srcId="{909EC2DE-F861-40E6-9F51-78C523688209}" destId="{EABEFFE6-110F-4088-A128-40F5A0E5DD23}" srcOrd="0" destOrd="0" presId="urn:microsoft.com/office/officeart/2005/8/layout/cycle1"/>
    <dgm:cxn modelId="{60D6A7EA-C884-4D24-B729-7FEB7A41E655}" srcId="{76E0BC63-81CD-416C-AAFA-AD934E363260}" destId="{909EC2DE-F861-40E6-9F51-78C523688209}" srcOrd="0" destOrd="0" parTransId="{F302E8EA-E90B-4A22-A03E-32B7A5140D2C}" sibTransId="{AD8CB0AF-DA83-4465-9626-7EF434678FFE}"/>
    <dgm:cxn modelId="{C21096F0-A205-4348-9913-76B969F3BF47}" srcId="{76E0BC63-81CD-416C-AAFA-AD934E363260}" destId="{76186A8F-F646-490F-AA9D-3F060010845B}" srcOrd="1" destOrd="0" parTransId="{E3A994A2-F079-4B50-8DBD-98FE2D87D751}" sibTransId="{50878B74-2E41-4EB7-81DB-26CA881101BE}"/>
    <dgm:cxn modelId="{F22C43F8-9BA4-4494-B5A8-DA37B51BC1CF}" type="presOf" srcId="{AD8CB0AF-DA83-4465-9626-7EF434678FFE}" destId="{FF17DEE5-5610-414D-8B18-DB098484F690}" srcOrd="0" destOrd="0" presId="urn:microsoft.com/office/officeart/2005/8/layout/cycle1"/>
    <dgm:cxn modelId="{5386A40C-1FB9-42BC-81A8-B66EE392794B}" type="presParOf" srcId="{6E308620-589A-455C-8239-80FE17726FCB}" destId="{F2E70DD4-EAA3-46A7-B833-5313D76ABBAB}" srcOrd="0" destOrd="0" presId="urn:microsoft.com/office/officeart/2005/8/layout/cycle1"/>
    <dgm:cxn modelId="{7F3FE328-AF6D-4D6F-AEE1-B84C443921AF}" type="presParOf" srcId="{6E308620-589A-455C-8239-80FE17726FCB}" destId="{EABEFFE6-110F-4088-A128-40F5A0E5DD23}" srcOrd="1" destOrd="0" presId="urn:microsoft.com/office/officeart/2005/8/layout/cycle1"/>
    <dgm:cxn modelId="{9D3D3A3F-3BD7-4558-9EEE-42A7BAEC76B8}" type="presParOf" srcId="{6E308620-589A-455C-8239-80FE17726FCB}" destId="{FF17DEE5-5610-414D-8B18-DB098484F690}" srcOrd="2" destOrd="0" presId="urn:microsoft.com/office/officeart/2005/8/layout/cycle1"/>
    <dgm:cxn modelId="{C0E827B8-F6A5-49AA-8529-C98273B1D9E9}" type="presParOf" srcId="{6E308620-589A-455C-8239-80FE17726FCB}" destId="{E5DB9E1C-8E81-459D-B253-B45C3FA2EB5D}" srcOrd="3" destOrd="0" presId="urn:microsoft.com/office/officeart/2005/8/layout/cycle1"/>
    <dgm:cxn modelId="{D9ABE6B0-05E7-4124-A88C-9ABB104A742B}" type="presParOf" srcId="{6E308620-589A-455C-8239-80FE17726FCB}" destId="{E084747B-753A-4B37-9EA1-1342D3A924E3}" srcOrd="4" destOrd="0" presId="urn:microsoft.com/office/officeart/2005/8/layout/cycle1"/>
    <dgm:cxn modelId="{ABF0F9E9-3ECF-45D4-B94A-16ABF74292A1}" type="presParOf" srcId="{6E308620-589A-455C-8239-80FE17726FCB}" destId="{76A0C2B6-5AA3-4C95-B514-EC6FEBB7D892}" srcOrd="5" destOrd="0" presId="urn:microsoft.com/office/officeart/2005/8/layout/cycle1"/>
    <dgm:cxn modelId="{7D0AEF97-72BD-4A9F-B30C-7D7E18F6FEDB}" type="presParOf" srcId="{6E308620-589A-455C-8239-80FE17726FCB}" destId="{B995C519-F400-43AD-9F0E-AB95A3A4739A}" srcOrd="6" destOrd="0" presId="urn:microsoft.com/office/officeart/2005/8/layout/cycle1"/>
    <dgm:cxn modelId="{B1498947-2F42-458E-958F-40B8CCEB25C9}" type="presParOf" srcId="{6E308620-589A-455C-8239-80FE17726FCB}" destId="{196ABD1E-C2A3-4A54-A8ED-22BC43298874}" srcOrd="7" destOrd="0" presId="urn:microsoft.com/office/officeart/2005/8/layout/cycle1"/>
    <dgm:cxn modelId="{9EA2320F-BD42-48EC-A66D-972DFC660BFD}" type="presParOf" srcId="{6E308620-589A-455C-8239-80FE17726FCB}" destId="{2BF90393-F6C6-4F20-8AF3-082167F31CB7}" srcOrd="8" destOrd="0" presId="urn:microsoft.com/office/officeart/2005/8/layout/cycle1"/>
    <dgm:cxn modelId="{E13C9491-AA77-44AA-8BB9-B9FE808F2507}" type="presParOf" srcId="{6E308620-589A-455C-8239-80FE17726FCB}" destId="{A4120C30-C81E-4985-90CA-8777B355B678}" srcOrd="9" destOrd="0" presId="urn:microsoft.com/office/officeart/2005/8/layout/cycle1"/>
    <dgm:cxn modelId="{69BCFA86-C892-4047-BF09-4E7A075B4091}" type="presParOf" srcId="{6E308620-589A-455C-8239-80FE17726FCB}" destId="{FF560D8D-8C16-44FB-B2A0-F1816F5FE199}" srcOrd="10" destOrd="0" presId="urn:microsoft.com/office/officeart/2005/8/layout/cycle1"/>
    <dgm:cxn modelId="{AA962B8F-758E-4D19-88BE-40B4C7614A65}" type="presParOf" srcId="{6E308620-589A-455C-8239-80FE17726FCB}" destId="{F5C1C4DE-8144-4D93-A605-3B93C3B9457D}" srcOrd="11" destOrd="0" presId="urn:microsoft.com/office/officeart/2005/8/layout/cycle1"/>
    <dgm:cxn modelId="{23E9548C-ED91-4671-ACBF-E69B305BCE20}" type="presParOf" srcId="{6E308620-589A-455C-8239-80FE17726FCB}" destId="{09644F30-A4CE-404D-B117-87CE4BE316C4}" srcOrd="12" destOrd="0" presId="urn:microsoft.com/office/officeart/2005/8/layout/cycle1"/>
    <dgm:cxn modelId="{CD9B3381-A490-4D27-B83A-608CB5D2A089}" type="presParOf" srcId="{6E308620-589A-455C-8239-80FE17726FCB}" destId="{3441C813-4D17-49D4-9464-254E8D46B959}" srcOrd="13" destOrd="0" presId="urn:microsoft.com/office/officeart/2005/8/layout/cycle1"/>
    <dgm:cxn modelId="{FE69F76F-183C-450F-8C85-FF43DC28201F}" type="presParOf" srcId="{6E308620-589A-455C-8239-80FE17726FCB}" destId="{8740BCDD-181C-4142-8FD5-3348FD8B8F48}"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EFFE6-110F-4088-A128-40F5A0E5DD23}">
      <dsp:nvSpPr>
        <dsp:cNvPr id="0" name=""/>
        <dsp:cNvSpPr/>
      </dsp:nvSpPr>
      <dsp:spPr>
        <a:xfrm>
          <a:off x="3197437" y="27149"/>
          <a:ext cx="1488564" cy="97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Proposal development</a:t>
          </a:r>
        </a:p>
      </dsp:txBody>
      <dsp:txXfrm>
        <a:off x="3197437" y="27149"/>
        <a:ext cx="1488564" cy="972733"/>
      </dsp:txXfrm>
    </dsp:sp>
    <dsp:sp modelId="{FF17DEE5-5610-414D-8B18-DB098484F690}">
      <dsp:nvSpPr>
        <dsp:cNvPr id="0" name=""/>
        <dsp:cNvSpPr/>
      </dsp:nvSpPr>
      <dsp:spPr>
        <a:xfrm>
          <a:off x="1165997" y="-1127"/>
          <a:ext cx="3648485" cy="3648485"/>
        </a:xfrm>
        <a:prstGeom prst="circularArrow">
          <a:avLst>
            <a:gd name="adj1" fmla="val 5199"/>
            <a:gd name="adj2" fmla="val 335825"/>
            <a:gd name="adj3" fmla="val 21293599"/>
            <a:gd name="adj4" fmla="val 19765926"/>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4747B-753A-4B37-9EA1-1342D3A924E3}">
      <dsp:nvSpPr>
        <dsp:cNvPr id="0" name=""/>
        <dsp:cNvSpPr/>
      </dsp:nvSpPr>
      <dsp:spPr>
        <a:xfrm>
          <a:off x="3806591" y="1836970"/>
          <a:ext cx="1446348" cy="97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Proposal submission</a:t>
          </a:r>
          <a:endParaRPr lang="fr-BE" sz="1800" kern="1200" dirty="0"/>
        </a:p>
      </dsp:txBody>
      <dsp:txXfrm>
        <a:off x="3806591" y="1836970"/>
        <a:ext cx="1446348" cy="972733"/>
      </dsp:txXfrm>
    </dsp:sp>
    <dsp:sp modelId="{76A0C2B6-5AA3-4C95-B514-EC6FEBB7D892}">
      <dsp:nvSpPr>
        <dsp:cNvPr id="0" name=""/>
        <dsp:cNvSpPr/>
      </dsp:nvSpPr>
      <dsp:spPr>
        <a:xfrm>
          <a:off x="1165997" y="-1164"/>
          <a:ext cx="3648485" cy="3648485"/>
        </a:xfrm>
        <a:prstGeom prst="circularArrow">
          <a:avLst>
            <a:gd name="adj1" fmla="val 5199"/>
            <a:gd name="adj2" fmla="val 335825"/>
            <a:gd name="adj3" fmla="val 4015068"/>
            <a:gd name="adj4" fmla="val 2253092"/>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6ABD1E-C2A3-4A54-A8ED-22BC43298874}">
      <dsp:nvSpPr>
        <dsp:cNvPr id="0" name=""/>
        <dsp:cNvSpPr/>
      </dsp:nvSpPr>
      <dsp:spPr>
        <a:xfrm>
          <a:off x="2503873" y="2955500"/>
          <a:ext cx="972733" cy="97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Project Execution</a:t>
          </a:r>
          <a:endParaRPr lang="fr-BE" sz="1800" kern="1200" dirty="0"/>
        </a:p>
      </dsp:txBody>
      <dsp:txXfrm>
        <a:off x="2503873" y="2955500"/>
        <a:ext cx="972733" cy="972733"/>
      </dsp:txXfrm>
    </dsp:sp>
    <dsp:sp modelId="{2BF90393-F6C6-4F20-8AF3-082167F31CB7}">
      <dsp:nvSpPr>
        <dsp:cNvPr id="0" name=""/>
        <dsp:cNvSpPr/>
      </dsp:nvSpPr>
      <dsp:spPr>
        <a:xfrm>
          <a:off x="1165997" y="-1127"/>
          <a:ext cx="3648485" cy="3648485"/>
        </a:xfrm>
        <a:prstGeom prst="circularArrow">
          <a:avLst>
            <a:gd name="adj1" fmla="val 5199"/>
            <a:gd name="adj2" fmla="val 335825"/>
            <a:gd name="adj3" fmla="val 8211082"/>
            <a:gd name="adj4" fmla="val 6449106"/>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60D8D-8C16-44FB-B2A0-F1816F5FE199}">
      <dsp:nvSpPr>
        <dsp:cNvPr id="0" name=""/>
        <dsp:cNvSpPr/>
      </dsp:nvSpPr>
      <dsp:spPr>
        <a:xfrm>
          <a:off x="711607" y="1836970"/>
          <a:ext cx="1478215" cy="97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Project exploitation</a:t>
          </a:r>
          <a:endParaRPr lang="fr-BE" sz="1800" kern="1200" dirty="0"/>
        </a:p>
      </dsp:txBody>
      <dsp:txXfrm>
        <a:off x="711607" y="1836970"/>
        <a:ext cx="1478215" cy="972733"/>
      </dsp:txXfrm>
    </dsp:sp>
    <dsp:sp modelId="{F5C1C4DE-8144-4D93-A605-3B93C3B9457D}">
      <dsp:nvSpPr>
        <dsp:cNvPr id="0" name=""/>
        <dsp:cNvSpPr/>
      </dsp:nvSpPr>
      <dsp:spPr>
        <a:xfrm>
          <a:off x="1165997" y="-1127"/>
          <a:ext cx="3648485" cy="3648485"/>
        </a:xfrm>
        <a:prstGeom prst="circularArrow">
          <a:avLst>
            <a:gd name="adj1" fmla="val 5199"/>
            <a:gd name="adj2" fmla="val 335825"/>
            <a:gd name="adj3" fmla="val 12298249"/>
            <a:gd name="adj4" fmla="val 10770575"/>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41C813-4D17-49D4-9464-254E8D46B959}">
      <dsp:nvSpPr>
        <dsp:cNvPr id="0" name=""/>
        <dsp:cNvSpPr/>
      </dsp:nvSpPr>
      <dsp:spPr>
        <a:xfrm>
          <a:off x="1378119" y="27149"/>
          <a:ext cx="1321283" cy="97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Identifying opportunities</a:t>
          </a:r>
          <a:endParaRPr lang="fr-BE" sz="1800" kern="1200" dirty="0"/>
        </a:p>
      </dsp:txBody>
      <dsp:txXfrm>
        <a:off x="1378119" y="27149"/>
        <a:ext cx="1321283" cy="972733"/>
      </dsp:txXfrm>
    </dsp:sp>
    <dsp:sp modelId="{8740BCDD-181C-4142-8FD5-3348FD8B8F48}">
      <dsp:nvSpPr>
        <dsp:cNvPr id="0" name=""/>
        <dsp:cNvSpPr/>
      </dsp:nvSpPr>
      <dsp:spPr>
        <a:xfrm>
          <a:off x="1165997" y="-1127"/>
          <a:ext cx="3648485" cy="3648485"/>
        </a:xfrm>
        <a:prstGeom prst="circularArrow">
          <a:avLst>
            <a:gd name="adj1" fmla="val 5199"/>
            <a:gd name="adj2" fmla="val 335825"/>
            <a:gd name="adj3" fmla="val 16305409"/>
            <a:gd name="adj4" fmla="val 15578977"/>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15/05/2025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‹N°›</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15/05/2025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‹N°›</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rtl="0">
              <a:lnSpc>
                <a:spcPct val="107000"/>
              </a:lnSpc>
              <a:spcBef>
                <a:spcPts val="1200"/>
              </a:spcBef>
              <a:spcAft>
                <a:spcPts val="800"/>
              </a:spcAft>
              <a:buFont typeface="Symbol" panose="05050102010706020507" pitchFamily="18" charset="2"/>
              <a:buChar char=""/>
            </a:pP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Hello everyone,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1200"/>
              </a:spcBef>
              <a:spcAft>
                <a:spcPts val="80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My name is Judith Bloch from the Israeli Innovation Authority and I am the coordinator of the IDEALIST project.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1200"/>
              </a:spcBef>
              <a:spcAft>
                <a:spcPts val="800"/>
              </a:spcAft>
              <a:buFont typeface="Symbol" panose="05050102010706020507" pitchFamily="18" charset="2"/>
              <a:buChar char=""/>
            </a:pPr>
            <a:r>
              <a:rPr lang="de-AT" sz="1800" dirty="0">
                <a:solidFill>
                  <a:srgbClr val="0D0D0D"/>
                </a:solidFill>
                <a:effectLst/>
                <a:highlight>
                  <a:srgbClr val="FFFF00"/>
                </a:highlight>
                <a:latin typeface="Söhne"/>
                <a:ea typeface="Calibri" panose="020F0502020204030204" pitchFamily="34" charset="0"/>
                <a:cs typeface="Arial" panose="020B0604020202020204" pitchFamily="34" charset="0"/>
              </a:rPr>
              <a:t>"In just a few moments, I will be diving into the detailed presentation of the tools, services, and activities developed by IDEALIST. But before I do, I'd like to extend a big thank you to Ralf Koenig and all the active members of the GSF project for organizing this webinar exchange. I also want to express my gratitude to Maia Kim that will share with us  her experience and vision of the IDEALIST project, as a Digital NCP from the Republic of Korea</a:t>
            </a:r>
            <a:r>
              <a:rPr lang="fr-FR"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a:effectLst/>
                <a:highlight>
                  <a:srgbClr val="FFFF00"/>
                </a:highlight>
                <a:latin typeface="Segoe UI" panose="020B0502040204020203" pitchFamily="34" charset="0"/>
                <a:ea typeface="Times New Roman" panose="02020603050405020304" pitchFamily="18" charset="0"/>
                <a:cs typeface="Arial" panose="020B0604020202020204" pitchFamily="34" charset="0"/>
              </a:rPr>
              <a:t>/ "non-associated non-EU country. </a:t>
            </a:r>
            <a:r>
              <a:rPr lang="de-AT" sz="1800" dirty="0">
                <a:solidFill>
                  <a:srgbClr val="0D0D0D"/>
                </a:solidFill>
                <a:effectLst/>
                <a:highlight>
                  <a:srgbClr val="FFFF00"/>
                </a:highlight>
                <a:latin typeface="Söhne"/>
                <a:ea typeface="Calibri" panose="020F0502020204030204" pitchFamily="34" charset="0"/>
                <a:cs typeface="Arial" panose="020B0604020202020204" pitchFamily="34" charset="0"/>
              </a:rPr>
              <a:t>despite the late hour in her timezone, so nice to meet you all and</a:t>
            </a:r>
            <a:br>
              <a:rPr lang="de-AT" sz="1800" dirty="0">
                <a:solidFill>
                  <a:srgbClr val="0D0D0D"/>
                </a:solidFill>
                <a:effectLst/>
                <a:highlight>
                  <a:srgbClr val="FFFF00"/>
                </a:highlight>
                <a:latin typeface="Söhne"/>
                <a:ea typeface="Calibri" panose="020F0502020204030204" pitchFamily="34" charset="0"/>
                <a:cs typeface="Arial" panose="020B0604020202020204" pitchFamily="34" charset="0"/>
              </a:rPr>
            </a:br>
            <a:r>
              <a:rPr lang="de-AT" sz="1800" dirty="0">
                <a:solidFill>
                  <a:srgbClr val="0D0D0D"/>
                </a:solidFill>
                <a:effectLst/>
                <a:highlight>
                  <a:srgbClr val="FFFF00"/>
                </a:highlight>
                <a:latin typeface="Söhne"/>
                <a:ea typeface="Calibri" panose="020F0502020204030204" pitchFamily="34" charset="0"/>
                <a:cs typeface="Arial" panose="020B0604020202020204" pitchFamily="34" charset="0"/>
              </a:rPr>
              <a:t>"Ralf, the floor is yours again</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r>
              <a:rPr lang="en-US" b="0" i="0" dirty="0">
                <a:solidFill>
                  <a:srgbClr val="0D0D0D"/>
                </a:solidFill>
                <a:effectLst/>
                <a:latin typeface="Söhne"/>
              </a:rPr>
              <a:t>Alright, let's begin, and if possible, let's move on to the next slide.</a:t>
            </a:r>
            <a:br>
              <a:rPr lang="en-US" b="0" i="0" dirty="0">
                <a:solidFill>
                  <a:srgbClr val="0D0D0D"/>
                </a:solidFill>
                <a:effectLst/>
                <a:latin typeface="Söhne"/>
              </a:rPr>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8D39A-B8E1-48DA-BE21-066529850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75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8D39A-B8E1-48DA-BE21-066529850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409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8D39A-B8E1-48DA-BE21-066529850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35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306634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8D39A-B8E1-48DA-BE21-066529850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828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a:solidFill>
                    <a:schemeClr val="bg1"/>
                  </a:solidFill>
                  <a:latin typeface="EC Square Sans Pro Light" panose="020B0506000000020004" pitchFamily="34" charset="0"/>
                </a:rPr>
                <a:t>Research</a:t>
              </a:r>
              <a:r>
                <a:rPr lang="fr-BE" sz="930" b="0" i="1" dirty="0">
                  <a:solidFill>
                    <a:schemeClr val="bg1"/>
                  </a:solidFill>
                  <a:latin typeface="EC Square Sans Pro Light" panose="020B0506000000020004" pitchFamily="34" charset="0"/>
                </a:rPr>
                <a:t> and Innovation </a:t>
              </a:r>
              <a:endParaRPr lang="en-GB" sz="930"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 EU</a:t>
            </a:r>
            <a:br>
              <a:rPr lang="en-US" b="1" dirty="0">
                <a:solidFill>
                  <a:schemeClr val="tx2"/>
                </a:solidFill>
              </a:rPr>
            </a:br>
            <a:r>
              <a:rPr lang="en-US" b="1" dirty="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a:solidFill>
                  <a:schemeClr val="tx2"/>
                </a:solidFill>
              </a:rPr>
              <a:t>PROGRAMME</a:t>
            </a:r>
            <a:endParaRPr lang="en-GB" sz="1900" spc="8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‹N°›</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966113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69896F-B196-49B0-8CF6-9AE80E8BE55D}"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60A42-552D-4AD9-B400-CA385ECA5403}" type="slidenum">
              <a:rPr lang="en-US" smtClean="0"/>
              <a:t>‹N°›</a:t>
            </a:fld>
            <a:endParaRPr lang="en-US"/>
          </a:p>
        </p:txBody>
      </p:sp>
    </p:spTree>
    <p:extLst>
      <p:ext uri="{BB962C8B-B14F-4D97-AF65-F5344CB8AC3E}">
        <p14:creationId xmlns:p14="http://schemas.microsoft.com/office/powerpoint/2010/main" val="4285504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9896F-B196-49B0-8CF6-9AE80E8BE55D}" type="datetimeFigureOut">
              <a:rPr lang="en-US" smtClean="0"/>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60A42-552D-4AD9-B400-CA385ECA5403}" type="slidenum">
              <a:rPr lang="en-US" smtClean="0"/>
              <a:t>‹N°›</a:t>
            </a:fld>
            <a:endParaRPr lang="en-US"/>
          </a:p>
        </p:txBody>
      </p:sp>
    </p:spTree>
    <p:extLst>
      <p:ext uri="{BB962C8B-B14F-4D97-AF65-F5344CB8AC3E}">
        <p14:creationId xmlns:p14="http://schemas.microsoft.com/office/powerpoint/2010/main" val="155175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0531-503D-9F55-B689-1F6F0CED87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L"/>
          </a:p>
        </p:txBody>
      </p:sp>
    </p:spTree>
    <p:extLst>
      <p:ext uri="{BB962C8B-B14F-4D97-AF65-F5344CB8AC3E}">
        <p14:creationId xmlns:p14="http://schemas.microsoft.com/office/powerpoint/2010/main" val="3738667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D1A63DE1-BFFD-4D69-806D-E9C0A50F3B31}"/>
              </a:ext>
            </a:extLst>
          </p:cNvPr>
          <p:cNvSpPr>
            <a:spLocks noGrp="1"/>
          </p:cNvSpPr>
          <p:nvPr>
            <p:ph type="ctrTitle" hasCustomPrompt="1"/>
          </p:nvPr>
        </p:nvSpPr>
        <p:spPr>
          <a:xfrm>
            <a:off x="1034473" y="1145302"/>
            <a:ext cx="6299200" cy="1792000"/>
          </a:xfrm>
        </p:spPr>
        <p:txBody>
          <a:bodyPr/>
          <a:lstStyle>
            <a:lvl1pPr>
              <a:defRPr/>
            </a:lvl1pPr>
          </a:lstStyle>
          <a:p>
            <a:pPr algn="l"/>
            <a:r>
              <a:rPr lang="en-US" dirty="0">
                <a:solidFill>
                  <a:schemeClr val="bg1"/>
                </a:solidFill>
              </a:rPr>
              <a:t>Click to edit Master title style</a:t>
            </a:r>
          </a:p>
        </p:txBody>
      </p:sp>
      <p:sp>
        <p:nvSpPr>
          <p:cNvPr id="8" name="Subtitle 3">
            <a:extLst>
              <a:ext uri="{FF2B5EF4-FFF2-40B4-BE49-F238E27FC236}">
                <a16:creationId xmlns:a16="http://schemas.microsoft.com/office/drawing/2014/main" id="{2ABC9AEA-929D-4F0D-A53E-A6E824D97AAF}"/>
              </a:ext>
            </a:extLst>
          </p:cNvPr>
          <p:cNvSpPr>
            <a:spLocks noGrp="1"/>
          </p:cNvSpPr>
          <p:nvPr>
            <p:ph type="subTitle" idx="1" hasCustomPrompt="1"/>
          </p:nvPr>
        </p:nvSpPr>
        <p:spPr>
          <a:xfrm>
            <a:off x="1034473" y="3674521"/>
            <a:ext cx="6299200" cy="526617"/>
          </a:xfrm>
        </p:spPr>
        <p:txBody>
          <a:bodyPr/>
          <a:lstStyle>
            <a:lvl1pPr marL="0" indent="0">
              <a:buNone/>
              <a:defRPr/>
            </a:lvl1pPr>
          </a:lstStyle>
          <a:p>
            <a:pPr algn="l"/>
            <a:r>
              <a:rPr lang="en-US" dirty="0">
                <a:solidFill>
                  <a:schemeClr val="bg1"/>
                </a:solidFill>
              </a:rPr>
              <a:t>Click to edit Master subtitle style</a:t>
            </a:r>
          </a:p>
        </p:txBody>
      </p:sp>
    </p:spTree>
    <p:extLst>
      <p:ext uri="{BB962C8B-B14F-4D97-AF65-F5344CB8AC3E}">
        <p14:creationId xmlns:p14="http://schemas.microsoft.com/office/powerpoint/2010/main" val="3142017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6396917" cy="1300506"/>
          </a:xfrm>
        </p:spPr>
        <p:txBody>
          <a:bodyPr anchor="t" anchorCtr="0">
            <a:normAutofit/>
          </a:bodyPr>
          <a:lstStyle>
            <a:lvl1pPr algn="l">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2574298"/>
            <a:ext cx="6396917" cy="268350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36076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7CE"/>
                </a:solidFill>
                <a:latin typeface="+mn-lt"/>
              </a:defRPr>
            </a:lvl1pPr>
          </a:lstStyle>
          <a:p>
            <a:r>
              <a:rPr lang="en-US" dirty="0"/>
              <a:t>Click to edit Master title style</a:t>
            </a:r>
          </a:p>
        </p:txBody>
      </p:sp>
      <p:sp>
        <p:nvSpPr>
          <p:cNvPr id="3" name="Content Placeholder 2"/>
          <p:cNvSpPr>
            <a:spLocks noGrp="1"/>
          </p:cNvSpPr>
          <p:nvPr>
            <p:ph idx="1"/>
          </p:nvPr>
        </p:nvSpPr>
        <p:spPr>
          <a:xfrm>
            <a:off x="838200" y="1825625"/>
            <a:ext cx="10515600" cy="3998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60A42-552D-4AD9-B400-CA385ECA5403}" type="slidenum">
              <a:rPr lang="en-US" smtClean="0"/>
              <a:t>‹N°›</a:t>
            </a:fld>
            <a:endParaRPr lang="en-US"/>
          </a:p>
        </p:txBody>
      </p:sp>
    </p:spTree>
    <p:extLst>
      <p:ext uri="{BB962C8B-B14F-4D97-AF65-F5344CB8AC3E}">
        <p14:creationId xmlns:p14="http://schemas.microsoft.com/office/powerpoint/2010/main" val="2652935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84C301"/>
                </a:solidFill>
                <a:latin typeface="+mn-lt"/>
              </a:defRPr>
            </a:lvl1pPr>
          </a:lstStyle>
          <a:p>
            <a:r>
              <a:rPr lang="en-US" dirty="0"/>
              <a:t>Click to edit Master title style</a:t>
            </a:r>
          </a:p>
        </p:txBody>
      </p:sp>
      <p:sp>
        <p:nvSpPr>
          <p:cNvPr id="3" name="Content Placeholder 2"/>
          <p:cNvSpPr>
            <a:spLocks noGrp="1"/>
          </p:cNvSpPr>
          <p:nvPr>
            <p:ph idx="1"/>
          </p:nvPr>
        </p:nvSpPr>
        <p:spPr>
          <a:xfrm>
            <a:off x="838200" y="1825625"/>
            <a:ext cx="10515600" cy="3998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60A42-552D-4AD9-B400-CA385ECA5403}" type="slidenum">
              <a:rPr lang="en-US" smtClean="0"/>
              <a:t>‹N°›</a:t>
            </a:fld>
            <a:endParaRPr lang="en-US"/>
          </a:p>
        </p:txBody>
      </p:sp>
    </p:spTree>
    <p:extLst>
      <p:ext uri="{BB962C8B-B14F-4D97-AF65-F5344CB8AC3E}">
        <p14:creationId xmlns:p14="http://schemas.microsoft.com/office/powerpoint/2010/main" val="3091732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D101"/>
                </a:solidFill>
                <a:latin typeface="+mn-lt"/>
              </a:defRPr>
            </a:lvl1pPr>
          </a:lstStyle>
          <a:p>
            <a:r>
              <a:rPr lang="en-US" dirty="0"/>
              <a:t>Click to edit Master title style</a:t>
            </a:r>
          </a:p>
        </p:txBody>
      </p:sp>
      <p:sp>
        <p:nvSpPr>
          <p:cNvPr id="3" name="Content Placeholder 2"/>
          <p:cNvSpPr>
            <a:spLocks noGrp="1"/>
          </p:cNvSpPr>
          <p:nvPr>
            <p:ph idx="1"/>
          </p:nvPr>
        </p:nvSpPr>
        <p:spPr>
          <a:xfrm>
            <a:off x="838200" y="1825625"/>
            <a:ext cx="10515600" cy="3998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60A42-552D-4AD9-B400-CA385ECA5403}" type="slidenum">
              <a:rPr lang="en-US" smtClean="0"/>
              <a:t>‹N°›</a:t>
            </a:fld>
            <a:endParaRPr lang="en-US"/>
          </a:p>
        </p:txBody>
      </p:sp>
    </p:spTree>
    <p:extLst>
      <p:ext uri="{BB962C8B-B14F-4D97-AF65-F5344CB8AC3E}">
        <p14:creationId xmlns:p14="http://schemas.microsoft.com/office/powerpoint/2010/main" val="978506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7CE"/>
                </a:solidFill>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60A42-552D-4AD9-B400-CA385ECA5403}" type="slidenum">
              <a:rPr lang="en-US" smtClean="0"/>
              <a:t>‹N°›</a:t>
            </a:fld>
            <a:endParaRPr lang="en-US"/>
          </a:p>
        </p:txBody>
      </p:sp>
    </p:spTree>
    <p:extLst>
      <p:ext uri="{BB962C8B-B14F-4D97-AF65-F5344CB8AC3E}">
        <p14:creationId xmlns:p14="http://schemas.microsoft.com/office/powerpoint/2010/main" val="2853348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84C301"/>
                </a:solidFill>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60A42-552D-4AD9-B400-CA385ECA5403}" type="slidenum">
              <a:rPr lang="en-US" smtClean="0"/>
              <a:t>‹N°›</a:t>
            </a:fld>
            <a:endParaRPr lang="en-US"/>
          </a:p>
        </p:txBody>
      </p:sp>
    </p:spTree>
    <p:extLst>
      <p:ext uri="{BB962C8B-B14F-4D97-AF65-F5344CB8AC3E}">
        <p14:creationId xmlns:p14="http://schemas.microsoft.com/office/powerpoint/2010/main" val="3027740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D101"/>
                </a:solidFill>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60A42-552D-4AD9-B400-CA385ECA5403}" type="slidenum">
              <a:rPr lang="en-US" smtClean="0"/>
              <a:t>‹N°›</a:t>
            </a:fld>
            <a:endParaRPr lang="en-US"/>
          </a:p>
        </p:txBody>
      </p:sp>
    </p:spTree>
    <p:extLst>
      <p:ext uri="{BB962C8B-B14F-4D97-AF65-F5344CB8AC3E}">
        <p14:creationId xmlns:p14="http://schemas.microsoft.com/office/powerpoint/2010/main" val="2247826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0077CE"/>
                </a:solidFill>
                <a:latin typeface="+mn-lt"/>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60A42-552D-4AD9-B400-CA385ECA5403}" type="slidenum">
              <a:rPr lang="en-US" smtClean="0"/>
              <a:t>‹N°›</a:t>
            </a:fld>
            <a:endParaRPr lang="en-US"/>
          </a:p>
        </p:txBody>
      </p:sp>
    </p:spTree>
    <p:extLst>
      <p:ext uri="{BB962C8B-B14F-4D97-AF65-F5344CB8AC3E}">
        <p14:creationId xmlns:p14="http://schemas.microsoft.com/office/powerpoint/2010/main" val="188443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84C301"/>
                </a:solidFill>
                <a:latin typeface="+mn-lt"/>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60A42-552D-4AD9-B400-CA385ECA5403}" type="slidenum">
              <a:rPr lang="en-US" smtClean="0"/>
              <a:t>‹N°›</a:t>
            </a:fld>
            <a:endParaRPr lang="en-US"/>
          </a:p>
        </p:txBody>
      </p:sp>
    </p:spTree>
    <p:extLst>
      <p:ext uri="{BB962C8B-B14F-4D97-AF65-F5344CB8AC3E}">
        <p14:creationId xmlns:p14="http://schemas.microsoft.com/office/powerpoint/2010/main" val="3989610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FFC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60A42-552D-4AD9-B400-CA385ECA5403}" type="slidenum">
              <a:rPr lang="en-US" smtClean="0"/>
              <a:t>‹N°›</a:t>
            </a:fld>
            <a:endParaRPr lang="en-US"/>
          </a:p>
        </p:txBody>
      </p:sp>
    </p:spTree>
    <p:extLst>
      <p:ext uri="{BB962C8B-B14F-4D97-AF65-F5344CB8AC3E}">
        <p14:creationId xmlns:p14="http://schemas.microsoft.com/office/powerpoint/2010/main" val="2877929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solidFill>
                  <a:srgbClr val="0077CE"/>
                </a:solidFill>
                <a:latin typeface="+mn-lt"/>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60A42-552D-4AD9-B400-CA385ECA5403}" type="slidenum">
              <a:rPr lang="en-US" smtClean="0"/>
              <a:t>‹N°›</a:t>
            </a:fld>
            <a:endParaRPr lang="en-US"/>
          </a:p>
        </p:txBody>
      </p:sp>
    </p:spTree>
    <p:extLst>
      <p:ext uri="{BB962C8B-B14F-4D97-AF65-F5344CB8AC3E}">
        <p14:creationId xmlns:p14="http://schemas.microsoft.com/office/powerpoint/2010/main" val="2256779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solidFill>
                  <a:srgbClr val="84C301"/>
                </a:solidFill>
                <a:latin typeface="+mn-lt"/>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60A42-552D-4AD9-B400-CA385ECA5403}" type="slidenum">
              <a:rPr lang="en-US" smtClean="0"/>
              <a:t>‹N°›</a:t>
            </a:fld>
            <a:endParaRPr lang="en-US"/>
          </a:p>
        </p:txBody>
      </p:sp>
    </p:spTree>
    <p:extLst>
      <p:ext uri="{BB962C8B-B14F-4D97-AF65-F5344CB8AC3E}">
        <p14:creationId xmlns:p14="http://schemas.microsoft.com/office/powerpoint/2010/main" val="3872480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solidFill>
                  <a:srgbClr val="FFD101"/>
                </a:solidFill>
                <a:latin typeface="+mn-lt"/>
              </a:defRPr>
            </a:lvl1pPr>
          </a:lstStyle>
          <a:p>
            <a:r>
              <a:rPr lang="en-US" dirty="0"/>
              <a:t>Click to edit Master title style</a:t>
            </a:r>
            <a:endParaRPr lang="he-IL" dirty="0"/>
          </a:p>
        </p:txBody>
      </p:sp>
      <p:sp>
        <p:nvSpPr>
          <p:cNvPr id="4" name="Slide Number Placeholder 3"/>
          <p:cNvSpPr>
            <a:spLocks noGrp="1"/>
          </p:cNvSpPr>
          <p:nvPr>
            <p:ph type="sldNum" sz="quarter" idx="11"/>
          </p:nvPr>
        </p:nvSpPr>
        <p:spPr/>
        <p:txBody>
          <a:bodyPr/>
          <a:lstStyle/>
          <a:p>
            <a:fld id="{C4BFACAA-5317-4F02-8C4C-D8624CB3643F}" type="slidenum">
              <a:rPr lang="he-IL" smtClean="0"/>
              <a:pPr/>
              <a:t>‹N°›</a:t>
            </a:fld>
            <a:endParaRPr lang="he-IL" dirty="0"/>
          </a:p>
        </p:txBody>
      </p:sp>
    </p:spTree>
    <p:extLst>
      <p:ext uri="{BB962C8B-B14F-4D97-AF65-F5344CB8AC3E}">
        <p14:creationId xmlns:p14="http://schemas.microsoft.com/office/powerpoint/2010/main" val="3348249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8168" y="3118212"/>
            <a:ext cx="4284441" cy="1053366"/>
          </a:xfrm>
        </p:spPr>
        <p:txBody>
          <a:bodyPr anchor="b">
            <a:noAutofit/>
          </a:bodyPr>
          <a:lstStyle>
            <a:lvl1pPr algn="l">
              <a:defRPr sz="4000">
                <a:solidFill>
                  <a:schemeClr val="bg1"/>
                </a:solidFill>
              </a:defRPr>
            </a:lvl1pPr>
          </a:lstStyle>
          <a:p>
            <a:r>
              <a:rPr lang="en-US" dirty="0"/>
              <a:t>Click to edit Master title style</a:t>
            </a:r>
            <a:endParaRPr lang="he-IL" dirty="0"/>
          </a:p>
        </p:txBody>
      </p:sp>
      <p:sp>
        <p:nvSpPr>
          <p:cNvPr id="6" name="Slide Number Placeholder 5"/>
          <p:cNvSpPr>
            <a:spLocks noGrp="1"/>
          </p:cNvSpPr>
          <p:nvPr>
            <p:ph type="sldNum" sz="quarter" idx="12"/>
          </p:nvPr>
        </p:nvSpPr>
        <p:spPr/>
        <p:txBody>
          <a:bodyPr/>
          <a:lstStyle>
            <a:lvl1pPr algn="r" rtl="1">
              <a:defRPr/>
            </a:lvl1pPr>
          </a:lstStyle>
          <a:p>
            <a:fld id="{7C334F4B-D663-4C7D-A3CB-67D747FC8115}" type="slidenum">
              <a:rPr lang="he-IL" smtClean="0"/>
              <a:pPr/>
              <a:t>‹N°›</a:t>
            </a:fld>
            <a:endParaRPr lang="he-IL" dirty="0"/>
          </a:p>
        </p:txBody>
      </p:sp>
    </p:spTree>
    <p:extLst>
      <p:ext uri="{BB962C8B-B14F-4D97-AF65-F5344CB8AC3E}">
        <p14:creationId xmlns:p14="http://schemas.microsoft.com/office/powerpoint/2010/main" val="3855361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73978" y="3118212"/>
            <a:ext cx="7458632" cy="1053366"/>
          </a:xfrm>
        </p:spPr>
        <p:txBody>
          <a:bodyPr anchor="b">
            <a:noAutofit/>
          </a:bodyPr>
          <a:lstStyle>
            <a:lvl1pPr algn="l">
              <a:defRPr sz="4000">
                <a:solidFill>
                  <a:schemeClr val="bg1"/>
                </a:solidFill>
              </a:defRPr>
            </a:lvl1pPr>
          </a:lstStyle>
          <a:p>
            <a:r>
              <a:rPr lang="en-US" dirty="0"/>
              <a:t>Click to edit Master title style</a:t>
            </a:r>
            <a:endParaRPr lang="he-IL" dirty="0"/>
          </a:p>
        </p:txBody>
      </p:sp>
      <p:sp>
        <p:nvSpPr>
          <p:cNvPr id="6" name="Slide Number Placeholder 5"/>
          <p:cNvSpPr>
            <a:spLocks noGrp="1"/>
          </p:cNvSpPr>
          <p:nvPr>
            <p:ph type="sldNum" sz="quarter" idx="12"/>
          </p:nvPr>
        </p:nvSpPr>
        <p:spPr/>
        <p:txBody>
          <a:bodyPr/>
          <a:lstStyle>
            <a:lvl1pPr algn="r" rtl="1">
              <a:defRPr/>
            </a:lvl1pPr>
          </a:lstStyle>
          <a:p>
            <a:fld id="{7C334F4B-D663-4C7D-A3CB-67D747FC8115}" type="slidenum">
              <a:rPr lang="he-IL" smtClean="0"/>
              <a:pPr/>
              <a:t>‹N°›</a:t>
            </a:fld>
            <a:endParaRPr lang="he-IL" dirty="0"/>
          </a:p>
        </p:txBody>
      </p:sp>
    </p:spTree>
    <p:extLst>
      <p:ext uri="{BB962C8B-B14F-4D97-AF65-F5344CB8AC3E}">
        <p14:creationId xmlns:p14="http://schemas.microsoft.com/office/powerpoint/2010/main" val="3343716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8168" y="3118212"/>
            <a:ext cx="4284441" cy="1053366"/>
          </a:xfrm>
        </p:spPr>
        <p:txBody>
          <a:bodyPr anchor="b">
            <a:noAutofit/>
          </a:bodyPr>
          <a:lstStyle>
            <a:lvl1pPr algn="l">
              <a:defRPr sz="4000">
                <a:solidFill>
                  <a:schemeClr val="bg1"/>
                </a:solidFill>
              </a:defRPr>
            </a:lvl1pPr>
          </a:lstStyle>
          <a:p>
            <a:r>
              <a:rPr lang="en-US" dirty="0"/>
              <a:t>Click to edit Master title style</a:t>
            </a:r>
            <a:endParaRPr lang="he-IL" dirty="0"/>
          </a:p>
        </p:txBody>
      </p:sp>
      <p:sp>
        <p:nvSpPr>
          <p:cNvPr id="6" name="Slide Number Placeholder 5"/>
          <p:cNvSpPr>
            <a:spLocks noGrp="1"/>
          </p:cNvSpPr>
          <p:nvPr>
            <p:ph type="sldNum" sz="quarter" idx="12"/>
          </p:nvPr>
        </p:nvSpPr>
        <p:spPr/>
        <p:txBody>
          <a:bodyPr/>
          <a:lstStyle>
            <a:lvl1pPr algn="r" rtl="1">
              <a:defRPr/>
            </a:lvl1pPr>
          </a:lstStyle>
          <a:p>
            <a:fld id="{7C334F4B-D663-4C7D-A3CB-67D747FC8115}" type="slidenum">
              <a:rPr lang="he-IL" smtClean="0"/>
              <a:pPr/>
              <a:t>‹N°›</a:t>
            </a:fld>
            <a:endParaRPr lang="he-IL" dirty="0"/>
          </a:p>
        </p:txBody>
      </p:sp>
    </p:spTree>
    <p:extLst>
      <p:ext uri="{BB962C8B-B14F-4D97-AF65-F5344CB8AC3E}">
        <p14:creationId xmlns:p14="http://schemas.microsoft.com/office/powerpoint/2010/main" val="1595652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26396" y="3118212"/>
            <a:ext cx="7406214" cy="1053366"/>
          </a:xfrm>
        </p:spPr>
        <p:txBody>
          <a:bodyPr anchor="b">
            <a:noAutofit/>
          </a:bodyPr>
          <a:lstStyle>
            <a:lvl1pPr algn="l">
              <a:defRPr sz="4000">
                <a:solidFill>
                  <a:schemeClr val="bg1"/>
                </a:solidFill>
              </a:defRPr>
            </a:lvl1pPr>
          </a:lstStyle>
          <a:p>
            <a:r>
              <a:rPr lang="en-US" dirty="0"/>
              <a:t>Click to edit Master title style</a:t>
            </a:r>
            <a:endParaRPr lang="he-IL" dirty="0"/>
          </a:p>
        </p:txBody>
      </p:sp>
      <p:sp>
        <p:nvSpPr>
          <p:cNvPr id="6" name="Slide Number Placeholder 5"/>
          <p:cNvSpPr>
            <a:spLocks noGrp="1"/>
          </p:cNvSpPr>
          <p:nvPr>
            <p:ph type="sldNum" sz="quarter" idx="12"/>
          </p:nvPr>
        </p:nvSpPr>
        <p:spPr/>
        <p:txBody>
          <a:bodyPr/>
          <a:lstStyle>
            <a:lvl1pPr algn="r" rtl="1">
              <a:defRPr/>
            </a:lvl1pPr>
          </a:lstStyle>
          <a:p>
            <a:fld id="{7C334F4B-D663-4C7D-A3CB-67D747FC8115}" type="slidenum">
              <a:rPr lang="he-IL" smtClean="0"/>
              <a:pPr/>
              <a:t>‹N°›</a:t>
            </a:fld>
            <a:endParaRPr lang="he-IL" dirty="0"/>
          </a:p>
        </p:txBody>
      </p:sp>
    </p:spTree>
    <p:extLst>
      <p:ext uri="{BB962C8B-B14F-4D97-AF65-F5344CB8AC3E}">
        <p14:creationId xmlns:p14="http://schemas.microsoft.com/office/powerpoint/2010/main" val="448843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8168" y="3118212"/>
            <a:ext cx="4284441" cy="1053366"/>
          </a:xfrm>
        </p:spPr>
        <p:txBody>
          <a:bodyPr anchor="b">
            <a:noAutofit/>
          </a:bodyPr>
          <a:lstStyle>
            <a:lvl1pPr algn="l">
              <a:defRPr sz="4000">
                <a:solidFill>
                  <a:schemeClr val="bg1"/>
                </a:solidFill>
              </a:defRPr>
            </a:lvl1pPr>
          </a:lstStyle>
          <a:p>
            <a:r>
              <a:rPr lang="en-US" dirty="0"/>
              <a:t>Click to edit Master title style</a:t>
            </a:r>
            <a:endParaRPr lang="he-IL" dirty="0"/>
          </a:p>
        </p:txBody>
      </p:sp>
      <p:sp>
        <p:nvSpPr>
          <p:cNvPr id="6" name="Slide Number Placeholder 5"/>
          <p:cNvSpPr>
            <a:spLocks noGrp="1"/>
          </p:cNvSpPr>
          <p:nvPr>
            <p:ph type="sldNum" sz="quarter" idx="12"/>
          </p:nvPr>
        </p:nvSpPr>
        <p:spPr/>
        <p:txBody>
          <a:bodyPr/>
          <a:lstStyle>
            <a:lvl1pPr algn="r" rtl="1">
              <a:defRPr/>
            </a:lvl1pPr>
          </a:lstStyle>
          <a:p>
            <a:fld id="{7C334F4B-D663-4C7D-A3CB-67D747FC8115}" type="slidenum">
              <a:rPr lang="he-IL" smtClean="0"/>
              <a:pPr/>
              <a:t>‹N°›</a:t>
            </a:fld>
            <a:endParaRPr lang="he-IL" dirty="0"/>
          </a:p>
        </p:txBody>
      </p:sp>
    </p:spTree>
    <p:extLst>
      <p:ext uri="{BB962C8B-B14F-4D97-AF65-F5344CB8AC3E}">
        <p14:creationId xmlns:p14="http://schemas.microsoft.com/office/powerpoint/2010/main" val="316449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91450" y="3118212"/>
            <a:ext cx="7441159" cy="1053366"/>
          </a:xfrm>
        </p:spPr>
        <p:txBody>
          <a:bodyPr anchor="b">
            <a:noAutofit/>
          </a:bodyPr>
          <a:lstStyle>
            <a:lvl1pPr algn="l">
              <a:defRPr sz="4000">
                <a:solidFill>
                  <a:schemeClr val="bg1"/>
                </a:solidFill>
              </a:defRPr>
            </a:lvl1pPr>
          </a:lstStyle>
          <a:p>
            <a:r>
              <a:rPr lang="en-US" dirty="0"/>
              <a:t>Click to edit Master title style</a:t>
            </a:r>
            <a:endParaRPr lang="he-IL" dirty="0"/>
          </a:p>
        </p:txBody>
      </p:sp>
      <p:sp>
        <p:nvSpPr>
          <p:cNvPr id="6" name="Slide Number Placeholder 5"/>
          <p:cNvSpPr>
            <a:spLocks noGrp="1"/>
          </p:cNvSpPr>
          <p:nvPr>
            <p:ph type="sldNum" sz="quarter" idx="12"/>
          </p:nvPr>
        </p:nvSpPr>
        <p:spPr/>
        <p:txBody>
          <a:bodyPr/>
          <a:lstStyle>
            <a:lvl1pPr algn="r" rtl="1">
              <a:defRPr/>
            </a:lvl1pPr>
          </a:lstStyle>
          <a:p>
            <a:fld id="{7C334F4B-D663-4C7D-A3CB-67D747FC8115}" type="slidenum">
              <a:rPr lang="he-IL" smtClean="0"/>
              <a:pPr/>
              <a:t>‹N°›</a:t>
            </a:fld>
            <a:endParaRPr lang="he-IL" dirty="0"/>
          </a:p>
        </p:txBody>
      </p:sp>
    </p:spTree>
    <p:extLst>
      <p:ext uri="{BB962C8B-B14F-4D97-AF65-F5344CB8AC3E}">
        <p14:creationId xmlns:p14="http://schemas.microsoft.com/office/powerpoint/2010/main" val="268120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‹N°›</a:t>
            </a:fld>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‹N°›</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823" r:id="rId18"/>
    <p:sldLayoutId id="2147483824" r:id="rId19"/>
    <p:sldLayoutId id="2147483890"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9896F-B196-49B0-8CF6-9AE80E8BE55D}" type="datetimeFigureOut">
              <a:rPr lang="en-US" smtClean="0"/>
              <a:t>5/15/2025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60A42-552D-4AD9-B400-CA385ECA5403}" type="slidenum">
              <a:rPr lang="en-US" smtClean="0"/>
              <a:t>‹N°›</a:t>
            </a:fld>
            <a:endParaRPr lang="en-US"/>
          </a:p>
        </p:txBody>
      </p:sp>
    </p:spTree>
    <p:extLst>
      <p:ext uri="{BB962C8B-B14F-4D97-AF65-F5344CB8AC3E}">
        <p14:creationId xmlns:p14="http://schemas.microsoft.com/office/powerpoint/2010/main" val="2640404000"/>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hyperlink" Target="mailto:bcarnec@hub.brussel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32.xml"/><Relationship Id="rId5" Type="http://schemas.openxmlformats.org/officeDocument/2006/relationships/image" Target="../media/image67.jpeg"/><Relationship Id="rId4" Type="http://schemas.openxmlformats.org/officeDocument/2006/relationships/image" Target="../media/image66.jpeg"/></Relationships>
</file>

<file path=ppt/slides/_rels/slide1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9.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70.jpg"/><Relationship Id="rId7" Type="http://schemas.openxmlformats.org/officeDocument/2006/relationships/image" Target="../media/image74.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33.emf"/><Relationship Id="rId1" Type="http://schemas.openxmlformats.org/officeDocument/2006/relationships/slideLayout" Target="../slideLayouts/slideLayout24.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8" Type="http://schemas.openxmlformats.org/officeDocument/2006/relationships/hyperlink" Target="https://idealist.proposalcheck.eu/" TargetMode="External"/><Relationship Id="rId13" Type="http://schemas.openxmlformats.org/officeDocument/2006/relationships/image" Target="../media/image44.jpeg"/><Relationship Id="rId18" Type="http://schemas.openxmlformats.org/officeDocument/2006/relationships/image" Target="../media/image47.png"/><Relationship Id="rId3" Type="http://schemas.openxmlformats.org/officeDocument/2006/relationships/image" Target="../media/image40.jpeg"/><Relationship Id="rId7" Type="http://schemas.openxmlformats.org/officeDocument/2006/relationships/image" Target="../media/image42.png"/><Relationship Id="rId12" Type="http://schemas.openxmlformats.org/officeDocument/2006/relationships/hyperlink" Target="https://www.b2match.com/e/cl4-digital-2025/" TargetMode="External"/><Relationship Id="rId17" Type="http://schemas.openxmlformats.org/officeDocument/2006/relationships/hyperlink" Target="https://www.topictree.eu/" TargetMode="External"/><Relationship Id="rId2" Type="http://schemas.openxmlformats.org/officeDocument/2006/relationships/notesSlide" Target="../notesSlides/notesSlide2.xml"/><Relationship Id="rId16" Type="http://schemas.openxmlformats.org/officeDocument/2006/relationships/image" Target="../media/image46.png"/><Relationship Id="rId1" Type="http://schemas.openxmlformats.org/officeDocument/2006/relationships/slideLayout" Target="../slideLayouts/slideLayout25.xml"/><Relationship Id="rId6" Type="http://schemas.openxmlformats.org/officeDocument/2006/relationships/hyperlink" Target="https://www.ideal-ist.eu/partner-search-home" TargetMode="External"/><Relationship Id="rId11" Type="http://schemas.openxmlformats.org/officeDocument/2006/relationships/hyperlink" Target="https://www.ideal-ist.eu/toolbox" TargetMode="External"/><Relationship Id="rId5" Type="http://schemas.openxmlformats.org/officeDocument/2006/relationships/hyperlink" Target="http://www.ideal-ist.eu/partner-search-home" TargetMode="External"/><Relationship Id="rId15" Type="http://schemas.openxmlformats.org/officeDocument/2006/relationships/hyperlink" Target="http://foto.wuestenigel.com/training-with-kangoo-jumps-rebound-shoes/" TargetMode="External"/><Relationship Id="rId10" Type="http://schemas.openxmlformats.org/officeDocument/2006/relationships/image" Target="../media/image43.png"/><Relationship Id="rId19" Type="http://schemas.openxmlformats.org/officeDocument/2006/relationships/hyperlink" Target="https://www.ideal-ist.eu/user/register" TargetMode="External"/><Relationship Id="rId4" Type="http://schemas.openxmlformats.org/officeDocument/2006/relationships/image" Target="../media/image41.png"/><Relationship Id="rId9" Type="http://schemas.openxmlformats.org/officeDocument/2006/relationships/hyperlink" Target="https://www.ideal-ist.eu/pre-proposal-check" TargetMode="External"/><Relationship Id="rId14" Type="http://schemas.openxmlformats.org/officeDocument/2006/relationships/image" Target="../media/image45.jpe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hyperlink" Target="http://www.topictree.eu/"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hyperlink" Target="https://www.udemy.com/course/european-research-and-innovation-funding-with-horizon-europe/" TargetMode="External"/><Relationship Id="rId2" Type="http://schemas.openxmlformats.org/officeDocument/2006/relationships/image" Target="../media/image53.png"/><Relationship Id="rId1" Type="http://schemas.openxmlformats.org/officeDocument/2006/relationships/slideLayout" Target="../slideLayouts/slideLayout25.xml"/><Relationship Id="rId5" Type="http://schemas.openxmlformats.org/officeDocument/2006/relationships/image" Target="../media/image55.png"/><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25.xml"/><Relationship Id="rId6" Type="http://schemas.openxmlformats.org/officeDocument/2006/relationships/hyperlink" Target="https://digital2021.ideal-ist.eu/" TargetMode="External"/><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3.png"/></Relationships>
</file>

<file path=ppt/slides/_rels/slide9.xml.rels><?xml version="1.0" encoding="UTF-8" standalone="yes"?>
<Relationships xmlns="http://schemas.openxmlformats.org/package/2006/relationships"><Relationship Id="rId3" Type="http://schemas.openxmlformats.org/officeDocument/2006/relationships/hyperlink" Target="https://www.b2match.com/e/kets2025" TargetMode="External"/><Relationship Id="rId2" Type="http://schemas.openxmlformats.org/officeDocument/2006/relationships/hyperlink" Target="https://digital-strategy.ec.europa.eu/en/events/ai-data-robotics-info-day-and-brokerage-event" TargetMode="External"/><Relationship Id="rId1" Type="http://schemas.openxmlformats.org/officeDocument/2006/relationships/slideLayout" Target="../slideLayouts/slideLayout24.xml"/><Relationship Id="rId5" Type="http://schemas.openxmlformats.org/officeDocument/2006/relationships/image" Target="../media/image59.png"/><Relationship Id="rId4" Type="http://schemas.openxmlformats.org/officeDocument/2006/relationships/hyperlink" Target="https://digst.dk/om-os/internationalt-samarbejde/eu-formandskab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kstSylinder 6">
            <a:extLst>
              <a:ext uri="{FF2B5EF4-FFF2-40B4-BE49-F238E27FC236}">
                <a16:creationId xmlns:a16="http://schemas.microsoft.com/office/drawing/2014/main" id="{5D99E163-7FEE-12DE-80EB-9434DA1FF629}"/>
              </a:ext>
            </a:extLst>
          </p:cNvPr>
          <p:cNvSpPr txBox="1"/>
          <p:nvPr/>
        </p:nvSpPr>
        <p:spPr>
          <a:xfrm>
            <a:off x="6882481" y="5877984"/>
            <a:ext cx="12811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white"/>
                </a:solidFill>
                <a:effectLst/>
                <a:uLnTx/>
                <a:uFillTx/>
                <a:latin typeface="Calibri" panose="020F0502020204030204"/>
                <a:ea typeface="+mn-ea"/>
                <a:cs typeface="+mn-cs"/>
              </a:rPr>
              <a:t>Since 1996!</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3EDDB6-267C-3905-A0D8-883C7D5382FC}"/>
              </a:ext>
            </a:extLst>
          </p:cNvPr>
          <p:cNvSpPr txBox="1">
            <a:spLocks/>
          </p:cNvSpPr>
          <p:nvPr/>
        </p:nvSpPr>
        <p:spPr>
          <a:xfrm>
            <a:off x="1106364" y="2337858"/>
            <a:ext cx="7389937" cy="9884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fr-FR" sz="5400" b="1" dirty="0">
                <a:solidFill>
                  <a:schemeClr val="bg1"/>
                </a:solidFill>
              </a:rPr>
              <a:t>IDEAL-IST </a:t>
            </a:r>
          </a:p>
          <a:p>
            <a:pPr algn="l">
              <a:lnSpc>
                <a:spcPct val="100000"/>
              </a:lnSpc>
            </a:pPr>
            <a:r>
              <a:rPr lang="fr-FR" sz="3200" dirty="0">
                <a:solidFill>
                  <a:schemeClr val="bg1"/>
                </a:solidFill>
              </a:rPr>
              <a:t>NCP NETWORK FOR CLUSTER 4 DIGITAL</a:t>
            </a:r>
            <a:endParaRPr lang="en-US" sz="3200" dirty="0">
              <a:solidFill>
                <a:schemeClr val="bg1"/>
              </a:solidFill>
            </a:endParaRPr>
          </a:p>
        </p:txBody>
      </p:sp>
      <p:sp>
        <p:nvSpPr>
          <p:cNvPr id="3" name="ZoneTexte 2">
            <a:extLst>
              <a:ext uri="{FF2B5EF4-FFF2-40B4-BE49-F238E27FC236}">
                <a16:creationId xmlns:a16="http://schemas.microsoft.com/office/drawing/2014/main" id="{7D11C2F6-C0D6-07A8-092F-F38816C871F5}"/>
              </a:ext>
            </a:extLst>
          </p:cNvPr>
          <p:cNvSpPr txBox="1"/>
          <p:nvPr/>
        </p:nvSpPr>
        <p:spPr>
          <a:xfrm>
            <a:off x="1106364" y="3729454"/>
            <a:ext cx="5932611" cy="338554"/>
          </a:xfrm>
          <a:prstGeom prst="rect">
            <a:avLst/>
          </a:prstGeom>
          <a:noFill/>
        </p:spPr>
        <p:txBody>
          <a:bodyPr wrap="square" rtlCol="0">
            <a:spAutoFit/>
          </a:bodyPr>
          <a:lstStyle/>
          <a:p>
            <a:r>
              <a:rPr lang="en-I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ADRA Info Day – 16</a:t>
            </a:r>
            <a:r>
              <a:rPr lang="en-IE" sz="16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th</a:t>
            </a:r>
            <a:r>
              <a:rPr lang="en-I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May 2025 – </a:t>
            </a:r>
            <a:r>
              <a:rPr lang="en-IE"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bcarnec@hub.brussels</a:t>
            </a:r>
            <a:r>
              <a:rPr lang="en-I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09679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74776" y="2557402"/>
            <a:ext cx="7010439" cy="3019524"/>
          </a:xfrm>
        </p:spPr>
        <p:txBody>
          <a:bodyPr>
            <a:normAutofit/>
          </a:bodyPr>
          <a:lstStyle/>
          <a:p>
            <a:pPr marL="0" indent="0">
              <a:buNone/>
            </a:pPr>
            <a:r>
              <a:rPr lang="en-GB" sz="2400" dirty="0"/>
              <a:t>Ideal-</a:t>
            </a:r>
            <a:r>
              <a:rPr lang="en-GB" sz="2400" dirty="0" err="1"/>
              <a:t>ist</a:t>
            </a:r>
            <a:r>
              <a:rPr lang="en-GB" sz="2400" dirty="0"/>
              <a:t> National Contact Points (NCPs) are available to review your project ideas. Discuss discretely with NCPs whether your idea fits the call topic you chose. Or get help to find another meeting.</a:t>
            </a:r>
            <a:endParaRPr lang="en-US" sz="2400" dirty="0"/>
          </a:p>
          <a:p>
            <a:endParaRPr lang="en-US" sz="2400" dirty="0"/>
          </a:p>
        </p:txBody>
      </p:sp>
      <p:sp>
        <p:nvSpPr>
          <p:cNvPr id="5" name="TextBox 4"/>
          <p:cNvSpPr txBox="1"/>
          <p:nvPr/>
        </p:nvSpPr>
        <p:spPr>
          <a:xfrm>
            <a:off x="1479405" y="4159485"/>
            <a:ext cx="84868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When: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any time or at specific events, e.g. 20</a:t>
            </a:r>
            <a:r>
              <a:rPr kumimoji="0" lang="en-GB" sz="180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May or 2</a:t>
            </a:r>
            <a:r>
              <a:rPr kumimoji="0" lang="en-GB" sz="1800"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GB" sz="180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July</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Where: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Online or in person at specific events, e.g. Strasbourg or Aalborg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proposal-idea-check_20190901_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313" y="4961838"/>
            <a:ext cx="6733989" cy="172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50258" y="1666054"/>
            <a:ext cx="6602180" cy="835613"/>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86CF"/>
                </a:solidFill>
                <a:effectLst/>
                <a:uLnTx/>
                <a:uFillTx/>
                <a:latin typeface="Calibri" panose="020F0502020204030204" pitchFamily="34" charset="0"/>
                <a:ea typeface="Calibri" panose="020F0502020204030204" pitchFamily="34" charset="0"/>
                <a:cs typeface="Times New Roman" panose="02020603050405020304" pitchFamily="18" charset="0"/>
              </a:rPr>
              <a:t>Have a proposal idea? Get early feedback</a:t>
            </a:r>
            <a:r>
              <a:rPr kumimoji="0" lang="en-GB" sz="1800" b="1" i="0" u="none" strike="noStrike" kern="1200" cap="none" spc="0" normalizeH="0" baseline="0" noProof="0" dirty="0">
                <a:ln>
                  <a:noFill/>
                </a:ln>
                <a:solidFill>
                  <a:srgbClr val="0086CF"/>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86CF"/>
                </a:solidFill>
                <a:effectLst/>
                <a:uLnTx/>
                <a:uFillTx/>
                <a:latin typeface="Calibri" panose="020F0502020204030204" pitchFamily="34" charset="0"/>
                <a:ea typeface="Calibri" panose="020F0502020204030204" pitchFamily="34" charset="0"/>
                <a:cs typeface="Times New Roman" panose="02020603050405020304" pitchFamily="18" charset="0"/>
              </a:rPr>
              <a:t>from experienced National Contact Points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037159" y="303151"/>
            <a:ext cx="4504310" cy="825291"/>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700"/>
              </a:spcAft>
              <a:buClrTx/>
              <a:buSzTx/>
              <a:buFontTx/>
              <a:buNone/>
              <a:tabLst/>
              <a:defRPr/>
            </a:pPr>
            <a:r>
              <a:rPr kumimoji="0" lang="en-GB" sz="4400" b="1" i="0" u="none" strike="noStrike" kern="1200" cap="none" spc="0" normalizeH="0" baseline="0" noProof="0" dirty="0">
                <a:ln>
                  <a:noFill/>
                </a:ln>
                <a:solidFill>
                  <a:srgbClr val="0086CF"/>
                </a:solidFill>
                <a:effectLst/>
                <a:uLnTx/>
                <a:uFillTx/>
                <a:latin typeface="Calibri" panose="020F0502020204030204" pitchFamily="34" charset="0"/>
                <a:ea typeface="Calibri" panose="020F0502020204030204" pitchFamily="34" charset="0"/>
                <a:cs typeface="Times New Roman" panose="02020603050405020304" pitchFamily="18" charset="0"/>
              </a:rPr>
              <a:t>Project Idea Check</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p:cNvGrpSpPr/>
          <p:nvPr/>
        </p:nvGrpSpPr>
        <p:grpSpPr>
          <a:xfrm>
            <a:off x="8582882" y="281908"/>
            <a:ext cx="3270884" cy="2990850"/>
            <a:chOff x="1006051" y="-801256"/>
            <a:chExt cx="3777571" cy="3091348"/>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10800000">
              <a:off x="2603667" y="-801256"/>
              <a:ext cx="2179955" cy="1661160"/>
            </a:xfrm>
            <a:prstGeom prst="rect">
              <a:avLst/>
            </a:prstGeom>
            <a:ln w="57150">
              <a:solidFill>
                <a:schemeClr val="bg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3845"/>
            <a:stretch/>
          </p:blipFill>
          <p:spPr bwMode="auto">
            <a:xfrm>
              <a:off x="2711617" y="947660"/>
              <a:ext cx="2072005" cy="1342432"/>
            </a:xfrm>
            <a:prstGeom prst="rect">
              <a:avLst/>
            </a:prstGeom>
            <a:ln w="57150">
              <a:solidFill>
                <a:schemeClr val="bg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5067" r="6059"/>
            <a:stretch/>
          </p:blipFill>
          <p:spPr bwMode="auto">
            <a:xfrm rot="5400000">
              <a:off x="1324347" y="-86812"/>
              <a:ext cx="1493834" cy="2130425"/>
            </a:xfrm>
            <a:prstGeom prst="rect">
              <a:avLst/>
            </a:prstGeom>
            <a:ln w="57150">
              <a:solidFill>
                <a:schemeClr val="bg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963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661" y="0"/>
            <a:ext cx="857014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txBox="1">
            <a:spLocks/>
          </p:cNvSpPr>
          <p:nvPr/>
        </p:nvSpPr>
        <p:spPr>
          <a:xfrm>
            <a:off x="316015" y="267983"/>
            <a:ext cx="3571231" cy="6714309"/>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6800" b="1" i="0" u="none" strike="noStrike" kern="1200" cap="none" spc="0" normalizeH="0" baseline="0" noProof="0" dirty="0">
                <a:ln>
                  <a:noFill/>
                </a:ln>
                <a:solidFill>
                  <a:srgbClr val="0070C0"/>
                </a:solidFill>
                <a:effectLst/>
                <a:uLnTx/>
                <a:uFillTx/>
                <a:latin typeface="Calibri" panose="020F0502020204030204"/>
                <a:ea typeface="+mj-ea"/>
                <a:cs typeface="+mj-cs"/>
              </a:rPr>
              <a:t>Ideal-ist</a:t>
            </a:r>
            <a:endParaRPr kumimoji="0" lang="en-US" sz="6800" b="1" i="0" u="none" strike="noStrike" kern="1200" cap="none" spc="0" normalizeH="0" baseline="0" noProof="0" dirty="0">
              <a:ln>
                <a:noFill/>
              </a:ln>
              <a:solidFill>
                <a:srgbClr val="0070C0"/>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300" b="1" i="0" u="none" strike="noStrike" kern="1200" cap="none" spc="0" normalizeH="0" baseline="0" noProof="0" dirty="0">
              <a:ln>
                <a:noFill/>
              </a:ln>
              <a:solidFill>
                <a:srgbClr val="0070C0"/>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800" b="1" i="0" u="none" strike="noStrike" kern="1200" cap="none" spc="0" normalizeH="0" baseline="0" noProof="0" dirty="0">
                <a:ln>
                  <a:noFill/>
                </a:ln>
                <a:solidFill>
                  <a:srgbClr val="0070C0"/>
                </a:solidFill>
                <a:effectLst/>
                <a:uLnTx/>
                <a:uFillTx/>
                <a:latin typeface="Calibri" panose="020F0502020204030204"/>
                <a:ea typeface="+mj-ea"/>
                <a:cs typeface="+mj-cs"/>
              </a:rPr>
              <a:t>Full Proposal Check</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800" b="1" i="0" u="none" strike="noStrike" kern="1200" cap="none" spc="0" normalizeH="0" baseline="0" noProof="0" dirty="0">
              <a:ln>
                <a:noFill/>
              </a:ln>
              <a:solidFill>
                <a:srgbClr val="0070C0"/>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900" b="1" i="0" u="none" strike="noStrike" kern="1200" cap="none" spc="0" normalizeH="0" baseline="0" noProof="0" dirty="0">
                <a:ln>
                  <a:noFill/>
                </a:ln>
                <a:solidFill>
                  <a:srgbClr val="0070C0"/>
                </a:solidFill>
                <a:effectLst/>
                <a:uLnTx/>
                <a:uFillTx/>
                <a:latin typeface="Calibri" panose="020F0502020204030204"/>
                <a:ea typeface="+mj-ea"/>
                <a:cs typeface="+mj-cs"/>
              </a:rPr>
            </a:br>
            <a:r>
              <a:rPr kumimoji="0" lang="en-US" sz="4900" b="1" i="0" u="none" strike="noStrike" kern="1200" cap="none" spc="0" normalizeH="0" baseline="0" noProof="0" dirty="0">
                <a:ln>
                  <a:noFill/>
                </a:ln>
                <a:solidFill>
                  <a:srgbClr val="0070C0"/>
                </a:solidFill>
                <a:effectLst/>
                <a:uLnTx/>
                <a:uFillTx/>
                <a:latin typeface="Calibri" panose="020F0502020204030204"/>
                <a:ea typeface="+mj-ea"/>
                <a:cs typeface="+mj-cs"/>
              </a:rPr>
              <a:t>Coming again soon …</a:t>
            </a:r>
          </a:p>
        </p:txBody>
      </p:sp>
      <p:sp>
        <p:nvSpPr>
          <p:cNvPr id="4" name="Title 1">
            <a:extLst>
              <a:ext uri="{FF2B5EF4-FFF2-40B4-BE49-F238E27FC236}">
                <a16:creationId xmlns:a16="http://schemas.microsoft.com/office/drawing/2014/main" id="{99FBE3AC-6BF8-ED0B-79B8-A951927A1C16}"/>
              </a:ext>
            </a:extLst>
          </p:cNvPr>
          <p:cNvSpPr txBox="1">
            <a:spLocks/>
          </p:cNvSpPr>
          <p:nvPr/>
        </p:nvSpPr>
        <p:spPr>
          <a:xfrm>
            <a:off x="8608741" y="5983900"/>
            <a:ext cx="3471627" cy="874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C000"/>
                </a:solidFill>
                <a:latin typeface="Bahnschrift SemiBold SemiConden" panose="020B0502040204020203" pitchFamily="34" charset="0"/>
              </a:rPr>
              <a:t>September 2025</a:t>
            </a:r>
            <a:br>
              <a:rPr lang="en-US" sz="4000" b="1" dirty="0">
                <a:solidFill>
                  <a:srgbClr val="FFC000"/>
                </a:solidFill>
                <a:latin typeface="Bahnschrift SemiBold SemiConden" panose="020B0502040204020203" pitchFamily="34" charset="0"/>
              </a:rPr>
            </a:br>
            <a:endParaRPr lang="en-IL" sz="4000" b="1" dirty="0">
              <a:solidFill>
                <a:srgbClr val="FFC000"/>
              </a:solidFill>
              <a:latin typeface="Bahnschrift SemiBold SemiConden" panose="020B0502040204020203" pitchFamily="34" charset="0"/>
            </a:endParaRPr>
          </a:p>
        </p:txBody>
      </p:sp>
    </p:spTree>
    <p:extLst>
      <p:ext uri="{BB962C8B-B14F-4D97-AF65-F5344CB8AC3E}">
        <p14:creationId xmlns:p14="http://schemas.microsoft.com/office/powerpoint/2010/main" val="4047106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A0183B-2E2C-5683-B010-F16111165EA1}"/>
              </a:ext>
            </a:extLst>
          </p:cNvPr>
          <p:cNvSpPr>
            <a:spLocks noGrp="1"/>
          </p:cNvSpPr>
          <p:nvPr>
            <p:ph type="title"/>
          </p:nvPr>
        </p:nvSpPr>
        <p:spPr/>
        <p:txBody>
          <a:bodyPr/>
          <a:lstStyle/>
          <a:p>
            <a:r>
              <a:rPr lang="en-IE" dirty="0">
                <a:solidFill>
                  <a:srgbClr val="0077CE"/>
                </a:solidFill>
              </a:rPr>
              <a:t>Key takeaways </a:t>
            </a:r>
          </a:p>
        </p:txBody>
      </p:sp>
      <p:pic>
        <p:nvPicPr>
          <p:cNvPr id="4" name="Image 3" descr="Une image contenant texte, capture d’écran, Police, conception&#10;&#10;Le contenu généré par l’IA peut être incorrect.">
            <a:extLst>
              <a:ext uri="{FF2B5EF4-FFF2-40B4-BE49-F238E27FC236}">
                <a16:creationId xmlns:a16="http://schemas.microsoft.com/office/drawing/2014/main" id="{8309071F-B57F-AF20-CC70-70B534BD1520}"/>
              </a:ext>
            </a:extLst>
          </p:cNvPr>
          <p:cNvPicPr>
            <a:picLocks noChangeAspect="1"/>
          </p:cNvPicPr>
          <p:nvPr/>
        </p:nvPicPr>
        <p:blipFill>
          <a:blip r:embed="rId2">
            <a:extLst>
              <a:ext uri="{28A0092B-C50C-407E-A947-70E740481C1C}">
                <a14:useLocalDpi xmlns:a14="http://schemas.microsoft.com/office/drawing/2010/main" val="0"/>
              </a:ext>
            </a:extLst>
          </a:blip>
          <a:srcRect r="2059" b="9033"/>
          <a:stretch/>
        </p:blipFill>
        <p:spPr>
          <a:xfrm>
            <a:off x="1300765" y="-2218"/>
            <a:ext cx="10053035" cy="5913621"/>
          </a:xfrm>
          <a:prstGeom prst="rect">
            <a:avLst/>
          </a:prstGeom>
        </p:spPr>
      </p:pic>
      <p:pic>
        <p:nvPicPr>
          <p:cNvPr id="5" name="Grafik 3">
            <a:extLst>
              <a:ext uri="{FF2B5EF4-FFF2-40B4-BE49-F238E27FC236}">
                <a16:creationId xmlns:a16="http://schemas.microsoft.com/office/drawing/2014/main" id="{FB716012-2BAE-FFB8-0AE7-39F77891B5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8039" y="4587421"/>
            <a:ext cx="1094702" cy="1094702"/>
          </a:xfrm>
          <a:prstGeom prst="rect">
            <a:avLst/>
          </a:prstGeom>
        </p:spPr>
      </p:pic>
    </p:spTree>
    <p:extLst>
      <p:ext uri="{BB962C8B-B14F-4D97-AF65-F5344CB8AC3E}">
        <p14:creationId xmlns:p14="http://schemas.microsoft.com/office/powerpoint/2010/main" val="57116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9" name="Pic: miniatures di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786" y="0"/>
            <a:ext cx="5657385" cy="5934538"/>
          </a:xfrm>
          <a:prstGeom prst="rect">
            <a:avLst/>
          </a:prstGeom>
        </p:spPr>
      </p:pic>
      <p:sp>
        <p:nvSpPr>
          <p:cNvPr id="7" name="Rectangle 6">
            <a:extLst>
              <a:ext uri="{FF2B5EF4-FFF2-40B4-BE49-F238E27FC236}">
                <a16:creationId xmlns:a16="http://schemas.microsoft.com/office/drawing/2014/main" id="{5BA99131-B378-5F73-EB91-E64ADCC9EAD0}"/>
              </a:ext>
            </a:extLst>
          </p:cNvPr>
          <p:cNvSpPr/>
          <p:nvPr/>
        </p:nvSpPr>
        <p:spPr>
          <a:xfrm>
            <a:off x="5145111" y="4314361"/>
            <a:ext cx="2789521" cy="977717"/>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Title 1">
            <a:extLst>
              <a:ext uri="{FF2B5EF4-FFF2-40B4-BE49-F238E27FC236}">
                <a16:creationId xmlns:a16="http://schemas.microsoft.com/office/drawing/2014/main" id="{99FBE3AC-6BF8-ED0B-79B8-A951927A1C16}"/>
              </a:ext>
            </a:extLst>
          </p:cNvPr>
          <p:cNvSpPr>
            <a:spLocks noGrp="1"/>
          </p:cNvSpPr>
          <p:nvPr>
            <p:ph type="title"/>
          </p:nvPr>
        </p:nvSpPr>
        <p:spPr>
          <a:xfrm>
            <a:off x="1227490" y="260680"/>
            <a:ext cx="7835242" cy="5500040"/>
          </a:xfrm>
        </p:spPr>
        <p:txBody>
          <a:bodyPr/>
          <a:lstStyle/>
          <a:p>
            <a:r>
              <a:rPr lang="en-US" sz="9800" b="1" dirty="0">
                <a:solidFill>
                  <a:schemeClr val="bg1"/>
                </a:solidFill>
                <a:latin typeface="Bahnschrift SemiBold SemiConden" panose="020B0502040204020203" pitchFamily="34" charset="0"/>
              </a:rPr>
              <a:t>Our Benefit</a:t>
            </a:r>
            <a:br>
              <a:rPr lang="en-US" sz="9800" b="1" dirty="0">
                <a:solidFill>
                  <a:schemeClr val="bg1"/>
                </a:solidFill>
                <a:latin typeface="Bahnschrift SemiBold SemiConden" panose="020B0502040204020203" pitchFamily="34" charset="0"/>
              </a:rPr>
            </a:br>
            <a:r>
              <a:rPr lang="en-US" sz="7800" b="1" dirty="0">
                <a:solidFill>
                  <a:srgbClr val="FFC000"/>
                </a:solidFill>
                <a:latin typeface="Bahnschrift SemiBold SemiConden" panose="020B0502040204020203" pitchFamily="34" charset="0"/>
              </a:rPr>
              <a:t>Supporting</a:t>
            </a:r>
            <a:br>
              <a:rPr lang="en-US" sz="7800" b="1" dirty="0">
                <a:solidFill>
                  <a:srgbClr val="FFC000"/>
                </a:solidFill>
                <a:latin typeface="Bahnschrift SemiBold SemiConden" panose="020B0502040204020203" pitchFamily="34" charset="0"/>
              </a:rPr>
            </a:br>
            <a:r>
              <a:rPr lang="en-US" sz="7800" b="1" dirty="0">
                <a:solidFill>
                  <a:srgbClr val="FFC000"/>
                </a:solidFill>
                <a:latin typeface="Bahnschrift SemiBold SemiConden" panose="020B0502040204020203" pitchFamily="34" charset="0"/>
              </a:rPr>
              <a:t>Applicants</a:t>
            </a:r>
            <a:br>
              <a:rPr lang="en-US" sz="7800" b="1" dirty="0">
                <a:solidFill>
                  <a:srgbClr val="FFC000"/>
                </a:solidFill>
                <a:latin typeface="Bahnschrift SemiBold SemiConden" panose="020B0502040204020203" pitchFamily="34" charset="0"/>
              </a:rPr>
            </a:br>
            <a:r>
              <a:rPr lang="en-US" sz="7800" b="1" dirty="0">
                <a:solidFill>
                  <a:srgbClr val="FFC000"/>
                </a:solidFill>
                <a:latin typeface="Bahnschrift SemiBold SemiConden" panose="020B0502040204020203" pitchFamily="34" charset="0"/>
              </a:rPr>
              <a:t>Together</a:t>
            </a:r>
            <a:br>
              <a:rPr lang="en-US" sz="7600" b="1" dirty="0">
                <a:solidFill>
                  <a:srgbClr val="FFC000"/>
                </a:solidFill>
                <a:latin typeface="Bahnschrift SemiBold SemiConden" panose="020B0502040204020203" pitchFamily="34" charset="0"/>
              </a:rPr>
            </a:br>
            <a:endParaRPr lang="en-IL" sz="7600" b="1" dirty="0">
              <a:solidFill>
                <a:srgbClr val="FFC000"/>
              </a:solidFill>
              <a:latin typeface="Bahnschrift SemiBold SemiConden" panose="020B0502040204020203" pitchFamily="34" charset="0"/>
            </a:endParaRPr>
          </a:p>
        </p:txBody>
      </p:sp>
      <p:pic>
        <p:nvPicPr>
          <p:cNvPr id="5" name="Image 9" descr="Une image contenant appareil, fenêtre, projecteur&#10;&#10;Description générée automatiquement">
            <a:extLst>
              <a:ext uri="{FF2B5EF4-FFF2-40B4-BE49-F238E27FC236}">
                <a16:creationId xmlns:a16="http://schemas.microsoft.com/office/drawing/2014/main" id="{B6FA85AF-5627-CBBD-0E53-F0C84EE26CDF}"/>
              </a:ext>
            </a:extLst>
          </p:cNvPr>
          <p:cNvPicPr>
            <a:picLocks noChangeAspect="1"/>
          </p:cNvPicPr>
          <p:nvPr/>
        </p:nvPicPr>
        <p:blipFill>
          <a:blip r:embed="rId5"/>
          <a:stretch>
            <a:fillRect/>
          </a:stretch>
        </p:blipFill>
        <p:spPr>
          <a:xfrm>
            <a:off x="6306762" y="4607735"/>
            <a:ext cx="466218" cy="466218"/>
          </a:xfrm>
          <a:prstGeom prst="rect">
            <a:avLst/>
          </a:prstGeom>
        </p:spPr>
      </p:pic>
      <p:pic>
        <p:nvPicPr>
          <p:cNvPr id="6" name="Picture 5" descr="A blue circle with white letters on it&#10;&#10;Description automatically generated with medium confidence">
            <a:extLst>
              <a:ext uri="{FF2B5EF4-FFF2-40B4-BE49-F238E27FC236}">
                <a16:creationId xmlns:a16="http://schemas.microsoft.com/office/drawing/2014/main" id="{7CC4BFD5-3CDE-9C15-D6E8-844EED9FE4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1509" y="4593626"/>
            <a:ext cx="466218" cy="466218"/>
          </a:xfrm>
          <a:prstGeom prst="rect">
            <a:avLst/>
          </a:prstGeom>
        </p:spPr>
      </p:pic>
      <p:pic>
        <p:nvPicPr>
          <p:cNvPr id="10" name="Picture 9">
            <a:extLst>
              <a:ext uri="{FF2B5EF4-FFF2-40B4-BE49-F238E27FC236}">
                <a16:creationId xmlns:a16="http://schemas.microsoft.com/office/drawing/2014/main" id="{13A687D0-CFF3-420F-FF63-A1C726F569C2}"/>
              </a:ext>
            </a:extLst>
          </p:cNvPr>
          <p:cNvPicPr>
            <a:picLocks noChangeAspect="1"/>
          </p:cNvPicPr>
          <p:nvPr/>
        </p:nvPicPr>
        <p:blipFill>
          <a:blip r:embed="rId7">
            <a:extLst>
              <a:ext uri="{28A0092B-C50C-407E-A947-70E740481C1C}">
                <a14:useLocalDpi xmlns:a14="http://schemas.microsoft.com/office/drawing/2010/main" val="0"/>
              </a:ext>
            </a:extLst>
          </a:blip>
          <a:srcRect l="16086" t="15129" r="17015" b="19545"/>
          <a:stretch/>
        </p:blipFill>
        <p:spPr>
          <a:xfrm>
            <a:off x="7096817" y="4532484"/>
            <a:ext cx="629439" cy="541469"/>
          </a:xfrm>
          <a:prstGeom prst="rect">
            <a:avLst/>
          </a:prstGeom>
        </p:spPr>
      </p:pic>
    </p:spTree>
    <p:extLst>
      <p:ext uri="{BB962C8B-B14F-4D97-AF65-F5344CB8AC3E}">
        <p14:creationId xmlns:p14="http://schemas.microsoft.com/office/powerpoint/2010/main" val="92657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B5A45-C31E-4B26-A18F-67BDD5978392}"/>
              </a:ext>
            </a:extLst>
          </p:cNvPr>
          <p:cNvSpPr>
            <a:spLocks noGrp="1"/>
          </p:cNvSpPr>
          <p:nvPr>
            <p:ph type="title"/>
          </p:nvPr>
        </p:nvSpPr>
        <p:spPr/>
        <p:txBody>
          <a:bodyPr/>
          <a:lstStyle/>
          <a:p>
            <a:r>
              <a:rPr lang="en-GB" dirty="0"/>
              <a:t>National Contact Points (NCPs)</a:t>
            </a:r>
          </a:p>
        </p:txBody>
      </p:sp>
      <p:pic>
        <p:nvPicPr>
          <p:cNvPr id="3" name="Image 2">
            <a:extLst>
              <a:ext uri="{FF2B5EF4-FFF2-40B4-BE49-F238E27FC236}">
                <a16:creationId xmlns:a16="http://schemas.microsoft.com/office/drawing/2014/main" id="{3CBAAF80-4DDD-5E98-B8E8-27BE2274170F}"/>
              </a:ext>
            </a:extLst>
          </p:cNvPr>
          <p:cNvPicPr>
            <a:picLocks noChangeAspect="1"/>
          </p:cNvPicPr>
          <p:nvPr/>
        </p:nvPicPr>
        <p:blipFill>
          <a:blip r:embed="rId2"/>
          <a:stretch>
            <a:fillRect/>
          </a:stretch>
        </p:blipFill>
        <p:spPr>
          <a:xfrm>
            <a:off x="2138462" y="1690688"/>
            <a:ext cx="1162249" cy="801053"/>
          </a:xfrm>
          <a:prstGeom prst="rect">
            <a:avLst/>
          </a:prstGeom>
        </p:spPr>
      </p:pic>
      <p:sp>
        <p:nvSpPr>
          <p:cNvPr id="6" name="ZoneTexte 5">
            <a:extLst>
              <a:ext uri="{FF2B5EF4-FFF2-40B4-BE49-F238E27FC236}">
                <a16:creationId xmlns:a16="http://schemas.microsoft.com/office/drawing/2014/main" id="{A487C4E0-05B8-B770-5EC3-F95369AF5185}"/>
              </a:ext>
            </a:extLst>
          </p:cNvPr>
          <p:cNvSpPr txBox="1"/>
          <p:nvPr/>
        </p:nvSpPr>
        <p:spPr>
          <a:xfrm>
            <a:off x="612267" y="2629551"/>
            <a:ext cx="4462272" cy="1200329"/>
          </a:xfrm>
          <a:prstGeom prst="rect">
            <a:avLst/>
          </a:prstGeom>
          <a:noFill/>
        </p:spPr>
        <p:txBody>
          <a:bodyPr wrap="square">
            <a:spAutoFit/>
          </a:bodyPr>
          <a:lstStyle/>
          <a:p>
            <a:r>
              <a:rPr lang="en-US" sz="1800" b="0" i="0" u="none" strike="noStrike" baseline="0" dirty="0">
                <a:solidFill>
                  <a:srgbClr val="000000"/>
                </a:solidFill>
              </a:rPr>
              <a:t>National Contact Points (NCPs) provide guidance, practical information and assistance on all aspects of participation in Horizon Europe.”</a:t>
            </a:r>
            <a:endParaRPr lang="fr-BE" dirty="0"/>
          </a:p>
        </p:txBody>
      </p:sp>
      <p:sp>
        <p:nvSpPr>
          <p:cNvPr id="10" name="Rectangle : coins arrondis 9">
            <a:extLst>
              <a:ext uri="{FF2B5EF4-FFF2-40B4-BE49-F238E27FC236}">
                <a16:creationId xmlns:a16="http://schemas.microsoft.com/office/drawing/2014/main" id="{E8E3B40F-82BB-38A1-568A-85047D7EF796}"/>
              </a:ext>
            </a:extLst>
          </p:cNvPr>
          <p:cNvSpPr/>
          <p:nvPr/>
        </p:nvSpPr>
        <p:spPr>
          <a:xfrm>
            <a:off x="266890" y="3948213"/>
            <a:ext cx="5153025" cy="1802766"/>
          </a:xfrm>
          <a:prstGeom prst="roundRect">
            <a:avLst>
              <a:gd name="adj" fmla="val 21454"/>
            </a:avLst>
          </a:prstGeom>
          <a:solidFill>
            <a:srgbClr val="0077CE"/>
          </a:solidFill>
          <a:ln>
            <a:solidFill>
              <a:srgbClr val="0077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u="none" strike="noStrike" baseline="0" dirty="0">
                <a:solidFill>
                  <a:srgbClr val="000000"/>
                </a:solidFill>
              </a:rPr>
              <a:t>National structure financed by governments </a:t>
            </a:r>
            <a:endParaRPr lang="en-US" sz="1800" b="0" i="0" u="none" strike="noStrike" baseline="0" dirty="0">
              <a:solidFill>
                <a:srgbClr val="000000"/>
              </a:solidFill>
            </a:endParaRPr>
          </a:p>
          <a:p>
            <a:pPr algn="ctr"/>
            <a:r>
              <a:rPr lang="en-US" sz="1800" i="1" u="none" strike="noStrike" baseline="0" dirty="0">
                <a:solidFill>
                  <a:schemeClr val="bg1"/>
                </a:solidFill>
              </a:rPr>
              <a:t>Services are free of charge</a:t>
            </a:r>
          </a:p>
          <a:p>
            <a:pPr algn="ctr"/>
            <a:endParaRPr lang="en-US" sz="1800" b="1" i="0" u="none" strike="noStrike" baseline="0" dirty="0">
              <a:solidFill>
                <a:schemeClr val="tx2"/>
              </a:solidFill>
            </a:endParaRPr>
          </a:p>
          <a:p>
            <a:pPr algn="ctr"/>
            <a:r>
              <a:rPr lang="en-US" sz="1800" b="1" i="0" u="none" strike="noStrike" baseline="0" dirty="0">
                <a:solidFill>
                  <a:srgbClr val="000000"/>
                </a:solidFill>
              </a:rPr>
              <a:t>NCPs offer personalized support on the spot </a:t>
            </a:r>
            <a:endParaRPr lang="fr-BE" sz="1800" b="0" i="0" u="none" strike="noStrike" baseline="0" dirty="0">
              <a:solidFill>
                <a:srgbClr val="000000"/>
              </a:solidFill>
            </a:endParaRPr>
          </a:p>
          <a:p>
            <a:pPr algn="ctr"/>
            <a:r>
              <a:rPr lang="en-US" sz="1800" b="0" i="1" u="none" strike="noStrike" baseline="0" dirty="0">
                <a:solidFill>
                  <a:schemeClr val="bg1"/>
                </a:solidFill>
              </a:rPr>
              <a:t>Our goal is to help you bring the best out of your proposal</a:t>
            </a:r>
          </a:p>
        </p:txBody>
      </p:sp>
      <p:graphicFrame>
        <p:nvGraphicFramePr>
          <p:cNvPr id="11" name="Diagram 2">
            <a:extLst>
              <a:ext uri="{FF2B5EF4-FFF2-40B4-BE49-F238E27FC236}">
                <a16:creationId xmlns:a16="http://schemas.microsoft.com/office/drawing/2014/main" id="{52CFD821-436E-D751-905B-8FF17F85FCC3}"/>
              </a:ext>
            </a:extLst>
          </p:cNvPr>
          <p:cNvGraphicFramePr/>
          <p:nvPr>
            <p:extLst>
              <p:ext uri="{D42A27DB-BD31-4B8C-83A1-F6EECF244321}">
                <p14:modId xmlns:p14="http://schemas.microsoft.com/office/powerpoint/2010/main" val="1958082227"/>
              </p:ext>
            </p:extLst>
          </p:nvPr>
        </p:nvGraphicFramePr>
        <p:xfrm>
          <a:off x="5703577" y="2491741"/>
          <a:ext cx="5964548" cy="3928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rrow: Circular 4">
            <a:extLst>
              <a:ext uri="{FF2B5EF4-FFF2-40B4-BE49-F238E27FC236}">
                <a16:creationId xmlns:a16="http://schemas.microsoft.com/office/drawing/2014/main" id="{F9B929F6-0BB6-E275-6F0B-D558C5A2BAC0}"/>
              </a:ext>
            </a:extLst>
          </p:cNvPr>
          <p:cNvSpPr/>
          <p:nvPr/>
        </p:nvSpPr>
        <p:spPr>
          <a:xfrm rot="15450599" flipV="1">
            <a:off x="5814037" y="2371508"/>
            <a:ext cx="1284468" cy="1430124"/>
          </a:xfrm>
          <a:prstGeom prst="circularArrow">
            <a:avLst>
              <a:gd name="adj1" fmla="val 12500"/>
              <a:gd name="adj2" fmla="val 1024448"/>
              <a:gd name="adj3" fmla="val 20457681"/>
              <a:gd name="adj4" fmla="val 1615336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000000"/>
              </a:solidFill>
              <a:effectLst/>
              <a:uLnTx/>
              <a:uFillTx/>
              <a:latin typeface="Roboto Light"/>
              <a:ea typeface="+mn-ea"/>
              <a:cs typeface="+mn-cs"/>
            </a:endParaRPr>
          </a:p>
        </p:txBody>
      </p:sp>
      <p:pic>
        <p:nvPicPr>
          <p:cNvPr id="13" name="Picture 6" descr="Shape&#10;&#10;Description automatically generated with low confidence">
            <a:extLst>
              <a:ext uri="{FF2B5EF4-FFF2-40B4-BE49-F238E27FC236}">
                <a16:creationId xmlns:a16="http://schemas.microsoft.com/office/drawing/2014/main" id="{C135E1F4-28F3-087C-D9B9-F48B0A75EDF5}"/>
              </a:ext>
            </a:extLst>
          </p:cNvPr>
          <p:cNvPicPr>
            <a:picLocks noChangeAspect="1"/>
          </p:cNvPicPr>
          <p:nvPr/>
        </p:nvPicPr>
        <p:blipFill>
          <a:blip r:embed="rId8"/>
          <a:stretch>
            <a:fillRect/>
          </a:stretch>
        </p:blipFill>
        <p:spPr>
          <a:xfrm>
            <a:off x="10240308" y="2341819"/>
            <a:ext cx="666830" cy="666830"/>
          </a:xfrm>
          <a:prstGeom prst="rect">
            <a:avLst/>
          </a:prstGeom>
        </p:spPr>
      </p:pic>
      <p:pic>
        <p:nvPicPr>
          <p:cNvPr id="14" name="Picture 9">
            <a:extLst>
              <a:ext uri="{FF2B5EF4-FFF2-40B4-BE49-F238E27FC236}">
                <a16:creationId xmlns:a16="http://schemas.microsoft.com/office/drawing/2014/main" id="{EFBFC2AE-929B-86EF-4DD7-D2B8063FDB68}"/>
              </a:ext>
            </a:extLst>
          </p:cNvPr>
          <p:cNvPicPr>
            <a:picLocks noChangeAspect="1"/>
          </p:cNvPicPr>
          <p:nvPr/>
        </p:nvPicPr>
        <p:blipFill>
          <a:blip r:embed="rId9"/>
          <a:stretch>
            <a:fillRect/>
          </a:stretch>
        </p:blipFill>
        <p:spPr>
          <a:xfrm>
            <a:off x="8652523" y="4881847"/>
            <a:ext cx="597813" cy="636204"/>
          </a:xfrm>
          <a:prstGeom prst="rect">
            <a:avLst/>
          </a:prstGeom>
        </p:spPr>
      </p:pic>
      <p:pic>
        <p:nvPicPr>
          <p:cNvPr id="15" name="Picture 12">
            <a:extLst>
              <a:ext uri="{FF2B5EF4-FFF2-40B4-BE49-F238E27FC236}">
                <a16:creationId xmlns:a16="http://schemas.microsoft.com/office/drawing/2014/main" id="{ACF29735-00E6-5DEC-56BE-4BF508CECA75}"/>
              </a:ext>
            </a:extLst>
          </p:cNvPr>
          <p:cNvPicPr>
            <a:picLocks noChangeAspect="1"/>
          </p:cNvPicPr>
          <p:nvPr/>
        </p:nvPicPr>
        <p:blipFill>
          <a:blip r:embed="rId10"/>
          <a:stretch>
            <a:fillRect/>
          </a:stretch>
        </p:blipFill>
        <p:spPr>
          <a:xfrm>
            <a:off x="10840383" y="4516181"/>
            <a:ext cx="817101" cy="666830"/>
          </a:xfrm>
          <a:prstGeom prst="rect">
            <a:avLst/>
          </a:prstGeom>
        </p:spPr>
      </p:pic>
      <p:pic>
        <p:nvPicPr>
          <p:cNvPr id="16" name="Picture 14">
            <a:extLst>
              <a:ext uri="{FF2B5EF4-FFF2-40B4-BE49-F238E27FC236}">
                <a16:creationId xmlns:a16="http://schemas.microsoft.com/office/drawing/2014/main" id="{2BF601A8-E678-A6A6-3CED-DF3FF04ED620}"/>
              </a:ext>
            </a:extLst>
          </p:cNvPr>
          <p:cNvPicPr>
            <a:picLocks noChangeAspect="1"/>
          </p:cNvPicPr>
          <p:nvPr/>
        </p:nvPicPr>
        <p:blipFill>
          <a:blip r:embed="rId11"/>
          <a:stretch>
            <a:fillRect/>
          </a:stretch>
        </p:blipFill>
        <p:spPr>
          <a:xfrm>
            <a:off x="7571456" y="1797159"/>
            <a:ext cx="663211" cy="642849"/>
          </a:xfrm>
          <a:prstGeom prst="rect">
            <a:avLst/>
          </a:prstGeom>
        </p:spPr>
      </p:pic>
      <p:pic>
        <p:nvPicPr>
          <p:cNvPr id="17" name="Picture 16">
            <a:extLst>
              <a:ext uri="{FF2B5EF4-FFF2-40B4-BE49-F238E27FC236}">
                <a16:creationId xmlns:a16="http://schemas.microsoft.com/office/drawing/2014/main" id="{5464895F-F3D4-8590-7543-21C682F691FF}"/>
              </a:ext>
            </a:extLst>
          </p:cNvPr>
          <p:cNvPicPr>
            <a:picLocks noChangeAspect="1"/>
          </p:cNvPicPr>
          <p:nvPr/>
        </p:nvPicPr>
        <p:blipFill>
          <a:blip r:embed="rId12"/>
          <a:stretch>
            <a:fillRect/>
          </a:stretch>
        </p:blipFill>
        <p:spPr>
          <a:xfrm>
            <a:off x="5817187" y="4353094"/>
            <a:ext cx="687412" cy="669710"/>
          </a:xfrm>
          <a:prstGeom prst="rect">
            <a:avLst/>
          </a:prstGeom>
        </p:spPr>
      </p:pic>
    </p:spTree>
    <p:extLst>
      <p:ext uri="{BB962C8B-B14F-4D97-AF65-F5344CB8AC3E}">
        <p14:creationId xmlns:p14="http://schemas.microsoft.com/office/powerpoint/2010/main" val="1183514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B8C0CB-D8B8-6EC3-0DAC-AB8EA374083F}"/>
              </a:ext>
            </a:extLst>
          </p:cNvPr>
          <p:cNvSpPr>
            <a:spLocks noGrp="1"/>
          </p:cNvSpPr>
          <p:nvPr>
            <p:ph type="title"/>
          </p:nvPr>
        </p:nvSpPr>
        <p:spPr/>
        <p:txBody>
          <a:bodyPr/>
          <a:lstStyle/>
          <a:p>
            <a:r>
              <a:rPr lang="en-IE"/>
              <a:t>NCP Networks </a:t>
            </a:r>
            <a:endParaRPr lang="en-IE" dirty="0"/>
          </a:p>
        </p:txBody>
      </p:sp>
      <p:sp>
        <p:nvSpPr>
          <p:cNvPr id="9" name="Sprechblase: rechteckig mit abgerundeten Ecken 4">
            <a:extLst>
              <a:ext uri="{FF2B5EF4-FFF2-40B4-BE49-F238E27FC236}">
                <a16:creationId xmlns:a16="http://schemas.microsoft.com/office/drawing/2014/main" id="{BDFD5631-A8B3-4FE5-5457-A4555CED1812}"/>
              </a:ext>
            </a:extLst>
          </p:cNvPr>
          <p:cNvSpPr/>
          <p:nvPr/>
        </p:nvSpPr>
        <p:spPr>
          <a:xfrm>
            <a:off x="838200" y="1903154"/>
            <a:ext cx="5534025" cy="3196879"/>
          </a:xfrm>
          <a:prstGeom prst="wedgeRoundRectCallout">
            <a:avLst>
              <a:gd name="adj1" fmla="val 26297"/>
              <a:gd name="adj2" fmla="val 49856"/>
              <a:gd name="adj3" fmla="val 16667"/>
            </a:avLst>
          </a:prstGeom>
          <a:solidFill>
            <a:srgbClr val="84C301"/>
          </a:solidFill>
          <a:ln>
            <a:solidFill>
              <a:srgbClr val="84C30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de-DE" sz="2000" dirty="0">
                <a:solidFill>
                  <a:schemeClr val="tx1"/>
                </a:solidFill>
              </a:rPr>
              <a:t>NCP network </a:t>
            </a:r>
            <a:r>
              <a:rPr lang="de-DE" sz="2000" dirty="0" err="1">
                <a:solidFill>
                  <a:schemeClr val="tx1"/>
                </a:solidFill>
              </a:rPr>
              <a:t>projects</a:t>
            </a:r>
            <a:r>
              <a:rPr lang="de-DE" sz="2000" dirty="0">
                <a:solidFill>
                  <a:schemeClr val="tx1"/>
                </a:solidFill>
              </a:rPr>
              <a:t> </a:t>
            </a:r>
            <a:r>
              <a:rPr lang="de-DE" sz="2000" dirty="0" err="1">
                <a:solidFill>
                  <a:schemeClr val="tx1"/>
                </a:solidFill>
              </a:rPr>
              <a:t>are</a:t>
            </a:r>
            <a:r>
              <a:rPr lang="de-DE" sz="2000" dirty="0">
                <a:solidFill>
                  <a:schemeClr val="tx1"/>
                </a:solidFill>
              </a:rPr>
              <a:t> </a:t>
            </a:r>
            <a:r>
              <a:rPr lang="de-DE" sz="2000" dirty="0" err="1">
                <a:solidFill>
                  <a:schemeClr val="tx1"/>
                </a:solidFill>
              </a:rPr>
              <a:t>funded</a:t>
            </a:r>
            <a:r>
              <a:rPr lang="de-DE" sz="2000" dirty="0">
                <a:solidFill>
                  <a:schemeClr val="tx1"/>
                </a:solidFill>
              </a:rPr>
              <a:t> </a:t>
            </a:r>
            <a:r>
              <a:rPr lang="de-DE" sz="2000" dirty="0" err="1">
                <a:solidFill>
                  <a:schemeClr val="tx1"/>
                </a:solidFill>
              </a:rPr>
              <a:t>by</a:t>
            </a:r>
            <a:r>
              <a:rPr lang="de-DE" sz="2000" dirty="0">
                <a:solidFill>
                  <a:schemeClr val="tx1"/>
                </a:solidFill>
              </a:rPr>
              <a:t> </a:t>
            </a:r>
            <a:r>
              <a:rPr lang="de-DE" sz="2000" dirty="0" err="1">
                <a:solidFill>
                  <a:schemeClr val="tx1"/>
                </a:solidFill>
              </a:rPr>
              <a:t>the</a:t>
            </a:r>
            <a:r>
              <a:rPr lang="de-DE" sz="2000" dirty="0">
                <a:solidFill>
                  <a:schemeClr val="tx1"/>
                </a:solidFill>
              </a:rPr>
              <a:t> European </a:t>
            </a:r>
            <a:r>
              <a:rPr lang="de-DE" sz="2000" dirty="0" err="1">
                <a:solidFill>
                  <a:schemeClr val="tx1"/>
                </a:solidFill>
              </a:rPr>
              <a:t>Commission</a:t>
            </a:r>
            <a:r>
              <a:rPr lang="de-DE" sz="2000" dirty="0">
                <a:solidFill>
                  <a:schemeClr val="tx1"/>
                </a:solidFill>
              </a:rPr>
              <a:t> </a:t>
            </a:r>
            <a:r>
              <a:rPr lang="de-DE" sz="2000" dirty="0" err="1">
                <a:solidFill>
                  <a:schemeClr val="tx1"/>
                </a:solidFill>
              </a:rPr>
              <a:t>through</a:t>
            </a:r>
            <a:r>
              <a:rPr lang="de-DE" sz="2000" dirty="0">
                <a:solidFill>
                  <a:schemeClr val="tx1"/>
                </a:solidFill>
              </a:rPr>
              <a:t> Horizon Europe. </a:t>
            </a:r>
            <a:r>
              <a:rPr lang="de-DE" sz="2000" dirty="0" err="1">
                <a:solidFill>
                  <a:schemeClr val="tx1"/>
                </a:solidFill>
              </a:rPr>
              <a:t>Their</a:t>
            </a:r>
            <a:r>
              <a:rPr lang="de-DE" sz="2000" dirty="0">
                <a:solidFill>
                  <a:schemeClr val="tx1"/>
                </a:solidFill>
              </a:rPr>
              <a:t> </a:t>
            </a:r>
            <a:r>
              <a:rPr lang="de-DE" sz="2000" dirty="0" err="1">
                <a:solidFill>
                  <a:schemeClr val="tx1"/>
                </a:solidFill>
              </a:rPr>
              <a:t>key</a:t>
            </a:r>
            <a:r>
              <a:rPr lang="de-DE" sz="2000" dirty="0">
                <a:solidFill>
                  <a:schemeClr val="tx1"/>
                </a:solidFill>
              </a:rPr>
              <a:t> </a:t>
            </a:r>
            <a:r>
              <a:rPr lang="de-DE" sz="2000" dirty="0" err="1">
                <a:solidFill>
                  <a:schemeClr val="tx1"/>
                </a:solidFill>
              </a:rPr>
              <a:t>tasks</a:t>
            </a:r>
            <a:r>
              <a:rPr lang="de-DE" sz="2000" dirty="0">
                <a:solidFill>
                  <a:schemeClr val="tx1"/>
                </a:solidFill>
              </a:rPr>
              <a:t> </a:t>
            </a:r>
            <a:r>
              <a:rPr lang="de-DE" sz="2000" dirty="0" err="1">
                <a:solidFill>
                  <a:schemeClr val="tx1"/>
                </a:solidFill>
              </a:rPr>
              <a:t>are</a:t>
            </a:r>
            <a:r>
              <a:rPr lang="de-DE" sz="2000" dirty="0">
                <a:solidFill>
                  <a:schemeClr val="tx1"/>
                </a:solidFill>
              </a:rPr>
              <a:t> </a:t>
            </a:r>
            <a:r>
              <a:rPr lang="de-DE" sz="2000" dirty="0" err="1">
                <a:solidFill>
                  <a:schemeClr val="tx1"/>
                </a:solidFill>
              </a:rPr>
              <a:t>to</a:t>
            </a:r>
            <a:r>
              <a:rPr lang="de-DE" sz="2000" dirty="0">
                <a:solidFill>
                  <a:schemeClr val="tx1"/>
                </a:solidFill>
              </a:rPr>
              <a:t> support individual NCPs in </a:t>
            </a:r>
            <a:r>
              <a:rPr lang="de-DE" sz="2000" dirty="0" err="1">
                <a:solidFill>
                  <a:schemeClr val="tx1"/>
                </a:solidFill>
              </a:rPr>
              <a:t>their</a:t>
            </a:r>
            <a:r>
              <a:rPr lang="de-DE" sz="2000" dirty="0">
                <a:solidFill>
                  <a:schemeClr val="tx1"/>
                </a:solidFill>
              </a:rPr>
              <a:t> </a:t>
            </a:r>
            <a:r>
              <a:rPr lang="de-DE" sz="2000" dirty="0" err="1">
                <a:solidFill>
                  <a:schemeClr val="tx1"/>
                </a:solidFill>
              </a:rPr>
              <a:t>work</a:t>
            </a:r>
            <a:r>
              <a:rPr lang="de-DE" sz="2000" dirty="0">
                <a:solidFill>
                  <a:schemeClr val="tx1"/>
                </a:solidFill>
              </a:rPr>
              <a:t> and </a:t>
            </a:r>
            <a:r>
              <a:rPr lang="de-DE" sz="2000" dirty="0" err="1">
                <a:solidFill>
                  <a:schemeClr val="tx1"/>
                </a:solidFill>
              </a:rPr>
              <a:t>to</a:t>
            </a:r>
            <a:r>
              <a:rPr lang="de-DE" sz="2000" dirty="0">
                <a:solidFill>
                  <a:schemeClr val="tx1"/>
                </a:solidFill>
              </a:rPr>
              <a:t> </a:t>
            </a:r>
            <a:r>
              <a:rPr lang="de-DE" sz="2000" dirty="0" err="1">
                <a:solidFill>
                  <a:schemeClr val="tx1"/>
                </a:solidFill>
              </a:rPr>
              <a:t>provide</a:t>
            </a:r>
            <a:r>
              <a:rPr lang="de-DE" sz="2000" dirty="0">
                <a:solidFill>
                  <a:schemeClr val="tx1"/>
                </a:solidFill>
              </a:rPr>
              <a:t> additional </a:t>
            </a:r>
            <a:r>
              <a:rPr lang="de-DE" sz="2000" dirty="0" err="1">
                <a:solidFill>
                  <a:schemeClr val="tx1"/>
                </a:solidFill>
              </a:rPr>
              <a:t>services</a:t>
            </a:r>
            <a:r>
              <a:rPr lang="de-DE" sz="2000" dirty="0">
                <a:solidFill>
                  <a:schemeClr val="tx1"/>
                </a:solidFill>
              </a:rPr>
              <a:t> </a:t>
            </a:r>
            <a:r>
              <a:rPr lang="de-DE" sz="2000" dirty="0" err="1">
                <a:solidFill>
                  <a:schemeClr val="tx1"/>
                </a:solidFill>
              </a:rPr>
              <a:t>for</a:t>
            </a:r>
            <a:r>
              <a:rPr lang="de-DE" sz="2000" dirty="0">
                <a:solidFill>
                  <a:schemeClr val="tx1"/>
                </a:solidFill>
              </a:rPr>
              <a:t> </a:t>
            </a:r>
            <a:r>
              <a:rPr lang="de-DE" sz="2000" dirty="0" err="1">
                <a:solidFill>
                  <a:schemeClr val="tx1"/>
                </a:solidFill>
              </a:rPr>
              <a:t>you</a:t>
            </a:r>
            <a:r>
              <a:rPr lang="de-DE" sz="2000" dirty="0">
                <a:solidFill>
                  <a:schemeClr val="tx1"/>
                </a:solidFill>
              </a:rPr>
              <a:t> </a:t>
            </a:r>
            <a:r>
              <a:rPr lang="de-DE" sz="2000" dirty="0" err="1">
                <a:solidFill>
                  <a:schemeClr val="tx1"/>
                </a:solidFill>
              </a:rPr>
              <a:t>that</a:t>
            </a:r>
            <a:r>
              <a:rPr lang="de-DE" sz="2000" dirty="0">
                <a:solidFill>
                  <a:schemeClr val="tx1"/>
                </a:solidFill>
              </a:rPr>
              <a:t> a </a:t>
            </a:r>
            <a:r>
              <a:rPr lang="de-DE" sz="2000" dirty="0" err="1">
                <a:solidFill>
                  <a:schemeClr val="tx1"/>
                </a:solidFill>
              </a:rPr>
              <a:t>single</a:t>
            </a:r>
            <a:r>
              <a:rPr lang="de-DE" sz="2000" dirty="0">
                <a:solidFill>
                  <a:schemeClr val="tx1"/>
                </a:solidFill>
              </a:rPr>
              <a:t> NCP </a:t>
            </a:r>
            <a:r>
              <a:rPr lang="de-DE" sz="2000" dirty="0" err="1">
                <a:solidFill>
                  <a:schemeClr val="tx1"/>
                </a:solidFill>
              </a:rPr>
              <a:t>would</a:t>
            </a:r>
            <a:r>
              <a:rPr lang="de-DE" sz="2000" dirty="0">
                <a:solidFill>
                  <a:schemeClr val="tx1"/>
                </a:solidFill>
              </a:rPr>
              <a:t> </a:t>
            </a:r>
            <a:r>
              <a:rPr lang="de-DE" sz="2000" dirty="0" err="1">
                <a:solidFill>
                  <a:schemeClr val="tx1"/>
                </a:solidFill>
              </a:rPr>
              <a:t>have</a:t>
            </a:r>
            <a:r>
              <a:rPr lang="de-DE" sz="2000" dirty="0">
                <a:solidFill>
                  <a:schemeClr val="tx1"/>
                </a:solidFill>
              </a:rPr>
              <a:t> </a:t>
            </a:r>
            <a:r>
              <a:rPr lang="de-DE" sz="2000" dirty="0" err="1">
                <a:solidFill>
                  <a:schemeClr val="tx1"/>
                </a:solidFill>
              </a:rPr>
              <a:t>difficulty</a:t>
            </a:r>
            <a:r>
              <a:rPr lang="de-DE" sz="2000" dirty="0">
                <a:solidFill>
                  <a:schemeClr val="tx1"/>
                </a:solidFill>
              </a:rPr>
              <a:t> in </a:t>
            </a:r>
            <a:r>
              <a:rPr lang="de-DE" sz="2000" dirty="0" err="1">
                <a:solidFill>
                  <a:schemeClr val="tx1"/>
                </a:solidFill>
              </a:rPr>
              <a:t>organising</a:t>
            </a:r>
            <a:r>
              <a:rPr lang="de-DE" sz="2000" dirty="0">
                <a:solidFill>
                  <a:schemeClr val="tx1"/>
                </a:solidFill>
              </a:rPr>
              <a:t> </a:t>
            </a:r>
            <a:r>
              <a:rPr lang="de-DE" sz="2000" dirty="0" err="1">
                <a:solidFill>
                  <a:schemeClr val="tx1"/>
                </a:solidFill>
              </a:rPr>
              <a:t>alone</a:t>
            </a:r>
            <a:r>
              <a:rPr lang="de-DE" sz="2000" dirty="0">
                <a:solidFill>
                  <a:schemeClr val="tx1"/>
                </a:solidFill>
              </a:rPr>
              <a:t>.</a:t>
            </a:r>
          </a:p>
          <a:p>
            <a:pPr algn="ctr"/>
            <a:endParaRPr lang="de-DE" sz="2000" dirty="0">
              <a:solidFill>
                <a:schemeClr val="tx1"/>
              </a:solidFill>
            </a:endParaRPr>
          </a:p>
          <a:p>
            <a:pPr algn="ctr"/>
            <a:r>
              <a:rPr lang="de-DE" sz="2000" b="1" dirty="0">
                <a:solidFill>
                  <a:srgbClr val="FFFFFF"/>
                </a:solidFill>
              </a:rPr>
              <a:t>Ideal-Ist </a:t>
            </a:r>
            <a:r>
              <a:rPr lang="de-DE" sz="2000" b="1" dirty="0" err="1">
                <a:solidFill>
                  <a:srgbClr val="FFFFFF"/>
                </a:solidFill>
              </a:rPr>
              <a:t>is</a:t>
            </a:r>
            <a:r>
              <a:rPr lang="de-DE" sz="2000" b="1" dirty="0">
                <a:solidFill>
                  <a:srgbClr val="FFFFFF"/>
                </a:solidFill>
              </a:rPr>
              <a:t> </a:t>
            </a:r>
            <a:r>
              <a:rPr lang="de-DE" sz="2000" b="1" dirty="0" err="1">
                <a:solidFill>
                  <a:srgbClr val="FFFFFF"/>
                </a:solidFill>
              </a:rPr>
              <a:t>the</a:t>
            </a:r>
            <a:r>
              <a:rPr lang="de-DE" sz="2000" b="1" dirty="0">
                <a:solidFill>
                  <a:srgbClr val="FFFFFF"/>
                </a:solidFill>
              </a:rPr>
              <a:t> Horizon Europe Cluster 4 digital National Contact Point (NCP) network</a:t>
            </a:r>
          </a:p>
        </p:txBody>
      </p:sp>
      <p:grpSp>
        <p:nvGrpSpPr>
          <p:cNvPr id="11" name="Gruppieren 8">
            <a:extLst>
              <a:ext uri="{FF2B5EF4-FFF2-40B4-BE49-F238E27FC236}">
                <a16:creationId xmlns:a16="http://schemas.microsoft.com/office/drawing/2014/main" id="{7F5FF28A-76A4-8075-8671-3BA29DD45A23}"/>
              </a:ext>
            </a:extLst>
          </p:cNvPr>
          <p:cNvGrpSpPr/>
          <p:nvPr/>
        </p:nvGrpSpPr>
        <p:grpSpPr>
          <a:xfrm>
            <a:off x="8018417" y="1108475"/>
            <a:ext cx="2530782" cy="2520550"/>
            <a:chOff x="8946937" y="310879"/>
            <a:chExt cx="2609433" cy="2310520"/>
          </a:xfrm>
        </p:grpSpPr>
        <p:pic>
          <p:nvPicPr>
            <p:cNvPr id="12" name="Grafik 6">
              <a:extLst>
                <a:ext uri="{FF2B5EF4-FFF2-40B4-BE49-F238E27FC236}">
                  <a16:creationId xmlns:a16="http://schemas.microsoft.com/office/drawing/2014/main" id="{68DAE5F8-D391-DE07-C354-830143663A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7289" y="310879"/>
              <a:ext cx="1728730" cy="1728730"/>
            </a:xfrm>
            <a:prstGeom prst="rect">
              <a:avLst/>
            </a:prstGeom>
          </p:spPr>
        </p:pic>
        <p:sp>
          <p:nvSpPr>
            <p:cNvPr id="13" name="Textfeld 7">
              <a:extLst>
                <a:ext uri="{FF2B5EF4-FFF2-40B4-BE49-F238E27FC236}">
                  <a16:creationId xmlns:a16="http://schemas.microsoft.com/office/drawing/2014/main" id="{B2C0532C-3BEB-6883-9B98-BBD8F322ACFD}"/>
                </a:ext>
              </a:extLst>
            </p:cNvPr>
            <p:cNvSpPr txBox="1"/>
            <p:nvPr/>
          </p:nvSpPr>
          <p:spPr>
            <a:xfrm>
              <a:off x="8946937" y="2036624"/>
              <a:ext cx="2609433" cy="584775"/>
            </a:xfrm>
            <a:prstGeom prst="rect">
              <a:avLst/>
            </a:prstGeom>
            <a:noFill/>
          </p:spPr>
          <p:txBody>
            <a:bodyPr wrap="none" rtlCol="0">
              <a:spAutoFit/>
            </a:bodyPr>
            <a:lstStyle/>
            <a:p>
              <a:pPr algn="ctr"/>
              <a:r>
                <a:rPr lang="en-GB" sz="1600" dirty="0">
                  <a:ea typeface="Open Sans" panose="020B0606030504020204" pitchFamily="34" charset="0"/>
                  <a:cs typeface="Open Sans" panose="020B0606030504020204" pitchFamily="34" charset="0"/>
                </a:rPr>
                <a:t>Find your NCP </a:t>
              </a:r>
              <a:br>
                <a:rPr lang="en-GB" sz="1600" dirty="0">
                  <a:ea typeface="Open Sans" panose="020B0606030504020204" pitchFamily="34" charset="0"/>
                  <a:cs typeface="Open Sans" panose="020B0606030504020204" pitchFamily="34" charset="0"/>
                </a:rPr>
              </a:br>
              <a:r>
                <a:rPr lang="en-GB" sz="1600" dirty="0">
                  <a:ea typeface="Open Sans" panose="020B0606030504020204" pitchFamily="34" charset="0"/>
                  <a:cs typeface="Open Sans" panose="020B0606030504020204" pitchFamily="34" charset="0"/>
                </a:rPr>
                <a:t>for Horizon Europe Cluster 4!</a:t>
              </a:r>
            </a:p>
          </p:txBody>
        </p:sp>
      </p:grpSp>
      <p:pic>
        <p:nvPicPr>
          <p:cNvPr id="14" name="Picture 3">
            <a:extLst>
              <a:ext uri="{FF2B5EF4-FFF2-40B4-BE49-F238E27FC236}">
                <a16:creationId xmlns:a16="http://schemas.microsoft.com/office/drawing/2014/main" id="{D8A4A1ED-D956-24BC-D65C-BA2BC87F5F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39050" y="3820597"/>
            <a:ext cx="4178885" cy="234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59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7CE"/>
                </a:solidFill>
              </a:rPr>
              <a:t>Fantastic</a:t>
            </a:r>
            <a:r>
              <a:rPr lang="pl-PL" dirty="0">
                <a:solidFill>
                  <a:srgbClr val="0077CE"/>
                </a:solidFill>
              </a:rPr>
              <a:t> services!</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33601" y="2937247"/>
            <a:ext cx="3598536" cy="201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11"/>
          <p:cNvGrpSpPr/>
          <p:nvPr/>
        </p:nvGrpSpPr>
        <p:grpSpPr>
          <a:xfrm>
            <a:off x="974358" y="1630076"/>
            <a:ext cx="2336533" cy="1718886"/>
            <a:chOff x="47196" y="1857125"/>
            <a:chExt cx="2336533" cy="1718886"/>
          </a:xfrm>
        </p:grpSpPr>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0885" y="1857125"/>
              <a:ext cx="1467684" cy="1467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
            <p:cNvSpPr txBox="1"/>
            <p:nvPr/>
          </p:nvSpPr>
          <p:spPr>
            <a:xfrm>
              <a:off x="47196" y="3206679"/>
              <a:ext cx="23365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Partner </a:t>
              </a: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match/search</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 name="Group 18"/>
          <p:cNvGrpSpPr/>
          <p:nvPr/>
        </p:nvGrpSpPr>
        <p:grpSpPr>
          <a:xfrm>
            <a:off x="9774644" y="3300173"/>
            <a:ext cx="2096932" cy="2027169"/>
            <a:chOff x="9628458" y="3819206"/>
            <a:chExt cx="2096932" cy="2027169"/>
          </a:xfrm>
        </p:grpSpPr>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628458" y="3819206"/>
              <a:ext cx="2041883" cy="1077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6"/>
            <p:cNvSpPr txBox="1"/>
            <p:nvPr/>
          </p:nvSpPr>
          <p:spPr>
            <a:xfrm>
              <a:off x="9628458" y="4923045"/>
              <a:ext cx="2096932" cy="92333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Full proposal check </a:t>
              </a: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Project idea check</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 name="Group 2"/>
          <p:cNvGrpSpPr/>
          <p:nvPr/>
        </p:nvGrpSpPr>
        <p:grpSpPr>
          <a:xfrm>
            <a:off x="1570977" y="3740570"/>
            <a:ext cx="1618552" cy="1809123"/>
            <a:chOff x="1717436" y="4759421"/>
            <a:chExt cx="1618552" cy="1809123"/>
          </a:xfrm>
        </p:grpSpPr>
        <p:pic>
          <p:nvPicPr>
            <p:cNvPr id="7" name="Picture 3" descr="C:\Users\kid\AppData\Local\Microsoft\Windows\Temporary Internet Files\Content.IE5\T0TPSIQ0\1390787932[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17436" y="4759421"/>
              <a:ext cx="1618552" cy="122537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4"/>
            <p:cNvSpPr txBox="1"/>
            <p:nvPr/>
          </p:nvSpPr>
          <p:spPr>
            <a:xfrm>
              <a:off x="1766048" y="5922213"/>
              <a:ext cx="14090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Toolbox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proposers</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5" name="Group 8"/>
          <p:cNvGrpSpPr/>
          <p:nvPr/>
        </p:nvGrpSpPr>
        <p:grpSpPr>
          <a:xfrm>
            <a:off x="7965703" y="1145546"/>
            <a:ext cx="2083018" cy="1696239"/>
            <a:chOff x="7311757" y="1653479"/>
            <a:chExt cx="2083018" cy="1696239"/>
          </a:xfrm>
        </p:grpSpPr>
        <p:sp>
          <p:nvSpPr>
            <p:cNvPr id="16" name="TextBox 4"/>
            <p:cNvSpPr txBox="1"/>
            <p:nvPr/>
          </p:nvSpPr>
          <p:spPr>
            <a:xfrm>
              <a:off x="7453468" y="2980386"/>
              <a:ext cx="17995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2"/>
                </a:rPr>
                <a:t>Brokerage events</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5" descr="Bilderesultat for idealist brokerage event"/>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7311757" y="1653479"/>
              <a:ext cx="2083018" cy="137305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805751" y="1460062"/>
            <a:ext cx="3116366" cy="1573264"/>
            <a:chOff x="5582083" y="694057"/>
            <a:chExt cx="3524414" cy="1642039"/>
          </a:xfrm>
        </p:grpSpPr>
        <p:pic>
          <p:nvPicPr>
            <p:cNvPr id="18" name="Bilde 7">
              <a:extLst>
                <a:ext uri="{FF2B5EF4-FFF2-40B4-BE49-F238E27FC236}">
                  <a16:creationId xmlns:a16="http://schemas.microsoft.com/office/drawing/2014/main" id="{375C57E9-8450-4DC5-9BFD-E0546F93C43D}"/>
                </a:ext>
              </a:extLst>
            </p:cNvPr>
            <p:cNvPicPr>
              <a:picLocks noChangeAspect="1"/>
            </p:cNvPicPr>
            <p:nvPr/>
          </p:nvPicPr>
          <p:blipFill rotWithShape="1">
            <a:blip r:embed="rId14">
              <a:extLst>
                <a:ext uri="{837473B0-CC2E-450A-ABE3-18F120FF3D39}">
                  <a1611:picAttrSrcUrl xmlns:a1611="http://schemas.microsoft.com/office/drawing/2016/11/main" r:id="rId15"/>
                </a:ext>
              </a:extLst>
            </a:blip>
            <a:srcRect l="8203" t="19829"/>
            <a:stretch/>
          </p:blipFill>
          <p:spPr>
            <a:xfrm>
              <a:off x="5916936" y="694057"/>
              <a:ext cx="2223089" cy="1294985"/>
            </a:xfrm>
            <a:prstGeom prst="rect">
              <a:avLst/>
            </a:prstGeom>
          </p:spPr>
        </p:pic>
        <p:sp>
          <p:nvSpPr>
            <p:cNvPr id="21" name="TextBox 4">
              <a:extLst>
                <a:ext uri="{FF2B5EF4-FFF2-40B4-BE49-F238E27FC236}">
                  <a16:creationId xmlns:a16="http://schemas.microsoft.com/office/drawing/2014/main" id="{EB820D0E-3F24-4D91-821B-73C73A057626}"/>
                </a:ext>
              </a:extLst>
            </p:cNvPr>
            <p:cNvSpPr txBox="1"/>
            <p:nvPr/>
          </p:nvSpPr>
          <p:spPr>
            <a:xfrm>
              <a:off x="5582083" y="1950619"/>
              <a:ext cx="3524414" cy="3854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Trainings, 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eminars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&amp; webinars</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 name="Group 4"/>
          <p:cNvGrpSpPr/>
          <p:nvPr/>
        </p:nvGrpSpPr>
        <p:grpSpPr>
          <a:xfrm>
            <a:off x="6947661" y="4758653"/>
            <a:ext cx="2439095" cy="1466735"/>
            <a:chOff x="6818682" y="4919280"/>
            <a:chExt cx="2439095" cy="1466735"/>
          </a:xfrm>
        </p:grpSpPr>
        <p:pic>
          <p:nvPicPr>
            <p:cNvPr id="20" name="Picture 2">
              <a:hlinkClick r:id="" action="ppaction://noaction"/>
            </p:cNvPr>
            <p:cNvPicPr>
              <a:picLocks noChangeAspect="1"/>
            </p:cNvPicPr>
            <p:nvPr/>
          </p:nvPicPr>
          <p:blipFill>
            <a:blip r:embed="rId16"/>
            <a:stretch>
              <a:fillRect/>
            </a:stretch>
          </p:blipFill>
          <p:spPr>
            <a:xfrm>
              <a:off x="6818682" y="4919280"/>
              <a:ext cx="2439095" cy="1039480"/>
            </a:xfrm>
            <a:prstGeom prst="rect">
              <a:avLst/>
            </a:prstGeom>
            <a:noFill/>
            <a:ln>
              <a:noFill/>
            </a:ln>
          </p:spPr>
        </p:pic>
        <p:sp>
          <p:nvSpPr>
            <p:cNvPr id="22" name="TextBox 19">
              <a:hlinkClick r:id="" action="ppaction://noaction"/>
            </p:cNvPr>
            <p:cNvSpPr txBox="1"/>
            <p:nvPr/>
          </p:nvSpPr>
          <p:spPr>
            <a:xfrm>
              <a:off x="7467148" y="6016683"/>
              <a:ext cx="11421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sng" strike="noStrike" kern="1200" cap="none" spc="0" normalizeH="0" baseline="0" noProof="0" dirty="0">
                  <a:ln>
                    <a:noFill/>
                  </a:ln>
                  <a:solidFill>
                    <a:srgbClr val="2727C9"/>
                  </a:solidFill>
                  <a:effectLst/>
                  <a:uLnTx/>
                  <a:uFillTx/>
                  <a:latin typeface="Calibri" panose="020F0502020204030204"/>
                  <a:ea typeface="+mn-ea"/>
                  <a:cs typeface="+mn-cs"/>
                  <a:hlinkClick r:id="rId17"/>
                </a:rPr>
                <a:t>T</a:t>
              </a:r>
              <a:r>
                <a:rPr kumimoji="0" lang="en-US" sz="1800" b="0" i="0" u="sng" strike="noStrike" kern="1200" cap="none" spc="0" normalizeH="0" baseline="0" noProof="0" dirty="0" err="1">
                  <a:ln>
                    <a:noFill/>
                  </a:ln>
                  <a:solidFill>
                    <a:srgbClr val="2727C9"/>
                  </a:solidFill>
                  <a:effectLst/>
                  <a:uLnTx/>
                  <a:uFillTx/>
                  <a:latin typeface="Calibri" panose="020F0502020204030204"/>
                  <a:ea typeface="+mn-ea"/>
                  <a:cs typeface="+mn-cs"/>
                  <a:hlinkClick r:id="rId17"/>
                </a:rPr>
                <a:t>opic</a:t>
              </a:r>
              <a:r>
                <a:rPr kumimoji="0" lang="en-US" sz="1800" b="0" i="0" u="sng" strike="noStrike" kern="1200" cap="none" spc="0" normalizeH="0" baseline="0" noProof="0" dirty="0">
                  <a:ln>
                    <a:noFill/>
                  </a:ln>
                  <a:solidFill>
                    <a:srgbClr val="2727C9"/>
                  </a:solidFill>
                  <a:effectLst/>
                  <a:uLnTx/>
                  <a:uFillTx/>
                  <a:latin typeface="Calibri" panose="020F0502020204030204"/>
                  <a:ea typeface="+mn-ea"/>
                  <a:cs typeface="+mn-cs"/>
                  <a:hlinkClick r:id="rId17"/>
                </a:rPr>
                <a:t> Tree</a:t>
              </a:r>
              <a:endParaRPr kumimoji="0" lang="en-IE" sz="1800" b="0" i="0" u="sng" strike="noStrike" kern="1200" cap="none" spc="0" normalizeH="0" baseline="0" noProof="0" dirty="0">
                <a:ln>
                  <a:noFill/>
                </a:ln>
                <a:solidFill>
                  <a:srgbClr val="2727C9"/>
                </a:solidFill>
                <a:effectLst/>
                <a:uLnTx/>
                <a:uFillTx/>
                <a:latin typeface="Calibri" panose="020F0502020204030204"/>
                <a:ea typeface="+mn-ea"/>
                <a:cs typeface="+mn-cs"/>
              </a:endParaRPr>
            </a:p>
          </p:txBody>
        </p:sp>
      </p:grpSp>
      <p:grpSp>
        <p:nvGrpSpPr>
          <p:cNvPr id="4" name="Group 3"/>
          <p:cNvGrpSpPr/>
          <p:nvPr/>
        </p:nvGrpSpPr>
        <p:grpSpPr>
          <a:xfrm>
            <a:off x="3649055" y="4645132"/>
            <a:ext cx="2064176" cy="1715879"/>
            <a:chOff x="4549995" y="4993301"/>
            <a:chExt cx="2064176" cy="1715879"/>
          </a:xfrm>
        </p:grpSpPr>
        <p:pic>
          <p:nvPicPr>
            <p:cNvPr id="23" name="Picture 6" descr="Related imag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093689" y="4993301"/>
              <a:ext cx="976788" cy="97678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4"/>
            <p:cNvSpPr txBox="1"/>
            <p:nvPr/>
          </p:nvSpPr>
          <p:spPr>
            <a:xfrm>
              <a:off x="4549995" y="6062849"/>
              <a:ext cx="20641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9"/>
                </a:rPr>
                <a:t>Personalised weekly notification</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5" name="TekstSylinder 4">
            <a:extLst>
              <a:ext uri="{FF2B5EF4-FFF2-40B4-BE49-F238E27FC236}">
                <a16:creationId xmlns:a16="http://schemas.microsoft.com/office/drawing/2014/main" id="{503E9764-3940-05BE-EF27-E559DB257C76}"/>
              </a:ext>
            </a:extLst>
          </p:cNvPr>
          <p:cNvSpPr txBox="1"/>
          <p:nvPr/>
        </p:nvSpPr>
        <p:spPr>
          <a:xfrm>
            <a:off x="8906179" y="220589"/>
            <a:ext cx="3119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7CE"/>
                </a:solidFill>
                <a:effectLst/>
                <a:uLnTx/>
                <a:uFillTx/>
                <a:latin typeface="Calibri" panose="020F0502020204030204"/>
                <a:ea typeface="+mn-ea"/>
                <a:cs typeface="+mn-cs"/>
              </a:rPr>
              <a:t>from 48+ countries!</a:t>
            </a:r>
          </a:p>
        </p:txBody>
      </p:sp>
      <p:sp>
        <p:nvSpPr>
          <p:cNvPr id="27" name="TekstSylinder 1">
            <a:extLst>
              <a:ext uri="{FF2B5EF4-FFF2-40B4-BE49-F238E27FC236}">
                <a16:creationId xmlns:a16="http://schemas.microsoft.com/office/drawing/2014/main" id="{248C309E-6C7A-C676-8041-ACD3D81D5579}"/>
              </a:ext>
            </a:extLst>
          </p:cNvPr>
          <p:cNvSpPr txBox="1"/>
          <p:nvPr/>
        </p:nvSpPr>
        <p:spPr>
          <a:xfrm>
            <a:off x="4596398" y="6361011"/>
            <a:ext cx="702203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7CE"/>
                </a:solidFill>
                <a:effectLst/>
                <a:uLnTx/>
                <a:uFillTx/>
                <a:latin typeface="Calibri" panose="020F0502020204030204"/>
                <a:ea typeface="+mn-ea"/>
                <a:cs typeface="+mn-cs"/>
              </a:rPr>
              <a:t>Made up of individuals with lots of experience to help you!</a:t>
            </a:r>
          </a:p>
        </p:txBody>
      </p:sp>
    </p:spTree>
    <p:extLst>
      <p:ext uri="{BB962C8B-B14F-4D97-AF65-F5344CB8AC3E}">
        <p14:creationId xmlns:p14="http://schemas.microsoft.com/office/powerpoint/2010/main" val="120378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3" name="Grafik 7">
            <a:extLst>
              <a:ext uri="{FF2B5EF4-FFF2-40B4-BE49-F238E27FC236}">
                <a16:creationId xmlns:a16="http://schemas.microsoft.com/office/drawing/2014/main" id="{748EFF3D-CB4F-B988-0E9C-790D974F3AA2}"/>
              </a:ext>
            </a:extLst>
          </p:cNvPr>
          <p:cNvPicPr>
            <a:picLocks noChangeAspect="1"/>
          </p:cNvPicPr>
          <p:nvPr/>
        </p:nvPicPr>
        <p:blipFill>
          <a:blip r:embed="rId4"/>
          <a:stretch>
            <a:fillRect/>
          </a:stretch>
        </p:blipFill>
        <p:spPr>
          <a:xfrm>
            <a:off x="3752114" y="824354"/>
            <a:ext cx="6492789" cy="531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Grafik 10">
            <a:extLst>
              <a:ext uri="{FF2B5EF4-FFF2-40B4-BE49-F238E27FC236}">
                <a16:creationId xmlns:a16="http://schemas.microsoft.com/office/drawing/2014/main" id="{6042C8BC-175A-F8E7-73DD-0486990AEEEF}"/>
              </a:ext>
            </a:extLst>
          </p:cNvPr>
          <p:cNvPicPr>
            <a:picLocks noChangeAspect="1"/>
          </p:cNvPicPr>
          <p:nvPr/>
        </p:nvPicPr>
        <p:blipFill>
          <a:blip r:embed="rId5"/>
          <a:stretch>
            <a:fillRect/>
          </a:stretch>
        </p:blipFill>
        <p:spPr>
          <a:xfrm>
            <a:off x="4304701" y="2608302"/>
            <a:ext cx="7049099" cy="4039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pl-PL" sz="4800" b="1" dirty="0">
                <a:solidFill>
                  <a:srgbClr val="0077CE"/>
                </a:solidFill>
                <a:latin typeface="+mn-lt"/>
              </a:rPr>
              <a:t>Ideal-ist Topic Tree</a:t>
            </a:r>
          </a:p>
        </p:txBody>
      </p:sp>
      <p:pic>
        <p:nvPicPr>
          <p:cNvPr id="2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9662" t="5543" r="10060"/>
          <a:stretch/>
        </p:blipFill>
        <p:spPr bwMode="auto">
          <a:xfrm>
            <a:off x="3489406" y="4048126"/>
            <a:ext cx="1930400" cy="2599310"/>
          </a:xfrm>
          <a:prstGeom prst="rect">
            <a:avLst/>
          </a:prstGeom>
          <a:ln w="57150">
            <a:solidFill>
              <a:srgbClr val="92D05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9" name="Rectangle 2"/>
          <p:cNvSpPr/>
          <p:nvPr/>
        </p:nvSpPr>
        <p:spPr>
          <a:xfrm>
            <a:off x="6653234" y="6300854"/>
            <a:ext cx="796990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prstClr val="black"/>
                </a:solidFill>
                <a:effectLst/>
                <a:uLnTx/>
                <a:uFillTx/>
                <a:latin typeface="Calibri Light" panose="020F0302020204030204"/>
                <a:ea typeface="+mn-ea"/>
                <a:cs typeface="+mn-cs"/>
                <a:hlinkClick r:id="rId7"/>
              </a:rPr>
              <a:t>http://www.topictree.eu</a:t>
            </a:r>
            <a:endParaRPr kumimoji="0" lang="pl-PL"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 name="TextBox 6"/>
          <p:cNvSpPr txBox="1"/>
          <p:nvPr/>
        </p:nvSpPr>
        <p:spPr>
          <a:xfrm>
            <a:off x="962167" y="2012721"/>
            <a:ext cx="2587621" cy="31393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US" sz="2400" b="0" i="0" u="none" strike="noStrike" kern="1200" cap="none" spc="0" normalizeH="0" baseline="0" noProof="0" dirty="0">
                <a:ln>
                  <a:noFill/>
                </a:ln>
                <a:solidFill>
                  <a:srgbClr val="0070C0"/>
                </a:solidFill>
                <a:effectLst/>
                <a:uLnTx/>
                <a:uFillTx/>
                <a:ea typeface="+mn-ea"/>
                <a:cs typeface="Arial" panose="020B0604020202020204" pitchFamily="34" charset="0"/>
              </a:rPr>
              <a:t>How are call topics linked? </a:t>
            </a:r>
          </a:p>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US" sz="2400" b="0" i="0" u="none" strike="noStrike" kern="1200" cap="none" spc="0" normalizeH="0" baseline="0" noProof="0" dirty="0">
                <a:ln>
                  <a:noFill/>
                </a:ln>
                <a:solidFill>
                  <a:srgbClr val="0070C0"/>
                </a:solidFill>
                <a:effectLst/>
                <a:uLnTx/>
                <a:uFillTx/>
                <a:ea typeface="+mn-ea"/>
                <a:cs typeface="Arial" panose="020B0604020202020204" pitchFamily="34" charset="0"/>
              </a:rPr>
              <a:t>How have these areas evolved over the years?</a:t>
            </a:r>
          </a:p>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US" sz="2400" b="0" i="0" u="none" strike="noStrike" kern="1200" cap="none" spc="0" normalizeH="0" baseline="0" noProof="0" dirty="0">
                <a:ln>
                  <a:noFill/>
                </a:ln>
                <a:solidFill>
                  <a:srgbClr val="0070C0"/>
                </a:solidFill>
                <a:effectLst/>
                <a:uLnTx/>
                <a:uFillTx/>
                <a:ea typeface="+mn-ea"/>
                <a:cs typeface="Arial" panose="020B0604020202020204" pitchFamily="34" charset="0"/>
              </a:rPr>
              <a:t>What is the new focus this year?</a:t>
            </a:r>
          </a:p>
        </p:txBody>
      </p:sp>
      <p:pic>
        <p:nvPicPr>
          <p:cNvPr id="6" name="Grafik 5">
            <a:extLst>
              <a:ext uri="{FF2B5EF4-FFF2-40B4-BE49-F238E27FC236}">
                <a16:creationId xmlns:a16="http://schemas.microsoft.com/office/drawing/2014/main" id="{14A8D871-A51B-45FE-A60B-8A241EEBE5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8135" y="2608302"/>
            <a:ext cx="1405665" cy="1405665"/>
          </a:xfrm>
          <a:prstGeom prst="rect">
            <a:avLst/>
          </a:prstGeom>
        </p:spPr>
      </p:pic>
      <p:sp>
        <p:nvSpPr>
          <p:cNvPr id="5" name="Rectangle : coins arrondis 4">
            <a:extLst>
              <a:ext uri="{FF2B5EF4-FFF2-40B4-BE49-F238E27FC236}">
                <a16:creationId xmlns:a16="http://schemas.microsoft.com/office/drawing/2014/main" id="{309C9642-1D2D-4511-0357-96A192444469}"/>
              </a:ext>
            </a:extLst>
          </p:cNvPr>
          <p:cNvSpPr/>
          <p:nvPr/>
        </p:nvSpPr>
        <p:spPr>
          <a:xfrm>
            <a:off x="9519998" y="313591"/>
            <a:ext cx="2261938" cy="1087092"/>
          </a:xfrm>
          <a:prstGeom prst="roundRect">
            <a:avLst/>
          </a:prstGeom>
          <a:solidFill>
            <a:srgbClr val="84C301"/>
          </a:solidFill>
          <a:ln>
            <a:solidFill>
              <a:srgbClr val="84C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2025 topics coming soon!</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76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C352C17-2A64-49A1-BE10-D48DEDDEE4AF}"/>
              </a:ext>
            </a:extLst>
          </p:cNvPr>
          <p:cNvSpPr>
            <a:spLocks noGrp="1"/>
          </p:cNvSpPr>
          <p:nvPr>
            <p:ph type="title"/>
          </p:nvPr>
        </p:nvSpPr>
        <p:spPr/>
        <p:txBody>
          <a:bodyPr/>
          <a:lstStyle/>
          <a:p>
            <a:r>
              <a:rPr lang="en-GB" dirty="0">
                <a:solidFill>
                  <a:srgbClr val="0077CE"/>
                </a:solidFill>
              </a:rPr>
              <a:t>Online course on Digital in Horizon Europe</a:t>
            </a:r>
          </a:p>
        </p:txBody>
      </p:sp>
      <p:pic>
        <p:nvPicPr>
          <p:cNvPr id="6" name="Grafik 5">
            <a:extLst>
              <a:ext uri="{FF2B5EF4-FFF2-40B4-BE49-F238E27FC236}">
                <a16:creationId xmlns:a16="http://schemas.microsoft.com/office/drawing/2014/main" id="{BCAE51EF-3709-49C4-815D-929C144A5D2F}"/>
              </a:ext>
            </a:extLst>
          </p:cNvPr>
          <p:cNvPicPr>
            <a:picLocks noChangeAspect="1"/>
          </p:cNvPicPr>
          <p:nvPr/>
        </p:nvPicPr>
        <p:blipFill>
          <a:blip r:embed="rId2"/>
          <a:stretch>
            <a:fillRect/>
          </a:stretch>
        </p:blipFill>
        <p:spPr>
          <a:xfrm>
            <a:off x="325865" y="1690688"/>
            <a:ext cx="11540269" cy="3413698"/>
          </a:xfrm>
          <a:prstGeom prst="rect">
            <a:avLst/>
          </a:prstGeom>
        </p:spPr>
      </p:pic>
      <p:sp>
        <p:nvSpPr>
          <p:cNvPr id="7" name="Textfeld 6">
            <a:extLst>
              <a:ext uri="{FF2B5EF4-FFF2-40B4-BE49-F238E27FC236}">
                <a16:creationId xmlns:a16="http://schemas.microsoft.com/office/drawing/2014/main" id="{2393AAD4-8ED0-4854-96AF-3130BC62F9E6}"/>
              </a:ext>
            </a:extLst>
          </p:cNvPr>
          <p:cNvSpPr txBox="1"/>
          <p:nvPr/>
        </p:nvSpPr>
        <p:spPr>
          <a:xfrm>
            <a:off x="838200" y="5104386"/>
            <a:ext cx="6633354" cy="369332"/>
          </a:xfrm>
          <a:prstGeom prst="rect">
            <a:avLst/>
          </a:prstGeom>
          <a:noFill/>
        </p:spPr>
        <p:txBody>
          <a:bodyPr wrap="none" rtlCol="0">
            <a:spAutoFit/>
          </a:bodyPr>
          <a:lstStyle/>
          <a:p>
            <a:pPr algn="ctr"/>
            <a:r>
              <a:rPr lang="en-US" u="sng" dirty="0">
                <a:hlinkClick r:id="rId3"/>
              </a:rPr>
              <a:t>Click here for the Ideal-</a:t>
            </a:r>
            <a:r>
              <a:rPr lang="en-US" u="sng" dirty="0" err="1">
                <a:hlinkClick r:id="rId3"/>
              </a:rPr>
              <a:t>ist</a:t>
            </a:r>
            <a:r>
              <a:rPr lang="en-US" u="sng" dirty="0">
                <a:hlinkClick r:id="rId3"/>
              </a:rPr>
              <a:t> free online course on the Udemy  platform</a:t>
            </a:r>
            <a:endPar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Grafik 7">
            <a:extLst>
              <a:ext uri="{FF2B5EF4-FFF2-40B4-BE49-F238E27FC236}">
                <a16:creationId xmlns:a16="http://schemas.microsoft.com/office/drawing/2014/main" id="{BA9C0979-59BE-4B41-BC3F-812BD2047C2E}"/>
              </a:ext>
            </a:extLst>
          </p:cNvPr>
          <p:cNvPicPr>
            <a:picLocks noChangeAspect="1"/>
          </p:cNvPicPr>
          <p:nvPr/>
        </p:nvPicPr>
        <p:blipFill>
          <a:blip r:embed="rId4"/>
          <a:stretch>
            <a:fillRect/>
          </a:stretch>
        </p:blipFill>
        <p:spPr>
          <a:xfrm>
            <a:off x="9265187" y="2939534"/>
            <a:ext cx="2744168" cy="3747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Sprechblase: oval 9">
            <a:extLst>
              <a:ext uri="{FF2B5EF4-FFF2-40B4-BE49-F238E27FC236}">
                <a16:creationId xmlns:a16="http://schemas.microsoft.com/office/drawing/2014/main" id="{19CF801A-4997-45FA-9099-35A92631E96B}"/>
              </a:ext>
            </a:extLst>
          </p:cNvPr>
          <p:cNvSpPr/>
          <p:nvPr/>
        </p:nvSpPr>
        <p:spPr>
          <a:xfrm>
            <a:off x="3941599" y="5653030"/>
            <a:ext cx="5144877" cy="956231"/>
          </a:xfrm>
          <a:prstGeom prst="wedgeEllipseCallout">
            <a:avLst>
              <a:gd name="adj1" fmla="val -34072"/>
              <a:gd name="adj2" fmla="val 29750"/>
            </a:avLst>
          </a:prstGeom>
          <a:solidFill>
            <a:srgbClr val="84C30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b="1" dirty="0"/>
              <a:t>Register now and leave feedback for further improvements!</a:t>
            </a:r>
          </a:p>
        </p:txBody>
      </p:sp>
      <p:pic>
        <p:nvPicPr>
          <p:cNvPr id="3" name="Grafik 2">
            <a:extLst>
              <a:ext uri="{FF2B5EF4-FFF2-40B4-BE49-F238E27FC236}">
                <a16:creationId xmlns:a16="http://schemas.microsoft.com/office/drawing/2014/main" id="{7B69C464-922E-4B39-B6FE-9F5F5CDFA6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794" y="5530099"/>
            <a:ext cx="1202094" cy="1202094"/>
          </a:xfrm>
          <a:prstGeom prst="rect">
            <a:avLst/>
          </a:prstGeom>
        </p:spPr>
      </p:pic>
    </p:spTree>
    <p:extLst>
      <p:ext uri="{BB962C8B-B14F-4D97-AF65-F5344CB8AC3E}">
        <p14:creationId xmlns:p14="http://schemas.microsoft.com/office/powerpoint/2010/main" val="3162482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2795"/>
            <a:ext cx="12192000" cy="7192195"/>
          </a:xfrm>
          <a:prstGeom prst="rect">
            <a:avLst/>
          </a:prstGeom>
        </p:spPr>
      </p:pic>
      <p:sp>
        <p:nvSpPr>
          <p:cNvPr id="3" name="TextBox 2"/>
          <p:cNvSpPr txBox="1"/>
          <p:nvPr/>
        </p:nvSpPr>
        <p:spPr>
          <a:xfrm>
            <a:off x="1609344" y="0"/>
            <a:ext cx="9592056" cy="163121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600" normalizeH="0" baseline="0" noProof="0" dirty="0">
                <a:ln>
                  <a:noFill/>
                </a:ln>
                <a:solidFill>
                  <a:prstClr val="white">
                    <a:lumMod val="95000"/>
                  </a:prstClr>
                </a:solidFill>
                <a:effectLst/>
                <a:uLnTx/>
                <a:uFillTx/>
                <a:latin typeface="Open Sans" panose="020B0606030504020204" pitchFamily="34" charset="0"/>
                <a:ea typeface="Open Sans" panose="020B0606030504020204" pitchFamily="34" charset="0"/>
                <a:cs typeface="Open Sans" panose="020B0606030504020204" pitchFamily="34" charset="0"/>
              </a:rPr>
              <a:t>BROKERAGE</a:t>
            </a:r>
          </a:p>
        </p:txBody>
      </p:sp>
    </p:spTree>
    <p:extLst>
      <p:ext uri="{BB962C8B-B14F-4D97-AF65-F5344CB8AC3E}">
        <p14:creationId xmlns:p14="http://schemas.microsoft.com/office/powerpoint/2010/main" val="354385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4F7FC-1CD7-CEAA-8C8B-35709E1E401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0C0C9BC-D3E7-327D-2910-A28F7BADBC1F}"/>
              </a:ext>
            </a:extLst>
          </p:cNvPr>
          <p:cNvPicPr>
            <a:picLocks noChangeAspect="1"/>
          </p:cNvPicPr>
          <p:nvPr/>
        </p:nvPicPr>
        <p:blipFill>
          <a:blip r:embed="rId2"/>
          <a:stretch>
            <a:fillRect/>
          </a:stretch>
        </p:blipFill>
        <p:spPr>
          <a:xfrm>
            <a:off x="4716014" y="305718"/>
            <a:ext cx="7494913" cy="4906464"/>
          </a:xfrm>
          <a:prstGeom prst="rect">
            <a:avLst/>
          </a:prstGeom>
        </p:spPr>
      </p:pic>
      <p:sp>
        <p:nvSpPr>
          <p:cNvPr id="5" name="Title 4">
            <a:extLst>
              <a:ext uri="{FF2B5EF4-FFF2-40B4-BE49-F238E27FC236}">
                <a16:creationId xmlns:a16="http://schemas.microsoft.com/office/drawing/2014/main" id="{39ED1F6B-BCCC-DEFA-0B8C-49C61D745CDA}"/>
              </a:ext>
            </a:extLst>
          </p:cNvPr>
          <p:cNvSpPr>
            <a:spLocks noGrp="1"/>
          </p:cNvSpPr>
          <p:nvPr>
            <p:ph type="title"/>
          </p:nvPr>
        </p:nvSpPr>
        <p:spPr/>
        <p:txBody>
          <a:bodyPr>
            <a:normAutofit/>
          </a:bodyPr>
          <a:lstStyle/>
          <a:p>
            <a:r>
              <a:rPr lang="en-US" b="1" dirty="0">
                <a:solidFill>
                  <a:srgbClr val="0077CE"/>
                </a:solidFill>
              </a:rPr>
              <a:t>Online Brokerage Event</a:t>
            </a:r>
          </a:p>
        </p:txBody>
      </p:sp>
      <p:sp>
        <p:nvSpPr>
          <p:cNvPr id="9" name="Content Placeholder 2">
            <a:extLst>
              <a:ext uri="{FF2B5EF4-FFF2-40B4-BE49-F238E27FC236}">
                <a16:creationId xmlns:a16="http://schemas.microsoft.com/office/drawing/2014/main" id="{7BD30680-1FE8-7196-D267-9889C37BEC6B}"/>
              </a:ext>
            </a:extLst>
          </p:cNvPr>
          <p:cNvSpPr txBox="1">
            <a:spLocks/>
          </p:cNvSpPr>
          <p:nvPr/>
        </p:nvSpPr>
        <p:spPr>
          <a:xfrm>
            <a:off x="1051387" y="1862315"/>
            <a:ext cx="387216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Register</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Create a profile</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Share cooperation offers</a:t>
            </a:r>
          </a:p>
          <a:p>
            <a:pPr marL="685800" marR="0" lvl="1" indent="-228600" algn="l" defTabSz="914400" rtl="0" eaLnBrk="1" fontAlgn="auto" latinLnBrk="0" hangingPunct="1">
              <a:lnSpc>
                <a:spcPct val="90000"/>
              </a:lnSpc>
              <a:spcBef>
                <a:spcPts val="500"/>
              </a:spcBef>
              <a:spcAft>
                <a:spcPts val="0"/>
              </a:spcAft>
              <a:buClr>
                <a:srgbClr val="FFC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Project ideas</a:t>
            </a:r>
          </a:p>
          <a:p>
            <a:pPr marL="685800" marR="0" lvl="1" indent="-228600" algn="l" defTabSz="914400" rtl="0" eaLnBrk="1" fontAlgn="auto" latinLnBrk="0" hangingPunct="1">
              <a:lnSpc>
                <a:spcPct val="90000"/>
              </a:lnSpc>
              <a:spcBef>
                <a:spcPts val="500"/>
              </a:spcBef>
              <a:spcAft>
                <a:spcPts val="0"/>
              </a:spcAft>
              <a:buClr>
                <a:srgbClr val="FFC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Expertise </a:t>
            </a:r>
          </a:p>
          <a:p>
            <a:pPr marL="685800" marR="0" lvl="1" indent="-228600" algn="l" defTabSz="914400" rtl="0" eaLnBrk="1" fontAlgn="auto" latinLnBrk="0" hangingPunct="1">
              <a:lnSpc>
                <a:spcPct val="90000"/>
              </a:lnSpc>
              <a:spcBef>
                <a:spcPts val="500"/>
              </a:spcBef>
              <a:spcAft>
                <a:spcPts val="0"/>
              </a:spcAft>
              <a:buClr>
                <a:srgbClr val="FFC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Requests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Find &amp; contact partners</a:t>
            </a:r>
          </a:p>
        </p:txBody>
      </p:sp>
      <p:pic>
        <p:nvPicPr>
          <p:cNvPr id="16" name="Picture 15">
            <a:extLst>
              <a:ext uri="{FF2B5EF4-FFF2-40B4-BE49-F238E27FC236}">
                <a16:creationId xmlns:a16="http://schemas.microsoft.com/office/drawing/2014/main" id="{B9EE4AE3-DC43-29CA-EE54-BEF25F97AC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3979" y="2404951"/>
            <a:ext cx="490457" cy="490457"/>
          </a:xfrm>
          <a:prstGeom prst="rect">
            <a:avLst/>
          </a:prstGeom>
        </p:spPr>
      </p:pic>
      <p:pic>
        <p:nvPicPr>
          <p:cNvPr id="17" name="Picture 16">
            <a:extLst>
              <a:ext uri="{FF2B5EF4-FFF2-40B4-BE49-F238E27FC236}">
                <a16:creationId xmlns:a16="http://schemas.microsoft.com/office/drawing/2014/main" id="{A466DAC2-8AB7-4F2C-D0A4-158C2EA575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198922" y="-186870"/>
            <a:ext cx="58373" cy="59690"/>
          </a:xfrm>
          <a:prstGeom prst="rect">
            <a:avLst/>
          </a:prstGeom>
        </p:spPr>
      </p:pic>
      <p:pic>
        <p:nvPicPr>
          <p:cNvPr id="18" name="Picture 17">
            <a:extLst>
              <a:ext uri="{FF2B5EF4-FFF2-40B4-BE49-F238E27FC236}">
                <a16:creationId xmlns:a16="http://schemas.microsoft.com/office/drawing/2014/main" id="{24A2E393-EC17-25A6-07F0-5F12419395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286" y="1805383"/>
            <a:ext cx="494337" cy="505488"/>
          </a:xfrm>
          <a:prstGeom prst="rect">
            <a:avLst/>
          </a:prstGeom>
        </p:spPr>
      </p:pic>
      <p:sp>
        <p:nvSpPr>
          <p:cNvPr id="19" name="Title 4">
            <a:hlinkClick r:id="rId6"/>
            <a:extLst>
              <a:ext uri="{FF2B5EF4-FFF2-40B4-BE49-F238E27FC236}">
                <a16:creationId xmlns:a16="http://schemas.microsoft.com/office/drawing/2014/main" id="{5921680D-EAA9-90F1-BD3A-0A0E9439FDDE}"/>
              </a:ext>
            </a:extLst>
          </p:cNvPr>
          <p:cNvSpPr txBox="1">
            <a:spLocks/>
          </p:cNvSpPr>
          <p:nvPr/>
        </p:nvSpPr>
        <p:spPr>
          <a:xfrm>
            <a:off x="6392140" y="6399031"/>
            <a:ext cx="5818787" cy="458969"/>
          </a:xfrm>
          <a:prstGeom prst="rect">
            <a:avLst/>
          </a:prstGeom>
          <a:solidFill>
            <a:srgbClr val="FFFFFF"/>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0077CE"/>
                </a:solidFill>
                <a:effectLst/>
                <a:uLnTx/>
                <a:uFillTx/>
                <a:latin typeface="Arial Narrow" panose="020B0606020202030204" pitchFamily="34" charset="0"/>
                <a:ea typeface="+mj-ea"/>
                <a:cs typeface="+mj-cs"/>
              </a:rPr>
              <a:t>https://www.b2match.com/e/cl4-digital-2025</a:t>
            </a:r>
          </a:p>
        </p:txBody>
      </p:sp>
      <p:pic>
        <p:nvPicPr>
          <p:cNvPr id="22" name="Picture 21">
            <a:extLst>
              <a:ext uri="{FF2B5EF4-FFF2-40B4-BE49-F238E27FC236}">
                <a16:creationId xmlns:a16="http://schemas.microsoft.com/office/drawing/2014/main" id="{64C5C324-85D3-240A-8C73-C7E46A3F1F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83979" y="2999928"/>
            <a:ext cx="495671" cy="495671"/>
          </a:xfrm>
          <a:prstGeom prst="rect">
            <a:avLst/>
          </a:prstGeom>
        </p:spPr>
      </p:pic>
      <p:pic>
        <p:nvPicPr>
          <p:cNvPr id="24" name="Picture 23">
            <a:extLst>
              <a:ext uri="{FF2B5EF4-FFF2-40B4-BE49-F238E27FC236}">
                <a16:creationId xmlns:a16="http://schemas.microsoft.com/office/drawing/2014/main" id="{E2D1C62F-1B11-08E4-EAB9-F8A5E6C501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439" y="4742100"/>
            <a:ext cx="526078" cy="526078"/>
          </a:xfrm>
          <a:prstGeom prst="rect">
            <a:avLst/>
          </a:prstGeom>
        </p:spPr>
      </p:pic>
      <p:pic>
        <p:nvPicPr>
          <p:cNvPr id="4" name="Grafik 3">
            <a:extLst>
              <a:ext uri="{FF2B5EF4-FFF2-40B4-BE49-F238E27FC236}">
                <a16:creationId xmlns:a16="http://schemas.microsoft.com/office/drawing/2014/main" id="{E6F66846-6A71-4147-B91B-3D0585EA21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75065" y="4201053"/>
            <a:ext cx="2138571" cy="2138571"/>
          </a:xfrm>
          <a:prstGeom prst="rect">
            <a:avLst/>
          </a:prstGeom>
        </p:spPr>
      </p:pic>
      <p:sp>
        <p:nvSpPr>
          <p:cNvPr id="2" name="Rectangle : coins arrondis 1">
            <a:extLst>
              <a:ext uri="{FF2B5EF4-FFF2-40B4-BE49-F238E27FC236}">
                <a16:creationId xmlns:a16="http://schemas.microsoft.com/office/drawing/2014/main" id="{FE28D2EA-2AB6-D7EF-95E2-ED6FE6E01022}"/>
              </a:ext>
            </a:extLst>
          </p:cNvPr>
          <p:cNvSpPr/>
          <p:nvPr/>
        </p:nvSpPr>
        <p:spPr>
          <a:xfrm>
            <a:off x="2795876" y="5507313"/>
            <a:ext cx="3360182" cy="977077"/>
          </a:xfrm>
          <a:prstGeom prst="roundRect">
            <a:avLst/>
          </a:prstGeom>
          <a:solidFill>
            <a:srgbClr val="0077CE"/>
          </a:solidFill>
          <a:ln>
            <a:solidFill>
              <a:srgbClr val="0077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t>Online networking from May until October 2025 </a:t>
            </a:r>
          </a:p>
        </p:txBody>
      </p:sp>
    </p:spTree>
    <p:extLst>
      <p:ext uri="{BB962C8B-B14F-4D97-AF65-F5344CB8AC3E}">
        <p14:creationId xmlns:p14="http://schemas.microsoft.com/office/powerpoint/2010/main" val="140321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B34AC-4459-602A-2798-ABED42600277}"/>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D93E0CBD-E493-4A9D-B76D-CEFFAAE5A72A}"/>
              </a:ext>
            </a:extLst>
          </p:cNvPr>
          <p:cNvSpPr>
            <a:spLocks noGrp="1"/>
          </p:cNvSpPr>
          <p:nvPr>
            <p:ph type="title"/>
          </p:nvPr>
        </p:nvSpPr>
        <p:spPr/>
        <p:txBody>
          <a:bodyPr/>
          <a:lstStyle/>
          <a:p>
            <a:r>
              <a:rPr lang="en-US" dirty="0"/>
              <a:t>Your prefer onsite brokerage events to online?</a:t>
            </a:r>
            <a:endParaRPr lang="en-GB" dirty="0"/>
          </a:p>
        </p:txBody>
      </p:sp>
      <p:sp>
        <p:nvSpPr>
          <p:cNvPr id="3" name="Inhaltsplatzhalter 2">
            <a:extLst>
              <a:ext uri="{FF2B5EF4-FFF2-40B4-BE49-F238E27FC236}">
                <a16:creationId xmlns:a16="http://schemas.microsoft.com/office/drawing/2014/main" id="{BEEC0BD8-40F4-4B46-9192-8E3DD80BC62E}"/>
              </a:ext>
            </a:extLst>
          </p:cNvPr>
          <p:cNvSpPr>
            <a:spLocks noGrp="1"/>
          </p:cNvSpPr>
          <p:nvPr>
            <p:ph idx="1"/>
          </p:nvPr>
        </p:nvSpPr>
        <p:spPr>
          <a:xfrm>
            <a:off x="838200" y="2103120"/>
            <a:ext cx="10515600" cy="3721084"/>
          </a:xfrm>
        </p:spPr>
        <p:txBody>
          <a:bodyPr>
            <a:normAutofit fontScale="62500" lnSpcReduction="20000"/>
          </a:bodyPr>
          <a:lstStyle/>
          <a:p>
            <a:pPr>
              <a:lnSpc>
                <a:spcPts val="1800"/>
              </a:lnSpc>
              <a:spcAft>
                <a:spcPts val="1800"/>
              </a:spcAft>
              <a:buNone/>
            </a:pPr>
            <a:r>
              <a:rPr lang="en-US" sz="4000" dirty="0">
                <a:solidFill>
                  <a:srgbClr val="03242B"/>
                </a:solidFill>
              </a:rPr>
              <a:t>Check out these events:</a:t>
            </a:r>
          </a:p>
          <a:p>
            <a:pPr>
              <a:lnSpc>
                <a:spcPts val="1800"/>
              </a:lnSpc>
              <a:spcAft>
                <a:spcPts val="600"/>
              </a:spcAft>
            </a:pPr>
            <a:r>
              <a:rPr lang="en-US" sz="4000" dirty="0">
                <a:solidFill>
                  <a:srgbClr val="03242B"/>
                </a:solidFill>
              </a:rPr>
              <a:t>16th May in Brussels (BE): </a:t>
            </a:r>
            <a:r>
              <a:rPr lang="en-US" sz="4000" b="1" u="sng" dirty="0">
                <a:solidFill>
                  <a:srgbClr val="03242B"/>
                </a:solidFill>
                <a:hlinkClick r:id="rId2"/>
              </a:rPr>
              <a:t>ADRA Info Day</a:t>
            </a:r>
            <a:r>
              <a:rPr lang="en-US" sz="4000" dirty="0">
                <a:solidFill>
                  <a:srgbClr val="03242B"/>
                </a:solidFill>
              </a:rPr>
              <a:t> with Pitching and Matchmaking</a:t>
            </a:r>
          </a:p>
          <a:p>
            <a:pPr>
              <a:lnSpc>
                <a:spcPct val="200000"/>
              </a:lnSpc>
              <a:spcAft>
                <a:spcPts val="600"/>
              </a:spcAft>
            </a:pPr>
            <a:r>
              <a:rPr lang="en-US" sz="4000" dirty="0">
                <a:solidFill>
                  <a:srgbClr val="03242B"/>
                </a:solidFill>
              </a:rPr>
              <a:t>20th May in Strasbourg (FR): </a:t>
            </a:r>
            <a:r>
              <a:rPr lang="en-US" sz="4000" b="1" u="sng" dirty="0">
                <a:solidFill>
                  <a:srgbClr val="03242B"/>
                </a:solidFill>
                <a:hlinkClick r:id="rId3"/>
              </a:rPr>
              <a:t>KETs 2025 Brokerage Event</a:t>
            </a:r>
            <a:endParaRPr lang="en-US" sz="4000" dirty="0">
              <a:solidFill>
                <a:srgbClr val="03242B"/>
              </a:solidFill>
            </a:endParaRPr>
          </a:p>
          <a:p>
            <a:pPr>
              <a:lnSpc>
                <a:spcPct val="150000"/>
              </a:lnSpc>
              <a:spcAft>
                <a:spcPts val="600"/>
              </a:spcAft>
            </a:pPr>
            <a:r>
              <a:rPr lang="en-US" sz="4000" dirty="0">
                <a:solidFill>
                  <a:srgbClr val="03242B"/>
                </a:solidFill>
              </a:rPr>
              <a:t>2nd/3rd July in Aalborg (DK): </a:t>
            </a:r>
            <a:r>
              <a:rPr lang="en-US" sz="4000" b="1" u="sng" dirty="0">
                <a:solidFill>
                  <a:srgbClr val="03242B"/>
                </a:solidFill>
                <a:hlinkClick r:id="rId4"/>
              </a:rPr>
              <a:t>"The Future of Digital </a:t>
            </a:r>
            <a:r>
              <a:rPr lang="en-US" sz="4000" b="1" u="sng" dirty="0" err="1">
                <a:solidFill>
                  <a:srgbClr val="03242B"/>
                </a:solidFill>
                <a:hlinkClick r:id="rId4"/>
              </a:rPr>
              <a:t>Investements</a:t>
            </a:r>
            <a:r>
              <a:rPr lang="en-US" sz="4000" b="1" u="sng" dirty="0">
                <a:solidFill>
                  <a:srgbClr val="03242B"/>
                </a:solidFill>
                <a:hlinkClick r:id="rId4"/>
              </a:rPr>
              <a:t> in the EU"</a:t>
            </a:r>
            <a:r>
              <a:rPr lang="en-US" sz="4000" dirty="0">
                <a:solidFill>
                  <a:srgbClr val="03242B"/>
                </a:solidFill>
              </a:rPr>
              <a:t> </a:t>
            </a:r>
            <a:br>
              <a:rPr lang="en-US" sz="4000" dirty="0">
                <a:solidFill>
                  <a:srgbClr val="03242B"/>
                </a:solidFill>
              </a:rPr>
            </a:br>
            <a:r>
              <a:rPr lang="en-US" sz="4000" dirty="0">
                <a:solidFill>
                  <a:srgbClr val="03242B"/>
                </a:solidFill>
              </a:rPr>
              <a:t>will have onsite brokerage supported by EEN, IDEAL-IST and DEP4ALL, more information coming soon.</a:t>
            </a:r>
          </a:p>
          <a:p>
            <a:pPr marL="0" lvl="0" indent="0">
              <a:spcAft>
                <a:spcPts val="600"/>
              </a:spcAft>
              <a:buNone/>
              <a:defRPr/>
            </a:pPr>
            <a:endParaRPr lang="en-US" sz="4000" dirty="0">
              <a:solidFill>
                <a:prstClr val="black"/>
              </a:solidFill>
            </a:endParaRPr>
          </a:p>
          <a:p>
            <a:endParaRPr lang="en-GB" dirty="0"/>
          </a:p>
        </p:txBody>
      </p:sp>
      <p:pic>
        <p:nvPicPr>
          <p:cNvPr id="17" name="Picture 16">
            <a:extLst>
              <a:ext uri="{FF2B5EF4-FFF2-40B4-BE49-F238E27FC236}">
                <a16:creationId xmlns:a16="http://schemas.microsoft.com/office/drawing/2014/main" id="{BF7FA704-3CC8-FEEE-BA03-65B7947996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198922" y="-186870"/>
            <a:ext cx="58373" cy="59690"/>
          </a:xfrm>
          <a:prstGeom prst="rect">
            <a:avLst/>
          </a:prstGeom>
        </p:spPr>
      </p:pic>
    </p:spTree>
    <p:extLst>
      <p:ext uri="{BB962C8B-B14F-4D97-AF65-F5344CB8AC3E}">
        <p14:creationId xmlns:p14="http://schemas.microsoft.com/office/powerpoint/2010/main" val="3426412262"/>
      </p:ext>
    </p:extLst>
  </p:cSld>
  <p:clrMapOvr>
    <a:masterClrMapping/>
  </p:clrMapOvr>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9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32636BCF711C4D811D1CB34DCFA272" ma:contentTypeVersion="16" ma:contentTypeDescription="Create a new document." ma:contentTypeScope="" ma:versionID="60486cf73291e47e7bc0cc08fd35f2f1">
  <xsd:schema xmlns:xsd="http://www.w3.org/2001/XMLSchema" xmlns:xs="http://www.w3.org/2001/XMLSchema" xmlns:p="http://schemas.microsoft.com/office/2006/metadata/properties" xmlns:ns2="84b74f1a-0904-4c33-8887-564ab5eb0976" xmlns:ns3="f4b40a01-6ba9-4add-80c1-ba9287e09473" targetNamespace="http://schemas.microsoft.com/office/2006/metadata/properties" ma:root="true" ma:fieldsID="1d3e6f7846425f13282e85df8da46dae" ns2:_="" ns3:_="">
    <xsd:import namespace="84b74f1a-0904-4c33-8887-564ab5eb0976"/>
    <xsd:import namespace="f4b40a01-6ba9-4add-80c1-ba9287e0947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b74f1a-0904-4c33-8887-564ab5eb09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24f24bf-31d1-448b-8576-41ee23df5d0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b40a01-6ba9-4add-80c1-ba9287e0947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67e1250-d640-436c-aa27-7595f534a03b}" ma:internalName="TaxCatchAll" ma:showField="CatchAllData" ma:web="f4b40a01-6ba9-4add-80c1-ba9287e09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b74f1a-0904-4c33-8887-564ab5eb0976">
      <Terms xmlns="http://schemas.microsoft.com/office/infopath/2007/PartnerControls"/>
    </lcf76f155ced4ddcb4097134ff3c332f>
    <TaxCatchAll xmlns="f4b40a01-6ba9-4add-80c1-ba9287e09473" xsi:nil="true"/>
  </documentManagement>
</p:properties>
</file>

<file path=customXml/itemProps1.xml><?xml version="1.0" encoding="utf-8"?>
<ds:datastoreItem xmlns:ds="http://schemas.openxmlformats.org/officeDocument/2006/customXml" ds:itemID="{CF54AB21-9D48-44AC-A974-F3EABA98822C}"/>
</file>

<file path=customXml/itemProps2.xml><?xml version="1.0" encoding="utf-8"?>
<ds:datastoreItem xmlns:ds="http://schemas.openxmlformats.org/officeDocument/2006/customXml" ds:itemID="{CC6CC188-28D1-4FE6-A063-E8E9940993EB}">
  <ds:schemaRefs>
    <ds:schemaRef ds:uri="http://schemas.microsoft.com/sharepoint/v3/contenttype/forms"/>
  </ds:schemaRefs>
</ds:datastoreItem>
</file>

<file path=customXml/itemProps3.xml><?xml version="1.0" encoding="utf-8"?>
<ds:datastoreItem xmlns:ds="http://schemas.openxmlformats.org/officeDocument/2006/customXml" ds:itemID="{E92E5D0D-A79B-418D-A07D-9F3951B9B6D6}">
  <ds:schemaRefs>
    <ds:schemaRef ds:uri="http://schemas.microsoft.com/office/infopath/2007/PartnerControls"/>
    <ds:schemaRef ds:uri="http://purl.org/dc/elements/1.1/"/>
    <ds:schemaRef ds:uri="http://schemas.openxmlformats.org/package/2006/metadata/core-properties"/>
    <ds:schemaRef ds:uri="http://purl.org/dc/terms/"/>
    <ds:schemaRef ds:uri="http://www.w3.org/XML/1998/namespace"/>
    <ds:schemaRef ds:uri="ca567584-2bdd-45c7-bbb2-f215813a922a"/>
    <ds:schemaRef ds:uri="http://schemas.microsoft.com/office/2006/documentManagement/types"/>
    <ds:schemaRef ds:uri="http://purl.org/dc/dcmitype/"/>
    <ds:schemaRef ds:uri="a2ee1a58-d208-472a-8288-e44ff5e5597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248</TotalTime>
  <Words>671</Words>
  <Application>Microsoft Office PowerPoint</Application>
  <PresentationFormat>Grand écran</PresentationFormat>
  <Paragraphs>83</Paragraphs>
  <Slides>13</Slides>
  <Notes>5</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13</vt:i4>
      </vt:variant>
    </vt:vector>
  </HeadingPairs>
  <TitlesOfParts>
    <vt:vector size="26" baseType="lpstr">
      <vt:lpstr>Arial</vt:lpstr>
      <vt:lpstr>Arial Narrow</vt:lpstr>
      <vt:lpstr>Bahnschrift SemiBold SemiConden</vt:lpstr>
      <vt:lpstr>Calibri</vt:lpstr>
      <vt:lpstr>Calibri Light</vt:lpstr>
      <vt:lpstr>EC Square Sans Pro Light</vt:lpstr>
      <vt:lpstr>Open Sans</vt:lpstr>
      <vt:lpstr>Roboto Light</vt:lpstr>
      <vt:lpstr>Segoe UI</vt:lpstr>
      <vt:lpstr>Söhne</vt:lpstr>
      <vt:lpstr>Symbol</vt:lpstr>
      <vt:lpstr>Office Theme</vt:lpstr>
      <vt:lpstr>3_Office Theme</vt:lpstr>
      <vt:lpstr>Présentation PowerPoint</vt:lpstr>
      <vt:lpstr>National Contact Points (NCPs)</vt:lpstr>
      <vt:lpstr>NCP Networks </vt:lpstr>
      <vt:lpstr>Fantastic services!</vt:lpstr>
      <vt:lpstr>Ideal-ist Topic Tree</vt:lpstr>
      <vt:lpstr>Online course on Digital in Horizon Europe</vt:lpstr>
      <vt:lpstr>Présentation PowerPoint</vt:lpstr>
      <vt:lpstr>Online Brokerage Event</vt:lpstr>
      <vt:lpstr>Your prefer onsite brokerage events to online?</vt:lpstr>
      <vt:lpstr>Présentation PowerPoint</vt:lpstr>
      <vt:lpstr>Présentation PowerPoint</vt:lpstr>
      <vt:lpstr>Key takeaways </vt:lpstr>
      <vt:lpstr>Our Benefit Supporting Applicants Together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Ulrich SCHMID</dc:creator>
  <cp:lastModifiedBy>CARNEC Benjamin</cp:lastModifiedBy>
  <cp:revision>364</cp:revision>
  <dcterms:created xsi:type="dcterms:W3CDTF">2020-12-04T09:35:19Z</dcterms:created>
  <dcterms:modified xsi:type="dcterms:W3CDTF">2025-05-15T11:56:38Z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0x0101004132636BCF711C4D811D1CB34DCFA272</vt:lpwstr>
  </property>
  <property fmtid="{D5CDD505-2E9C-101B-9397-08002B2CF9AE}" pid="3" name="MSIP_Label_6bd9ddd1-4d20-43f6-abfa-fc3c07406f94_Enabled">
    <vt:lpwstr>true</vt:lpwstr>
  </property>
  <property fmtid="{D5CDD505-2E9C-101B-9397-08002B2CF9AE}" pid="4" name="MSIP_Label_6bd9ddd1-4d20-43f6-abfa-fc3c07406f94_SetDate">
    <vt:lpwstr>2022-09-28T10:50:49Z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9e0fc18a-a6d6-4163-95a8-225e392252a9</vt:lpwstr>
  </property>
  <property fmtid="{D5CDD505-2E9C-101B-9397-08002B2CF9AE}" pid="9" name="MSIP_Label_6bd9ddd1-4d20-43f6-abfa-fc3c07406f94_ContentBits">
    <vt:lpwstr>0</vt:lpwstr>
  </property>
  <property fmtid="{D5CDD505-2E9C-101B-9397-08002B2CF9AE}" pid="10" name="MediaServiceImageTags">
    <vt:lpwstr/>
  </property>
</Properties>
</file>