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69.xml" ContentType="application/vnd.openxmlformats-officedocument.presentationml.slideLayou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xml" ContentType="application/vnd.ms-office.drawingml.diagramDrawing+xml"/>
  <Override PartName="/ppt/authors.xml" ContentType="application/vnd.ms-powerpoint.authors+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9" r:id="rId2"/>
    <p:sldMasterId id="2147483809" r:id="rId3"/>
    <p:sldMasterId id="2147483832" r:id="rId4"/>
    <p:sldMasterId id="2147483850" r:id="rId5"/>
  </p:sldMasterIdLst>
  <p:notesMasterIdLst>
    <p:notesMasterId r:id="rId64"/>
  </p:notesMasterIdLst>
  <p:handoutMasterIdLst>
    <p:handoutMasterId r:id="rId65"/>
  </p:handoutMasterIdLst>
  <p:sldIdLst>
    <p:sldId id="406" r:id="rId6"/>
    <p:sldId id="262" r:id="rId7"/>
    <p:sldId id="6393" r:id="rId8"/>
    <p:sldId id="266" r:id="rId9"/>
    <p:sldId id="265" r:id="rId10"/>
    <p:sldId id="6404" r:id="rId11"/>
    <p:sldId id="258" r:id="rId12"/>
    <p:sldId id="2147474920" r:id="rId13"/>
    <p:sldId id="2147474913" r:id="rId14"/>
    <p:sldId id="2147474914" r:id="rId15"/>
    <p:sldId id="2147474915" r:id="rId16"/>
    <p:sldId id="2147474916" r:id="rId17"/>
    <p:sldId id="2147474917" r:id="rId18"/>
    <p:sldId id="2147474918" r:id="rId19"/>
    <p:sldId id="5113" r:id="rId20"/>
    <p:sldId id="2147474919" r:id="rId21"/>
    <p:sldId id="5129" r:id="rId22"/>
    <p:sldId id="5114" r:id="rId23"/>
    <p:sldId id="5115" r:id="rId24"/>
    <p:sldId id="5116" r:id="rId25"/>
    <p:sldId id="5118" r:id="rId26"/>
    <p:sldId id="5119" r:id="rId27"/>
    <p:sldId id="5120" r:id="rId28"/>
    <p:sldId id="5130" r:id="rId29"/>
    <p:sldId id="5122" r:id="rId30"/>
    <p:sldId id="5123" r:id="rId31"/>
    <p:sldId id="5124" r:id="rId32"/>
    <p:sldId id="5164" r:id="rId33"/>
    <p:sldId id="5126" r:id="rId34"/>
    <p:sldId id="5165" r:id="rId35"/>
    <p:sldId id="5127" r:id="rId36"/>
    <p:sldId id="5128" r:id="rId37"/>
    <p:sldId id="5121" r:id="rId38"/>
    <p:sldId id="5131" r:id="rId39"/>
    <p:sldId id="5132" r:id="rId40"/>
    <p:sldId id="5133" r:id="rId41"/>
    <p:sldId id="5134" r:id="rId42"/>
    <p:sldId id="5135" r:id="rId43"/>
    <p:sldId id="2147474912" r:id="rId44"/>
    <p:sldId id="5136" r:id="rId45"/>
    <p:sldId id="5137" r:id="rId46"/>
    <p:sldId id="5138" r:id="rId47"/>
    <p:sldId id="5139" r:id="rId48"/>
    <p:sldId id="5143" r:id="rId49"/>
    <p:sldId id="5145" r:id="rId50"/>
    <p:sldId id="5147" r:id="rId51"/>
    <p:sldId id="5162" r:id="rId52"/>
    <p:sldId id="5163" r:id="rId53"/>
    <p:sldId id="5144" r:id="rId54"/>
    <p:sldId id="5158" r:id="rId55"/>
    <p:sldId id="5146" r:id="rId56"/>
    <p:sldId id="5157" r:id="rId57"/>
    <p:sldId id="5152" r:id="rId58"/>
    <p:sldId id="5153" r:id="rId59"/>
    <p:sldId id="5160" r:id="rId60"/>
    <p:sldId id="5161" r:id="rId61"/>
    <p:sldId id="5149" r:id="rId62"/>
    <p:sldId id="514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stination x" id="{19A27E63-436C-4C6D-9914-6D6DC1699FD9}">
          <p14:sldIdLst>
            <p14:sldId id="406"/>
            <p14:sldId id="262"/>
            <p14:sldId id="6393"/>
            <p14:sldId id="266"/>
            <p14:sldId id="265"/>
            <p14:sldId id="6404"/>
            <p14:sldId id="258"/>
            <p14:sldId id="2147474920"/>
            <p14:sldId id="2147474913"/>
            <p14:sldId id="2147474914"/>
            <p14:sldId id="2147474915"/>
            <p14:sldId id="2147474916"/>
            <p14:sldId id="2147474917"/>
            <p14:sldId id="2147474918"/>
            <p14:sldId id="5113"/>
            <p14:sldId id="2147474919"/>
            <p14:sldId id="5129"/>
            <p14:sldId id="5114"/>
            <p14:sldId id="5115"/>
            <p14:sldId id="5116"/>
            <p14:sldId id="5118"/>
            <p14:sldId id="5119"/>
            <p14:sldId id="5120"/>
            <p14:sldId id="5130"/>
            <p14:sldId id="5122"/>
            <p14:sldId id="5123"/>
            <p14:sldId id="5124"/>
            <p14:sldId id="5164"/>
            <p14:sldId id="5126"/>
            <p14:sldId id="5165"/>
            <p14:sldId id="5127"/>
            <p14:sldId id="5128"/>
            <p14:sldId id="5121"/>
            <p14:sldId id="5131"/>
            <p14:sldId id="5132"/>
            <p14:sldId id="5133"/>
            <p14:sldId id="5134"/>
            <p14:sldId id="5135"/>
            <p14:sldId id="2147474912"/>
            <p14:sldId id="5136"/>
            <p14:sldId id="5137"/>
            <p14:sldId id="5138"/>
            <p14:sldId id="5139"/>
            <p14:sldId id="5143"/>
            <p14:sldId id="5145"/>
            <p14:sldId id="5147"/>
            <p14:sldId id="5162"/>
            <p14:sldId id="5163"/>
            <p14:sldId id="5144"/>
            <p14:sldId id="5158"/>
            <p14:sldId id="5146"/>
            <p14:sldId id="5157"/>
            <p14:sldId id="5152"/>
            <p14:sldId id="5153"/>
            <p14:sldId id="5160"/>
            <p14:sldId id="5161"/>
            <p14:sldId id="5149"/>
            <p14:sldId id="5142"/>
          </p14:sldIdLst>
        </p14:section>
      </p14:sectionLst>
    </p:ex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DCBAE5-6D73-6E4E-E324-D619DA78E0D3}" name="SANMARTIN SOLA Ramon (CNECT)" initials="RS" userId="S::Ramon.SANMARTIN-SOLA@ec.europa.eu::b65664a3-4bc1-4b28-aa93-2ca66580147d" providerId="AD"/>
  <p188:author id="{A19691FF-7CA3-83E0-B9B5-671727C02949}" name="HUET Cecile (CNECT)" initials="CH" userId="S::Cecile.HUET@ec.europa.eu::cf9db83f-5331-4697-8375-022a5c1cfa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uke, Alrun" initials="HA" lastIdx="11" clrIdx="0">
    <p:extLst>
      <p:ext uri="{19B8F6BF-5375-455C-9EA6-DF929625EA0E}">
        <p15:presenceInfo xmlns:p15="http://schemas.microsoft.com/office/powerpoint/2012/main" userId="S-1-5-21-1156737867-681972312-1097073633-526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4" autoAdjust="0"/>
    <p:restoredTop sz="95872" autoAdjust="0"/>
  </p:normalViewPr>
  <p:slideViewPr>
    <p:cSldViewPr snapToGrid="0">
      <p:cViewPr varScale="1">
        <p:scale>
          <a:sx n="104" d="100"/>
          <a:sy n="104" d="100"/>
        </p:scale>
        <p:origin x="600" y="90"/>
      </p:cViewPr>
      <p:guideLst>
        <p:guide orient="horz" pos="20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74"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73"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811B4-2AE0-4D28-BD92-092FFF8B33A7}" type="doc">
      <dgm:prSet loTypeId="urn:microsoft.com/office/officeart/2005/8/layout/vProcess5" loCatId="process" qsTypeId="urn:microsoft.com/office/officeart/2005/8/quickstyle/3d3" qsCatId="3D" csTypeId="urn:microsoft.com/office/officeart/2005/8/colors/accent0_3" csCatId="mainScheme" phldr="1"/>
      <dgm:spPr/>
      <dgm:t>
        <a:bodyPr/>
        <a:lstStyle/>
        <a:p>
          <a:endParaRPr lang="en-IE"/>
        </a:p>
      </dgm:t>
    </dgm:pt>
    <dgm:pt modelId="{AB15B521-F49E-488A-A15A-D79CFF9E518A}">
      <dgm:prSet phldrT="[Text]" custT="1"/>
      <dgm:spPr/>
      <dgm:t>
        <a:bodyPr/>
        <a:lstStyle/>
        <a:p>
          <a:r>
            <a:rPr lang="fr-BE" sz="1400" b="1" dirty="0"/>
            <a:t>2 USER-DRIVEN GENAI4EU CHALLENGES – </a:t>
          </a:r>
          <a:r>
            <a:rPr lang="fr-BE" sz="1400" b="1" dirty="0">
              <a:solidFill>
                <a:schemeClr val="bg1"/>
              </a:solidFill>
            </a:rPr>
            <a:t>3</a:t>
          </a:r>
          <a:r>
            <a:rPr lang="fr-BE" sz="1400" b="1" dirty="0">
              <a:solidFill>
                <a:srgbClr val="FF0000"/>
              </a:solidFill>
            </a:rPr>
            <a:t> </a:t>
          </a:r>
          <a:r>
            <a:rPr lang="fr-BE" sz="1400" b="1" dirty="0"/>
            <a:t>x 15M€  </a:t>
          </a:r>
        </a:p>
        <a:p>
          <a:r>
            <a:rPr lang="en-IE" sz="1400" b="1" dirty="0"/>
            <a:t>Defined Use-cases &amp; success criterion</a:t>
          </a:r>
        </a:p>
        <a:p>
          <a:r>
            <a:rPr lang="en-IE" sz="1400" b="1" dirty="0"/>
            <a:t>User Industry Provide data/sponsorship/possible contract to the winner</a:t>
          </a:r>
        </a:p>
      </dgm:t>
    </dgm:pt>
    <dgm:pt modelId="{CAE5F8C4-103A-4D71-823E-8E4EA4EDF7C8}" type="parTrans" cxnId="{4830FEAB-D2E0-493B-BD18-7787D92F94C8}">
      <dgm:prSet/>
      <dgm:spPr/>
      <dgm:t>
        <a:bodyPr/>
        <a:lstStyle/>
        <a:p>
          <a:endParaRPr lang="en-IE"/>
        </a:p>
      </dgm:t>
    </dgm:pt>
    <dgm:pt modelId="{62045A31-BB09-4FCE-B072-D575F3410558}" type="sibTrans" cxnId="{4830FEAB-D2E0-493B-BD18-7787D92F94C8}">
      <dgm:prSet/>
      <dgm:spPr/>
      <dgm:t>
        <a:bodyPr/>
        <a:lstStyle/>
        <a:p>
          <a:endParaRPr lang="en-IE"/>
        </a:p>
      </dgm:t>
    </dgm:pt>
    <dgm:pt modelId="{5C514730-6F2A-4CD3-B54B-6549E2723DE4}">
      <dgm:prSet phldrT="[Text]" custT="1"/>
      <dgm:spPr/>
      <dgm:t>
        <a:bodyPr/>
        <a:lstStyle/>
        <a:p>
          <a:pPr>
            <a:spcAft>
              <a:spcPts val="0"/>
            </a:spcAft>
          </a:pPr>
          <a:r>
            <a:rPr lang="fr-BE" sz="1600" dirty="0"/>
            <a:t>STEP 1:</a:t>
          </a:r>
          <a:endParaRPr lang="en-IE" sz="1600" dirty="0"/>
        </a:p>
      </dgm:t>
    </dgm:pt>
    <dgm:pt modelId="{4916D538-0ECB-4A4D-BA05-156FFEFD3CF0}" type="parTrans" cxnId="{CCD77E6D-127E-40D0-B315-B38F5EEE0D4F}">
      <dgm:prSet/>
      <dgm:spPr/>
      <dgm:t>
        <a:bodyPr/>
        <a:lstStyle/>
        <a:p>
          <a:endParaRPr lang="en-IE"/>
        </a:p>
      </dgm:t>
    </dgm:pt>
    <dgm:pt modelId="{43EEF766-28CB-428D-AA5E-C54A817F1BB8}" type="sibTrans" cxnId="{CCD77E6D-127E-40D0-B315-B38F5EEE0D4F}">
      <dgm:prSet/>
      <dgm:spPr/>
      <dgm:t>
        <a:bodyPr/>
        <a:lstStyle/>
        <a:p>
          <a:endParaRPr lang="en-IE"/>
        </a:p>
      </dgm:t>
    </dgm:pt>
    <dgm:pt modelId="{1AD1D72C-E8C3-4093-81EB-8E0F6AF02115}">
      <dgm:prSet phldrT="[Text]" custT="1"/>
      <dgm:spPr/>
      <dgm:t>
        <a:bodyPr/>
        <a:lstStyle/>
        <a:p>
          <a:r>
            <a:rPr lang="fr-BE" sz="1600" dirty="0"/>
            <a:t>STEP 2:</a:t>
          </a:r>
          <a:endParaRPr lang="en-IE" sz="1600" dirty="0"/>
        </a:p>
      </dgm:t>
    </dgm:pt>
    <dgm:pt modelId="{82272D90-6417-460F-A0DB-FD90E079CE3B}" type="parTrans" cxnId="{3AD90A58-DA26-475B-9339-75529E619691}">
      <dgm:prSet/>
      <dgm:spPr/>
      <dgm:t>
        <a:bodyPr/>
        <a:lstStyle/>
        <a:p>
          <a:endParaRPr lang="en-IE"/>
        </a:p>
      </dgm:t>
    </dgm:pt>
    <dgm:pt modelId="{DA2BF0C7-5F73-486E-83AD-F3FBB3E9B248}" type="sibTrans" cxnId="{3AD90A58-DA26-475B-9339-75529E619691}">
      <dgm:prSet/>
      <dgm:spPr/>
      <dgm:t>
        <a:bodyPr/>
        <a:lstStyle/>
        <a:p>
          <a:endParaRPr lang="en-IE"/>
        </a:p>
      </dgm:t>
    </dgm:pt>
    <dgm:pt modelId="{2F04B859-1EC2-4A2F-B4D8-85A86D34C1E1}">
      <dgm:prSet phldrT="[Text]" custT="1"/>
      <dgm:spPr/>
      <dgm:t>
        <a:bodyPr/>
        <a:lstStyle/>
        <a:p>
          <a:r>
            <a:rPr lang="fr-BE" sz="1800" dirty="0"/>
            <a:t>STEP 3:</a:t>
          </a:r>
          <a:endParaRPr lang="en-IE" sz="1800" dirty="0"/>
        </a:p>
      </dgm:t>
    </dgm:pt>
    <dgm:pt modelId="{B767732D-0A14-435E-9586-F8C44EA11797}" type="parTrans" cxnId="{B2E2BAEE-8E19-4502-9C74-7E3ADFD156A3}">
      <dgm:prSet/>
      <dgm:spPr/>
      <dgm:t>
        <a:bodyPr/>
        <a:lstStyle/>
        <a:p>
          <a:endParaRPr lang="en-IE"/>
        </a:p>
      </dgm:t>
    </dgm:pt>
    <dgm:pt modelId="{96B4B791-5F25-4E4E-A9BC-45BFC9768E8F}" type="sibTrans" cxnId="{B2E2BAEE-8E19-4502-9C74-7E3ADFD156A3}">
      <dgm:prSet/>
      <dgm:spPr/>
      <dgm:t>
        <a:bodyPr/>
        <a:lstStyle/>
        <a:p>
          <a:endParaRPr lang="en-IE"/>
        </a:p>
      </dgm:t>
    </dgm:pt>
    <dgm:pt modelId="{9827347E-2B93-4F7B-AF38-79DEC91174D5}">
      <dgm:prSet custT="1"/>
      <dgm:spPr/>
      <dgm:t>
        <a:bodyPr/>
        <a:lstStyle/>
        <a:p>
          <a:pPr>
            <a:spcAft>
              <a:spcPts val="0"/>
            </a:spcAft>
          </a:pPr>
          <a:r>
            <a:rPr lang="fr-BE" sz="1600" dirty="0"/>
            <a:t>Open to all participants</a:t>
          </a:r>
          <a:endParaRPr lang="en-IE" sz="1600" dirty="0"/>
        </a:p>
      </dgm:t>
    </dgm:pt>
    <dgm:pt modelId="{6A51D654-CBD8-4CBC-8399-1DD76CDEFE63}" type="parTrans" cxnId="{91F7971F-8EEA-4B82-A288-C1DC803011DB}">
      <dgm:prSet/>
      <dgm:spPr/>
      <dgm:t>
        <a:bodyPr/>
        <a:lstStyle/>
        <a:p>
          <a:endParaRPr lang="en-IE"/>
        </a:p>
      </dgm:t>
    </dgm:pt>
    <dgm:pt modelId="{67990BA1-2903-4FDB-A6BB-29542B29AD56}" type="sibTrans" cxnId="{91F7971F-8EEA-4B82-A288-C1DC803011DB}">
      <dgm:prSet/>
      <dgm:spPr/>
      <dgm:t>
        <a:bodyPr/>
        <a:lstStyle/>
        <a:p>
          <a:endParaRPr lang="en-IE"/>
        </a:p>
      </dgm:t>
    </dgm:pt>
    <dgm:pt modelId="{AC3AEAE6-5D8D-4B3A-A6EC-98B8DB7E74ED}">
      <dgm:prSet custT="1"/>
      <dgm:spPr/>
      <dgm:t>
        <a:bodyPr/>
        <a:lstStyle/>
        <a:p>
          <a:r>
            <a:rPr lang="fr-BE" sz="1600" dirty="0"/>
            <a:t>20 Best </a:t>
          </a:r>
          <a:r>
            <a:rPr lang="fr-BE" sz="1600" dirty="0" err="1"/>
            <a:t>from</a:t>
          </a:r>
          <a:r>
            <a:rPr lang="fr-BE" sz="1600" dirty="0"/>
            <a:t> STEP 1 </a:t>
          </a:r>
          <a:r>
            <a:rPr lang="fr-BE" sz="1600" dirty="0" err="1"/>
            <a:t>get</a:t>
          </a:r>
          <a:r>
            <a:rPr lang="fr-BE" sz="1600" dirty="0"/>
            <a:t> 250k€ - FSTP (fast process/SME </a:t>
          </a:r>
          <a:r>
            <a:rPr lang="fr-BE" sz="1600" dirty="0" err="1"/>
            <a:t>friendly</a:t>
          </a:r>
          <a:r>
            <a:rPr lang="fr-BE" sz="1600" dirty="0"/>
            <a:t>)</a:t>
          </a:r>
          <a:endParaRPr lang="en-IE" sz="1600" dirty="0"/>
        </a:p>
      </dgm:t>
    </dgm:pt>
    <dgm:pt modelId="{3B8CA2BD-4BBE-4EDF-8132-F63E8DFDA874}" type="parTrans" cxnId="{94CB3D31-CFBB-403C-B370-8A6A04EE072D}">
      <dgm:prSet/>
      <dgm:spPr/>
      <dgm:t>
        <a:bodyPr/>
        <a:lstStyle/>
        <a:p>
          <a:endParaRPr lang="en-IE"/>
        </a:p>
      </dgm:t>
    </dgm:pt>
    <dgm:pt modelId="{9F1FE11F-B282-453C-BA73-B6D56410C7D9}" type="sibTrans" cxnId="{94CB3D31-CFBB-403C-B370-8A6A04EE072D}">
      <dgm:prSet/>
      <dgm:spPr/>
      <dgm:t>
        <a:bodyPr/>
        <a:lstStyle/>
        <a:p>
          <a:endParaRPr lang="en-IE"/>
        </a:p>
      </dgm:t>
    </dgm:pt>
    <dgm:pt modelId="{2F7BB9DF-37DF-468A-BE4D-EC22033ADEBB}">
      <dgm:prSet custT="1"/>
      <dgm:spPr/>
      <dgm:t>
        <a:bodyPr/>
        <a:lstStyle/>
        <a:p>
          <a:r>
            <a:rPr lang="fr-BE" sz="1800" dirty="0"/>
            <a:t>4 Best </a:t>
          </a:r>
          <a:r>
            <a:rPr lang="fr-BE" sz="1800" dirty="0" err="1"/>
            <a:t>performing</a:t>
          </a:r>
          <a:r>
            <a:rPr lang="fr-BE" sz="1800" dirty="0"/>
            <a:t> enter the consortium and </a:t>
          </a:r>
          <a:r>
            <a:rPr lang="fr-BE" sz="1800" dirty="0" err="1"/>
            <a:t>get</a:t>
          </a:r>
          <a:r>
            <a:rPr lang="fr-BE" sz="1800" dirty="0"/>
            <a:t> 2M€ to </a:t>
          </a:r>
          <a:r>
            <a:rPr lang="fr-BE" sz="1800" dirty="0" err="1"/>
            <a:t>prepare</a:t>
          </a:r>
          <a:r>
            <a:rPr lang="fr-BE" sz="1800" dirty="0"/>
            <a:t> for the grand Finale </a:t>
          </a:r>
          <a:endParaRPr lang="en-IE" sz="1800" dirty="0"/>
        </a:p>
      </dgm:t>
    </dgm:pt>
    <dgm:pt modelId="{F486DCC9-6C60-426B-B22A-B601A0921B6E}" type="parTrans" cxnId="{B192BE6C-11C1-4163-A722-4447EA884730}">
      <dgm:prSet/>
      <dgm:spPr/>
      <dgm:t>
        <a:bodyPr/>
        <a:lstStyle/>
        <a:p>
          <a:endParaRPr lang="en-IE"/>
        </a:p>
      </dgm:t>
    </dgm:pt>
    <dgm:pt modelId="{F74EFA1C-95C1-44AD-B45F-89D37CC7B4AF}" type="sibTrans" cxnId="{B192BE6C-11C1-4163-A722-4447EA884730}">
      <dgm:prSet/>
      <dgm:spPr/>
      <dgm:t>
        <a:bodyPr/>
        <a:lstStyle/>
        <a:p>
          <a:endParaRPr lang="en-IE"/>
        </a:p>
      </dgm:t>
    </dgm:pt>
    <dgm:pt modelId="{B9AD8B47-AF87-46AF-9BA1-25D8A19767C3}">
      <dgm:prSet custT="1"/>
      <dgm:spPr/>
      <dgm:t>
        <a:bodyPr/>
        <a:lstStyle/>
        <a:p>
          <a:r>
            <a:rPr lang="fr-BE" sz="1600" dirty="0"/>
            <a:t>move to STEP 3</a:t>
          </a:r>
          <a:endParaRPr lang="en-IE" sz="1600" dirty="0"/>
        </a:p>
      </dgm:t>
    </dgm:pt>
    <dgm:pt modelId="{8940C93E-2C3F-4688-B8B2-E52AE0736E43}" type="parTrans" cxnId="{76F8F58E-A7B8-4E56-809C-8ABFA7A7616B}">
      <dgm:prSet/>
      <dgm:spPr/>
      <dgm:t>
        <a:bodyPr/>
        <a:lstStyle/>
        <a:p>
          <a:endParaRPr lang="en-IE"/>
        </a:p>
      </dgm:t>
    </dgm:pt>
    <dgm:pt modelId="{9C8A2732-D406-4552-9A5E-FAA7D5E287A5}" type="sibTrans" cxnId="{76F8F58E-A7B8-4E56-809C-8ABFA7A7616B}">
      <dgm:prSet/>
      <dgm:spPr/>
      <dgm:t>
        <a:bodyPr/>
        <a:lstStyle/>
        <a:p>
          <a:endParaRPr lang="en-IE"/>
        </a:p>
      </dgm:t>
    </dgm:pt>
    <dgm:pt modelId="{E990557E-A2F5-4DAE-9D6F-1A8D0B75F0AC}">
      <dgm:prSet custT="1"/>
      <dgm:spPr/>
      <dgm:t>
        <a:bodyPr/>
        <a:lstStyle/>
        <a:p>
          <a:pPr>
            <a:spcAft>
              <a:spcPts val="0"/>
            </a:spcAft>
          </a:pPr>
          <a:r>
            <a:rPr lang="fr-BE" sz="1600" dirty="0" err="1"/>
            <a:t>Compete</a:t>
          </a:r>
          <a:r>
            <a:rPr lang="fr-BE" sz="1600" dirty="0"/>
            <a:t> for free </a:t>
          </a:r>
          <a:endParaRPr lang="en-IE" sz="1600" dirty="0"/>
        </a:p>
      </dgm:t>
    </dgm:pt>
    <dgm:pt modelId="{A34B8689-BC40-4AD8-817A-81BB308BE42A}" type="parTrans" cxnId="{111640DA-EFC9-444D-B727-27CBA47C47CE}">
      <dgm:prSet/>
      <dgm:spPr/>
      <dgm:t>
        <a:bodyPr/>
        <a:lstStyle/>
        <a:p>
          <a:endParaRPr lang="en-IE"/>
        </a:p>
      </dgm:t>
    </dgm:pt>
    <dgm:pt modelId="{0F8ED610-4A06-4C35-801B-215F344AE8C9}" type="sibTrans" cxnId="{111640DA-EFC9-444D-B727-27CBA47C47CE}">
      <dgm:prSet/>
      <dgm:spPr/>
      <dgm:t>
        <a:bodyPr/>
        <a:lstStyle/>
        <a:p>
          <a:endParaRPr lang="en-IE"/>
        </a:p>
      </dgm:t>
    </dgm:pt>
    <dgm:pt modelId="{CB1A1685-0A6A-40D7-945A-59E92D40C636}">
      <dgm:prSet custT="1"/>
      <dgm:spPr/>
      <dgm:t>
        <a:bodyPr/>
        <a:lstStyle/>
        <a:p>
          <a:pPr>
            <a:spcAft>
              <a:spcPts val="0"/>
            </a:spcAft>
          </a:pPr>
          <a:r>
            <a:rPr lang="fr-BE" sz="1600" dirty="0"/>
            <a:t>20 Best plans </a:t>
          </a:r>
          <a:r>
            <a:rPr lang="fr-BE" sz="1600" dirty="0" err="1"/>
            <a:t>get</a:t>
          </a:r>
          <a:r>
            <a:rPr lang="fr-BE" sz="1600" dirty="0"/>
            <a:t> to </a:t>
          </a:r>
          <a:r>
            <a:rPr lang="fr-BE" sz="1600" dirty="0" err="1"/>
            <a:t>step</a:t>
          </a:r>
          <a:r>
            <a:rPr lang="fr-BE" sz="1600" dirty="0"/>
            <a:t> 2</a:t>
          </a:r>
          <a:endParaRPr lang="en-IE" sz="1600" dirty="0"/>
        </a:p>
      </dgm:t>
    </dgm:pt>
    <dgm:pt modelId="{E8E1EFCB-65F9-4CD5-9B8D-52D309F75256}" type="parTrans" cxnId="{462A8317-EEFA-4389-9E8E-9A95AC5D7FCA}">
      <dgm:prSet/>
      <dgm:spPr/>
      <dgm:t>
        <a:bodyPr/>
        <a:lstStyle/>
        <a:p>
          <a:endParaRPr lang="en-IE"/>
        </a:p>
      </dgm:t>
    </dgm:pt>
    <dgm:pt modelId="{D52FC233-8CE2-4CFC-B212-35DD489F177A}" type="sibTrans" cxnId="{462A8317-EEFA-4389-9E8E-9A95AC5D7FCA}">
      <dgm:prSet/>
      <dgm:spPr/>
      <dgm:t>
        <a:bodyPr/>
        <a:lstStyle/>
        <a:p>
          <a:endParaRPr lang="en-IE"/>
        </a:p>
      </dgm:t>
    </dgm:pt>
    <dgm:pt modelId="{3491A296-950D-4983-A3EA-DC3D74A1D0EF}">
      <dgm:prSet custT="1"/>
      <dgm:spPr/>
      <dgm:t>
        <a:bodyPr/>
        <a:lstStyle/>
        <a:p>
          <a:r>
            <a:rPr lang="fr-BE" sz="1800" dirty="0"/>
            <a:t>Winner </a:t>
          </a:r>
          <a:r>
            <a:rPr lang="fr-BE" sz="1800"/>
            <a:t>gets </a:t>
          </a:r>
          <a:r>
            <a:rPr lang="fr-BE" sz="1800" dirty="0"/>
            <a:t>a </a:t>
          </a:r>
          <a:r>
            <a:rPr lang="fr-BE" sz="1800" dirty="0" err="1"/>
            <a:t>contract</a:t>
          </a:r>
          <a:r>
            <a:rPr lang="fr-BE" sz="1800" dirty="0"/>
            <a:t>/partnership </a:t>
          </a:r>
          <a:r>
            <a:rPr lang="fr-BE" sz="1800" dirty="0" err="1"/>
            <a:t>with</a:t>
          </a:r>
          <a:r>
            <a:rPr lang="fr-BE" sz="1800" dirty="0"/>
            <a:t> the « sponsors » (</a:t>
          </a:r>
          <a:r>
            <a:rPr lang="fr-BE" sz="1800" dirty="0" err="1"/>
            <a:t>users</a:t>
          </a:r>
          <a:r>
            <a:rPr lang="fr-BE" sz="1800" dirty="0"/>
            <a:t>) &amp; Exploitation booster support </a:t>
          </a:r>
          <a:endParaRPr lang="en-IE" sz="1800" dirty="0"/>
        </a:p>
      </dgm:t>
    </dgm:pt>
    <dgm:pt modelId="{EE25B99D-0359-4941-B9E1-A7AB2E7887FF}" type="parTrans" cxnId="{A7BF85A0-19DE-4CE1-8A2C-B9ECDCEB5589}">
      <dgm:prSet/>
      <dgm:spPr/>
      <dgm:t>
        <a:bodyPr/>
        <a:lstStyle/>
        <a:p>
          <a:endParaRPr lang="en-IE"/>
        </a:p>
      </dgm:t>
    </dgm:pt>
    <dgm:pt modelId="{23E51DC2-0838-4319-9CBF-43BDC88888A4}" type="sibTrans" cxnId="{A7BF85A0-19DE-4CE1-8A2C-B9ECDCEB5589}">
      <dgm:prSet/>
      <dgm:spPr/>
      <dgm:t>
        <a:bodyPr/>
        <a:lstStyle/>
        <a:p>
          <a:endParaRPr lang="en-IE"/>
        </a:p>
      </dgm:t>
    </dgm:pt>
    <dgm:pt modelId="{91D8C671-5B17-4AFF-95AC-2E89E33A283F}" type="pres">
      <dgm:prSet presAssocID="{152811B4-2AE0-4D28-BD92-092FFF8B33A7}" presName="outerComposite" presStyleCnt="0">
        <dgm:presLayoutVars>
          <dgm:chMax val="5"/>
          <dgm:dir/>
          <dgm:resizeHandles val="exact"/>
        </dgm:presLayoutVars>
      </dgm:prSet>
      <dgm:spPr/>
    </dgm:pt>
    <dgm:pt modelId="{8D0321ED-EA30-4242-A469-8DE2791CA64B}" type="pres">
      <dgm:prSet presAssocID="{152811B4-2AE0-4D28-BD92-092FFF8B33A7}" presName="dummyMaxCanvas" presStyleCnt="0">
        <dgm:presLayoutVars/>
      </dgm:prSet>
      <dgm:spPr/>
    </dgm:pt>
    <dgm:pt modelId="{25A37965-E3FA-4729-9114-F4169619B6DF}" type="pres">
      <dgm:prSet presAssocID="{152811B4-2AE0-4D28-BD92-092FFF8B33A7}" presName="FiveNodes_1" presStyleLbl="node1" presStyleIdx="0" presStyleCnt="5">
        <dgm:presLayoutVars>
          <dgm:bulletEnabled val="1"/>
        </dgm:presLayoutVars>
      </dgm:prSet>
      <dgm:spPr/>
    </dgm:pt>
    <dgm:pt modelId="{0E46AA1A-7934-4FAA-82E5-B0E5CEF95ED3}" type="pres">
      <dgm:prSet presAssocID="{152811B4-2AE0-4D28-BD92-092FFF8B33A7}" presName="FiveNodes_2" presStyleLbl="node1" presStyleIdx="1" presStyleCnt="5">
        <dgm:presLayoutVars>
          <dgm:bulletEnabled val="1"/>
        </dgm:presLayoutVars>
      </dgm:prSet>
      <dgm:spPr/>
    </dgm:pt>
    <dgm:pt modelId="{F8BDF30A-B5E0-41EC-86DF-575E762831CE}" type="pres">
      <dgm:prSet presAssocID="{152811B4-2AE0-4D28-BD92-092FFF8B33A7}" presName="FiveNodes_3" presStyleLbl="node1" presStyleIdx="2" presStyleCnt="5">
        <dgm:presLayoutVars>
          <dgm:bulletEnabled val="1"/>
        </dgm:presLayoutVars>
      </dgm:prSet>
      <dgm:spPr/>
    </dgm:pt>
    <dgm:pt modelId="{D2F5B64B-05B2-4717-82BD-D16BE216A612}" type="pres">
      <dgm:prSet presAssocID="{152811B4-2AE0-4D28-BD92-092FFF8B33A7}" presName="FiveNodes_4" presStyleLbl="node1" presStyleIdx="3" presStyleCnt="5">
        <dgm:presLayoutVars>
          <dgm:bulletEnabled val="1"/>
        </dgm:presLayoutVars>
      </dgm:prSet>
      <dgm:spPr/>
    </dgm:pt>
    <dgm:pt modelId="{66FFE562-3B71-4857-A18E-38D5A9A4CB4C}" type="pres">
      <dgm:prSet presAssocID="{152811B4-2AE0-4D28-BD92-092FFF8B33A7}" presName="FiveNodes_5" presStyleLbl="node1" presStyleIdx="4" presStyleCnt="5">
        <dgm:presLayoutVars>
          <dgm:bulletEnabled val="1"/>
        </dgm:presLayoutVars>
      </dgm:prSet>
      <dgm:spPr/>
    </dgm:pt>
    <dgm:pt modelId="{061FCDC7-8FC0-4B5E-8549-9041D10E6817}" type="pres">
      <dgm:prSet presAssocID="{152811B4-2AE0-4D28-BD92-092FFF8B33A7}" presName="FiveConn_1-2" presStyleLbl="fgAccFollowNode1" presStyleIdx="0" presStyleCnt="4">
        <dgm:presLayoutVars>
          <dgm:bulletEnabled val="1"/>
        </dgm:presLayoutVars>
      </dgm:prSet>
      <dgm:spPr/>
    </dgm:pt>
    <dgm:pt modelId="{6EBAD56B-3D3C-493D-9DE3-ADE72B64BD93}" type="pres">
      <dgm:prSet presAssocID="{152811B4-2AE0-4D28-BD92-092FFF8B33A7}" presName="FiveConn_2-3" presStyleLbl="fgAccFollowNode1" presStyleIdx="1" presStyleCnt="4">
        <dgm:presLayoutVars>
          <dgm:bulletEnabled val="1"/>
        </dgm:presLayoutVars>
      </dgm:prSet>
      <dgm:spPr/>
    </dgm:pt>
    <dgm:pt modelId="{9CED3C9F-6AD3-41A2-B87E-5A434D27E193}" type="pres">
      <dgm:prSet presAssocID="{152811B4-2AE0-4D28-BD92-092FFF8B33A7}" presName="FiveConn_3-4" presStyleLbl="fgAccFollowNode1" presStyleIdx="2" presStyleCnt="4">
        <dgm:presLayoutVars>
          <dgm:bulletEnabled val="1"/>
        </dgm:presLayoutVars>
      </dgm:prSet>
      <dgm:spPr/>
    </dgm:pt>
    <dgm:pt modelId="{337C6C17-F6E7-4212-8E0E-158ECB4863CE}" type="pres">
      <dgm:prSet presAssocID="{152811B4-2AE0-4D28-BD92-092FFF8B33A7}" presName="FiveConn_4-5" presStyleLbl="fgAccFollowNode1" presStyleIdx="3" presStyleCnt="4">
        <dgm:presLayoutVars>
          <dgm:bulletEnabled val="1"/>
        </dgm:presLayoutVars>
      </dgm:prSet>
      <dgm:spPr/>
    </dgm:pt>
    <dgm:pt modelId="{828BB18A-B9B7-4D7E-B419-BC3B4159C2F5}" type="pres">
      <dgm:prSet presAssocID="{152811B4-2AE0-4D28-BD92-092FFF8B33A7}" presName="FiveNodes_1_text" presStyleLbl="node1" presStyleIdx="4" presStyleCnt="5">
        <dgm:presLayoutVars>
          <dgm:bulletEnabled val="1"/>
        </dgm:presLayoutVars>
      </dgm:prSet>
      <dgm:spPr/>
    </dgm:pt>
    <dgm:pt modelId="{5863586B-6DF3-487A-82EF-2B9D1EA971DE}" type="pres">
      <dgm:prSet presAssocID="{152811B4-2AE0-4D28-BD92-092FFF8B33A7}" presName="FiveNodes_2_text" presStyleLbl="node1" presStyleIdx="4" presStyleCnt="5">
        <dgm:presLayoutVars>
          <dgm:bulletEnabled val="1"/>
        </dgm:presLayoutVars>
      </dgm:prSet>
      <dgm:spPr/>
    </dgm:pt>
    <dgm:pt modelId="{F93365DF-DFA2-4243-8201-C29BF4034584}" type="pres">
      <dgm:prSet presAssocID="{152811B4-2AE0-4D28-BD92-092FFF8B33A7}" presName="FiveNodes_3_text" presStyleLbl="node1" presStyleIdx="4" presStyleCnt="5">
        <dgm:presLayoutVars>
          <dgm:bulletEnabled val="1"/>
        </dgm:presLayoutVars>
      </dgm:prSet>
      <dgm:spPr/>
    </dgm:pt>
    <dgm:pt modelId="{F75CC6CC-33DC-4FE3-8AF1-CB0C7B925977}" type="pres">
      <dgm:prSet presAssocID="{152811B4-2AE0-4D28-BD92-092FFF8B33A7}" presName="FiveNodes_4_text" presStyleLbl="node1" presStyleIdx="4" presStyleCnt="5">
        <dgm:presLayoutVars>
          <dgm:bulletEnabled val="1"/>
        </dgm:presLayoutVars>
      </dgm:prSet>
      <dgm:spPr/>
    </dgm:pt>
    <dgm:pt modelId="{FA13CEFF-8D6D-413A-83E3-2DDF62516588}" type="pres">
      <dgm:prSet presAssocID="{152811B4-2AE0-4D28-BD92-092FFF8B33A7}" presName="FiveNodes_5_text" presStyleLbl="node1" presStyleIdx="4" presStyleCnt="5">
        <dgm:presLayoutVars>
          <dgm:bulletEnabled val="1"/>
        </dgm:presLayoutVars>
      </dgm:prSet>
      <dgm:spPr/>
    </dgm:pt>
  </dgm:ptLst>
  <dgm:cxnLst>
    <dgm:cxn modelId="{30620E07-D268-4584-820F-5F88456AB41D}" type="presOf" srcId="{AC3AEAE6-5D8D-4B3A-A6EC-98B8DB7E74ED}" destId="{F8BDF30A-B5E0-41EC-86DF-575E762831CE}" srcOrd="0" destOrd="1" presId="urn:microsoft.com/office/officeart/2005/8/layout/vProcess5"/>
    <dgm:cxn modelId="{757B1511-D726-442E-9F6A-20698C10C2C1}" type="presOf" srcId="{1AD1D72C-E8C3-4093-81EB-8E0F6AF02115}" destId="{F93365DF-DFA2-4243-8201-C29BF4034584}" srcOrd="1" destOrd="0" presId="urn:microsoft.com/office/officeart/2005/8/layout/vProcess5"/>
    <dgm:cxn modelId="{8DA95F13-BEF0-4746-BEFB-ADD0C142D8D7}" type="presOf" srcId="{E990557E-A2F5-4DAE-9D6F-1A8D0B75F0AC}" destId="{5863586B-6DF3-487A-82EF-2B9D1EA971DE}" srcOrd="1" destOrd="2" presId="urn:microsoft.com/office/officeart/2005/8/layout/vProcess5"/>
    <dgm:cxn modelId="{462A8317-EEFA-4389-9E8E-9A95AC5D7FCA}" srcId="{5C514730-6F2A-4CD3-B54B-6549E2723DE4}" destId="{CB1A1685-0A6A-40D7-945A-59E92D40C636}" srcOrd="2" destOrd="0" parTransId="{E8E1EFCB-65F9-4CD5-9B8D-52D309F75256}" sibTransId="{D52FC233-8CE2-4CFC-B212-35DD489F177A}"/>
    <dgm:cxn modelId="{91F7971F-8EEA-4B82-A288-C1DC803011DB}" srcId="{5C514730-6F2A-4CD3-B54B-6549E2723DE4}" destId="{9827347E-2B93-4F7B-AF38-79DEC91174D5}" srcOrd="0" destOrd="0" parTransId="{6A51D654-CBD8-4CBC-8399-1DD76CDEFE63}" sibTransId="{67990BA1-2903-4FDB-A6BB-29542B29AD56}"/>
    <dgm:cxn modelId="{D2739320-C512-44E4-94CD-9041F901405C}" type="presOf" srcId="{5C514730-6F2A-4CD3-B54B-6549E2723DE4}" destId="{0E46AA1A-7934-4FAA-82E5-B0E5CEF95ED3}" srcOrd="0" destOrd="0" presId="urn:microsoft.com/office/officeart/2005/8/layout/vProcess5"/>
    <dgm:cxn modelId="{593BBB24-54F1-4160-A4DA-A35F1175F943}" type="presOf" srcId="{CB1A1685-0A6A-40D7-945A-59E92D40C636}" destId="{0E46AA1A-7934-4FAA-82E5-B0E5CEF95ED3}" srcOrd="0" destOrd="3" presId="urn:microsoft.com/office/officeart/2005/8/layout/vProcess5"/>
    <dgm:cxn modelId="{94CB3D31-CFBB-403C-B370-8A6A04EE072D}" srcId="{1AD1D72C-E8C3-4093-81EB-8E0F6AF02115}" destId="{AC3AEAE6-5D8D-4B3A-A6EC-98B8DB7E74ED}" srcOrd="0" destOrd="0" parTransId="{3B8CA2BD-4BBE-4EDF-8132-F63E8DFDA874}" sibTransId="{9F1FE11F-B282-453C-BA73-B6D56410C7D9}"/>
    <dgm:cxn modelId="{DFA55338-880C-4DA0-95EF-5BCC64567E4E}" type="presOf" srcId="{DA2BF0C7-5F73-486E-83AD-F3FBB3E9B248}" destId="{9CED3C9F-6AD3-41A2-B87E-5A434D27E193}" srcOrd="0" destOrd="0" presId="urn:microsoft.com/office/officeart/2005/8/layout/vProcess5"/>
    <dgm:cxn modelId="{60F6DC3E-C51C-4595-974E-A6D7ABA92FBF}" type="presOf" srcId="{E990557E-A2F5-4DAE-9D6F-1A8D0B75F0AC}" destId="{0E46AA1A-7934-4FAA-82E5-B0E5CEF95ED3}" srcOrd="0" destOrd="2" presId="urn:microsoft.com/office/officeart/2005/8/layout/vProcess5"/>
    <dgm:cxn modelId="{DECB6840-793C-4871-A516-FE0BAFEC31E9}" type="presOf" srcId="{9827347E-2B93-4F7B-AF38-79DEC91174D5}" destId="{5863586B-6DF3-487A-82EF-2B9D1EA971DE}" srcOrd="1" destOrd="1" presId="urn:microsoft.com/office/officeart/2005/8/layout/vProcess5"/>
    <dgm:cxn modelId="{F0BF4A5B-0BD8-4B37-AEB5-0561FD5D3558}" type="presOf" srcId="{5C514730-6F2A-4CD3-B54B-6549E2723DE4}" destId="{5863586B-6DF3-487A-82EF-2B9D1EA971DE}" srcOrd="1" destOrd="0" presId="urn:microsoft.com/office/officeart/2005/8/layout/vProcess5"/>
    <dgm:cxn modelId="{5BB45261-2F1A-4EE9-9789-0005B1A62FD6}" type="presOf" srcId="{1AD1D72C-E8C3-4093-81EB-8E0F6AF02115}" destId="{F8BDF30A-B5E0-41EC-86DF-575E762831CE}" srcOrd="0" destOrd="0" presId="urn:microsoft.com/office/officeart/2005/8/layout/vProcess5"/>
    <dgm:cxn modelId="{D1965A62-0787-4A98-881B-03DFF80A5549}" type="presOf" srcId="{9827347E-2B93-4F7B-AF38-79DEC91174D5}" destId="{0E46AA1A-7934-4FAA-82E5-B0E5CEF95ED3}" srcOrd="0" destOrd="1" presId="urn:microsoft.com/office/officeart/2005/8/layout/vProcess5"/>
    <dgm:cxn modelId="{04F49D46-2D7F-43A8-A6EF-70F73F2A005A}" type="presOf" srcId="{152811B4-2AE0-4D28-BD92-092FFF8B33A7}" destId="{91D8C671-5B17-4AFF-95AC-2E89E33A283F}" srcOrd="0" destOrd="0" presId="urn:microsoft.com/office/officeart/2005/8/layout/vProcess5"/>
    <dgm:cxn modelId="{B192BE6C-11C1-4163-A722-4447EA884730}" srcId="{2F04B859-1EC2-4A2F-B4D8-85A86D34C1E1}" destId="{2F7BB9DF-37DF-468A-BE4D-EC22033ADEBB}" srcOrd="0" destOrd="0" parTransId="{F486DCC9-6C60-426B-B22A-B601A0921B6E}" sibTransId="{F74EFA1C-95C1-44AD-B45F-89D37CC7B4AF}"/>
    <dgm:cxn modelId="{CCD77E6D-127E-40D0-B315-B38F5EEE0D4F}" srcId="{152811B4-2AE0-4D28-BD92-092FFF8B33A7}" destId="{5C514730-6F2A-4CD3-B54B-6549E2723DE4}" srcOrd="1" destOrd="0" parTransId="{4916D538-0ECB-4A4D-BA05-156FFEFD3CF0}" sibTransId="{43EEF766-28CB-428D-AA5E-C54A817F1BB8}"/>
    <dgm:cxn modelId="{A769E552-881A-4795-B68A-A762D49FB784}" type="presOf" srcId="{3491A296-950D-4983-A3EA-DC3D74A1D0EF}" destId="{FA13CEFF-8D6D-413A-83E3-2DDF62516588}" srcOrd="1" destOrd="0" presId="urn:microsoft.com/office/officeart/2005/8/layout/vProcess5"/>
    <dgm:cxn modelId="{3AD90A58-DA26-475B-9339-75529E619691}" srcId="{152811B4-2AE0-4D28-BD92-092FFF8B33A7}" destId="{1AD1D72C-E8C3-4093-81EB-8E0F6AF02115}" srcOrd="2" destOrd="0" parTransId="{82272D90-6417-460F-A0DB-FD90E079CE3B}" sibTransId="{DA2BF0C7-5F73-486E-83AD-F3FBB3E9B248}"/>
    <dgm:cxn modelId="{F9ABD95A-CA6D-4B01-BCA3-6226FA63BC7F}" type="presOf" srcId="{2F7BB9DF-37DF-468A-BE4D-EC22033ADEBB}" destId="{D2F5B64B-05B2-4717-82BD-D16BE216A612}" srcOrd="0" destOrd="1" presId="urn:microsoft.com/office/officeart/2005/8/layout/vProcess5"/>
    <dgm:cxn modelId="{53A3357D-7A02-42A4-BAFF-EA036CCD1CAF}" type="presOf" srcId="{CB1A1685-0A6A-40D7-945A-59E92D40C636}" destId="{5863586B-6DF3-487A-82EF-2B9D1EA971DE}" srcOrd="1" destOrd="3" presId="urn:microsoft.com/office/officeart/2005/8/layout/vProcess5"/>
    <dgm:cxn modelId="{76F8F58E-A7B8-4E56-809C-8ABFA7A7616B}" srcId="{1AD1D72C-E8C3-4093-81EB-8E0F6AF02115}" destId="{B9AD8B47-AF87-46AF-9BA1-25D8A19767C3}" srcOrd="1" destOrd="0" parTransId="{8940C93E-2C3F-4688-B8B2-E52AE0736E43}" sibTransId="{9C8A2732-D406-4552-9A5E-FAA7D5E287A5}"/>
    <dgm:cxn modelId="{8EE90A8F-D9CE-4EBB-AA4E-6DDDE0D2976D}" type="presOf" srcId="{AB15B521-F49E-488A-A15A-D79CFF9E518A}" destId="{25A37965-E3FA-4729-9114-F4169619B6DF}" srcOrd="0" destOrd="0" presId="urn:microsoft.com/office/officeart/2005/8/layout/vProcess5"/>
    <dgm:cxn modelId="{A7BF85A0-19DE-4CE1-8A2C-B9ECDCEB5589}" srcId="{152811B4-2AE0-4D28-BD92-092FFF8B33A7}" destId="{3491A296-950D-4983-A3EA-DC3D74A1D0EF}" srcOrd="4" destOrd="0" parTransId="{EE25B99D-0359-4941-B9E1-A7AB2E7887FF}" sibTransId="{23E51DC2-0838-4319-9CBF-43BDC88888A4}"/>
    <dgm:cxn modelId="{3065B8A3-9042-4A7D-9FAC-76694508440B}" type="presOf" srcId="{2F7BB9DF-37DF-468A-BE4D-EC22033ADEBB}" destId="{F75CC6CC-33DC-4FE3-8AF1-CB0C7B925977}" srcOrd="1" destOrd="1" presId="urn:microsoft.com/office/officeart/2005/8/layout/vProcess5"/>
    <dgm:cxn modelId="{4830FEAB-D2E0-493B-BD18-7787D92F94C8}" srcId="{152811B4-2AE0-4D28-BD92-092FFF8B33A7}" destId="{AB15B521-F49E-488A-A15A-D79CFF9E518A}" srcOrd="0" destOrd="0" parTransId="{CAE5F8C4-103A-4D71-823E-8E4EA4EDF7C8}" sibTransId="{62045A31-BB09-4FCE-B072-D575F3410558}"/>
    <dgm:cxn modelId="{58A7D0B2-7354-47B3-B38B-0DB3AA1A3E88}" type="presOf" srcId="{3491A296-950D-4983-A3EA-DC3D74A1D0EF}" destId="{66FFE562-3B71-4857-A18E-38D5A9A4CB4C}" srcOrd="0" destOrd="0" presId="urn:microsoft.com/office/officeart/2005/8/layout/vProcess5"/>
    <dgm:cxn modelId="{53244DC3-91F3-4BE4-8582-185AE7936CC6}" type="presOf" srcId="{2F04B859-1EC2-4A2F-B4D8-85A86D34C1E1}" destId="{F75CC6CC-33DC-4FE3-8AF1-CB0C7B925977}" srcOrd="1" destOrd="0" presId="urn:microsoft.com/office/officeart/2005/8/layout/vProcess5"/>
    <dgm:cxn modelId="{8F8947C9-DAAD-4CFA-8D71-46F56498D139}" type="presOf" srcId="{96B4B791-5F25-4E4E-A9BC-45BFC9768E8F}" destId="{337C6C17-F6E7-4212-8E0E-158ECB4863CE}" srcOrd="0" destOrd="0" presId="urn:microsoft.com/office/officeart/2005/8/layout/vProcess5"/>
    <dgm:cxn modelId="{275C92D4-B790-4D15-A859-E5982EE4C0F9}" type="presOf" srcId="{2F04B859-1EC2-4A2F-B4D8-85A86D34C1E1}" destId="{D2F5B64B-05B2-4717-82BD-D16BE216A612}" srcOrd="0" destOrd="0" presId="urn:microsoft.com/office/officeart/2005/8/layout/vProcess5"/>
    <dgm:cxn modelId="{111640DA-EFC9-444D-B727-27CBA47C47CE}" srcId="{5C514730-6F2A-4CD3-B54B-6549E2723DE4}" destId="{E990557E-A2F5-4DAE-9D6F-1A8D0B75F0AC}" srcOrd="1" destOrd="0" parTransId="{A34B8689-BC40-4AD8-817A-81BB308BE42A}" sibTransId="{0F8ED610-4A06-4C35-801B-215F344AE8C9}"/>
    <dgm:cxn modelId="{ABEC96E1-6527-481E-9C27-321A940E9B5E}" type="presOf" srcId="{B9AD8B47-AF87-46AF-9BA1-25D8A19767C3}" destId="{F8BDF30A-B5E0-41EC-86DF-575E762831CE}" srcOrd="0" destOrd="2" presId="urn:microsoft.com/office/officeart/2005/8/layout/vProcess5"/>
    <dgm:cxn modelId="{F46EAFE2-9290-45AA-9164-A2A0890A16B7}" type="presOf" srcId="{AC3AEAE6-5D8D-4B3A-A6EC-98B8DB7E74ED}" destId="{F93365DF-DFA2-4243-8201-C29BF4034584}" srcOrd="1" destOrd="1" presId="urn:microsoft.com/office/officeart/2005/8/layout/vProcess5"/>
    <dgm:cxn modelId="{224C86E3-9BE1-4300-ACB5-539FCFBCEABC}" type="presOf" srcId="{B9AD8B47-AF87-46AF-9BA1-25D8A19767C3}" destId="{F93365DF-DFA2-4243-8201-C29BF4034584}" srcOrd="1" destOrd="2" presId="urn:microsoft.com/office/officeart/2005/8/layout/vProcess5"/>
    <dgm:cxn modelId="{080114ED-95DE-435B-8220-58710D19CED7}" type="presOf" srcId="{43EEF766-28CB-428D-AA5E-C54A817F1BB8}" destId="{6EBAD56B-3D3C-493D-9DE3-ADE72B64BD93}" srcOrd="0" destOrd="0" presId="urn:microsoft.com/office/officeart/2005/8/layout/vProcess5"/>
    <dgm:cxn modelId="{7BA332EE-1889-4F76-BD08-06BB5E81AF41}" type="presOf" srcId="{62045A31-BB09-4FCE-B072-D575F3410558}" destId="{061FCDC7-8FC0-4B5E-8549-9041D10E6817}" srcOrd="0" destOrd="0" presId="urn:microsoft.com/office/officeart/2005/8/layout/vProcess5"/>
    <dgm:cxn modelId="{B2E2BAEE-8E19-4502-9C74-7E3ADFD156A3}" srcId="{152811B4-2AE0-4D28-BD92-092FFF8B33A7}" destId="{2F04B859-1EC2-4A2F-B4D8-85A86D34C1E1}" srcOrd="3" destOrd="0" parTransId="{B767732D-0A14-435E-9586-F8C44EA11797}" sibTransId="{96B4B791-5F25-4E4E-A9BC-45BFC9768E8F}"/>
    <dgm:cxn modelId="{6EFA0FFB-0980-4246-97C6-7E10B2361D78}" type="presOf" srcId="{AB15B521-F49E-488A-A15A-D79CFF9E518A}" destId="{828BB18A-B9B7-4D7E-B419-BC3B4159C2F5}" srcOrd="1" destOrd="0" presId="urn:microsoft.com/office/officeart/2005/8/layout/vProcess5"/>
    <dgm:cxn modelId="{9A874C80-BC96-417B-A0C8-A0CFE79370BC}" type="presParOf" srcId="{91D8C671-5B17-4AFF-95AC-2E89E33A283F}" destId="{8D0321ED-EA30-4242-A469-8DE2791CA64B}" srcOrd="0" destOrd="0" presId="urn:microsoft.com/office/officeart/2005/8/layout/vProcess5"/>
    <dgm:cxn modelId="{B645CB25-C442-4779-89F1-0CD0F54BB730}" type="presParOf" srcId="{91D8C671-5B17-4AFF-95AC-2E89E33A283F}" destId="{25A37965-E3FA-4729-9114-F4169619B6DF}" srcOrd="1" destOrd="0" presId="urn:microsoft.com/office/officeart/2005/8/layout/vProcess5"/>
    <dgm:cxn modelId="{EFE4EC44-BB0D-4B34-B03B-7F02B7085D5A}" type="presParOf" srcId="{91D8C671-5B17-4AFF-95AC-2E89E33A283F}" destId="{0E46AA1A-7934-4FAA-82E5-B0E5CEF95ED3}" srcOrd="2" destOrd="0" presId="urn:microsoft.com/office/officeart/2005/8/layout/vProcess5"/>
    <dgm:cxn modelId="{3D45523A-AEC4-47F4-98D4-8C21B0AAE44A}" type="presParOf" srcId="{91D8C671-5B17-4AFF-95AC-2E89E33A283F}" destId="{F8BDF30A-B5E0-41EC-86DF-575E762831CE}" srcOrd="3" destOrd="0" presId="urn:microsoft.com/office/officeart/2005/8/layout/vProcess5"/>
    <dgm:cxn modelId="{24FC2C17-95CA-4CD2-B757-10DFA7A100A2}" type="presParOf" srcId="{91D8C671-5B17-4AFF-95AC-2E89E33A283F}" destId="{D2F5B64B-05B2-4717-82BD-D16BE216A612}" srcOrd="4" destOrd="0" presId="urn:microsoft.com/office/officeart/2005/8/layout/vProcess5"/>
    <dgm:cxn modelId="{EBD2E4FB-BBE4-4F8E-B3C9-EC6F99F3D36D}" type="presParOf" srcId="{91D8C671-5B17-4AFF-95AC-2E89E33A283F}" destId="{66FFE562-3B71-4857-A18E-38D5A9A4CB4C}" srcOrd="5" destOrd="0" presId="urn:microsoft.com/office/officeart/2005/8/layout/vProcess5"/>
    <dgm:cxn modelId="{0DBBB156-8371-4E45-AA32-6C2D73070203}" type="presParOf" srcId="{91D8C671-5B17-4AFF-95AC-2E89E33A283F}" destId="{061FCDC7-8FC0-4B5E-8549-9041D10E6817}" srcOrd="6" destOrd="0" presId="urn:microsoft.com/office/officeart/2005/8/layout/vProcess5"/>
    <dgm:cxn modelId="{4313F920-8862-452E-B90D-E9A80D5E827B}" type="presParOf" srcId="{91D8C671-5B17-4AFF-95AC-2E89E33A283F}" destId="{6EBAD56B-3D3C-493D-9DE3-ADE72B64BD93}" srcOrd="7" destOrd="0" presId="urn:microsoft.com/office/officeart/2005/8/layout/vProcess5"/>
    <dgm:cxn modelId="{827C5446-BB5D-4800-98AB-2A6A96A8FE57}" type="presParOf" srcId="{91D8C671-5B17-4AFF-95AC-2E89E33A283F}" destId="{9CED3C9F-6AD3-41A2-B87E-5A434D27E193}" srcOrd="8" destOrd="0" presId="urn:microsoft.com/office/officeart/2005/8/layout/vProcess5"/>
    <dgm:cxn modelId="{E51C02AD-B32E-4CDE-A71A-7E205FFF0D79}" type="presParOf" srcId="{91D8C671-5B17-4AFF-95AC-2E89E33A283F}" destId="{337C6C17-F6E7-4212-8E0E-158ECB4863CE}" srcOrd="9" destOrd="0" presId="urn:microsoft.com/office/officeart/2005/8/layout/vProcess5"/>
    <dgm:cxn modelId="{F0C55260-673E-4E1A-8ED8-99B97E4673E3}" type="presParOf" srcId="{91D8C671-5B17-4AFF-95AC-2E89E33A283F}" destId="{828BB18A-B9B7-4D7E-B419-BC3B4159C2F5}" srcOrd="10" destOrd="0" presId="urn:microsoft.com/office/officeart/2005/8/layout/vProcess5"/>
    <dgm:cxn modelId="{E2CC2123-0690-42BA-9D7B-31C4CF98F627}" type="presParOf" srcId="{91D8C671-5B17-4AFF-95AC-2E89E33A283F}" destId="{5863586B-6DF3-487A-82EF-2B9D1EA971DE}" srcOrd="11" destOrd="0" presId="urn:microsoft.com/office/officeart/2005/8/layout/vProcess5"/>
    <dgm:cxn modelId="{55F21B35-D24E-4401-9839-4FA1AC8C9D42}" type="presParOf" srcId="{91D8C671-5B17-4AFF-95AC-2E89E33A283F}" destId="{F93365DF-DFA2-4243-8201-C29BF4034584}" srcOrd="12" destOrd="0" presId="urn:microsoft.com/office/officeart/2005/8/layout/vProcess5"/>
    <dgm:cxn modelId="{2A5F80DB-8AE2-448A-9C5D-9BDA79FB7320}" type="presParOf" srcId="{91D8C671-5B17-4AFF-95AC-2E89E33A283F}" destId="{F75CC6CC-33DC-4FE3-8AF1-CB0C7B925977}" srcOrd="13" destOrd="0" presId="urn:microsoft.com/office/officeart/2005/8/layout/vProcess5"/>
    <dgm:cxn modelId="{FAE2C308-F53E-4BB8-A023-9123D3A80CD7}" type="presParOf" srcId="{91D8C671-5B17-4AFF-95AC-2E89E33A283F}" destId="{FA13CEFF-8D6D-413A-83E3-2DDF6251658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37965-E3FA-4729-9114-F4169619B6DF}">
      <dsp:nvSpPr>
        <dsp:cNvPr id="0" name=""/>
        <dsp:cNvSpPr/>
      </dsp:nvSpPr>
      <dsp:spPr>
        <a:xfrm>
          <a:off x="0" y="0"/>
          <a:ext cx="9002267" cy="101798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BE" sz="1400" b="1" kern="1200" dirty="0"/>
            <a:t>2 USER-DRIVEN GENAI4EU CHALLENGES – </a:t>
          </a:r>
          <a:r>
            <a:rPr lang="fr-BE" sz="1400" b="1" kern="1200" dirty="0">
              <a:solidFill>
                <a:schemeClr val="bg1"/>
              </a:solidFill>
            </a:rPr>
            <a:t>3</a:t>
          </a:r>
          <a:r>
            <a:rPr lang="fr-BE" sz="1400" b="1" kern="1200" dirty="0">
              <a:solidFill>
                <a:srgbClr val="FF0000"/>
              </a:solidFill>
            </a:rPr>
            <a:t> </a:t>
          </a:r>
          <a:r>
            <a:rPr lang="fr-BE" sz="1400" b="1" kern="1200" dirty="0"/>
            <a:t>x 15M€  </a:t>
          </a:r>
        </a:p>
        <a:p>
          <a:pPr marL="0" lvl="0" indent="0" algn="l" defTabSz="622300">
            <a:lnSpc>
              <a:spcPct val="90000"/>
            </a:lnSpc>
            <a:spcBef>
              <a:spcPct val="0"/>
            </a:spcBef>
            <a:spcAft>
              <a:spcPct val="35000"/>
            </a:spcAft>
            <a:buNone/>
          </a:pPr>
          <a:r>
            <a:rPr lang="en-IE" sz="1400" b="1" kern="1200" dirty="0"/>
            <a:t>Defined Use-cases &amp; success criterion</a:t>
          </a:r>
        </a:p>
        <a:p>
          <a:pPr marL="0" lvl="0" indent="0" algn="l" defTabSz="622300">
            <a:lnSpc>
              <a:spcPct val="90000"/>
            </a:lnSpc>
            <a:spcBef>
              <a:spcPct val="0"/>
            </a:spcBef>
            <a:spcAft>
              <a:spcPct val="35000"/>
            </a:spcAft>
            <a:buNone/>
          </a:pPr>
          <a:r>
            <a:rPr lang="en-IE" sz="1400" b="1" kern="1200" dirty="0"/>
            <a:t>User Industry Provide data/sponsorship/possible contract to the winner</a:t>
          </a:r>
        </a:p>
      </dsp:txBody>
      <dsp:txXfrm>
        <a:off x="29816" y="29816"/>
        <a:ext cx="7784677" cy="958353"/>
      </dsp:txXfrm>
    </dsp:sp>
    <dsp:sp modelId="{0E46AA1A-7934-4FAA-82E5-B0E5CEF95ED3}">
      <dsp:nvSpPr>
        <dsp:cNvPr id="0" name=""/>
        <dsp:cNvSpPr/>
      </dsp:nvSpPr>
      <dsp:spPr>
        <a:xfrm>
          <a:off x="672247" y="1159372"/>
          <a:ext cx="9002267" cy="101798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ts val="0"/>
            </a:spcAft>
            <a:buNone/>
          </a:pPr>
          <a:r>
            <a:rPr lang="fr-BE" sz="1600" kern="1200" dirty="0"/>
            <a:t>STEP 1:</a:t>
          </a:r>
          <a:endParaRPr lang="en-IE" sz="1600" kern="1200" dirty="0"/>
        </a:p>
        <a:p>
          <a:pPr marL="171450" lvl="1" indent="-171450" algn="l" defTabSz="711200">
            <a:lnSpc>
              <a:spcPct val="90000"/>
            </a:lnSpc>
            <a:spcBef>
              <a:spcPct val="0"/>
            </a:spcBef>
            <a:spcAft>
              <a:spcPts val="0"/>
            </a:spcAft>
            <a:buChar char="•"/>
          </a:pPr>
          <a:r>
            <a:rPr lang="fr-BE" sz="1600" kern="1200" dirty="0"/>
            <a:t>Open to all participants</a:t>
          </a:r>
          <a:endParaRPr lang="en-IE" sz="1600" kern="1200" dirty="0"/>
        </a:p>
        <a:p>
          <a:pPr marL="171450" lvl="1" indent="-171450" algn="l" defTabSz="711200">
            <a:lnSpc>
              <a:spcPct val="90000"/>
            </a:lnSpc>
            <a:spcBef>
              <a:spcPct val="0"/>
            </a:spcBef>
            <a:spcAft>
              <a:spcPts val="0"/>
            </a:spcAft>
            <a:buChar char="•"/>
          </a:pPr>
          <a:r>
            <a:rPr lang="fr-BE" sz="1600" kern="1200" dirty="0" err="1"/>
            <a:t>Compete</a:t>
          </a:r>
          <a:r>
            <a:rPr lang="fr-BE" sz="1600" kern="1200" dirty="0"/>
            <a:t> for free </a:t>
          </a:r>
          <a:endParaRPr lang="en-IE" sz="1600" kern="1200" dirty="0"/>
        </a:p>
        <a:p>
          <a:pPr marL="171450" lvl="1" indent="-171450" algn="l" defTabSz="711200">
            <a:lnSpc>
              <a:spcPct val="90000"/>
            </a:lnSpc>
            <a:spcBef>
              <a:spcPct val="0"/>
            </a:spcBef>
            <a:spcAft>
              <a:spcPts val="0"/>
            </a:spcAft>
            <a:buChar char="•"/>
          </a:pPr>
          <a:r>
            <a:rPr lang="fr-BE" sz="1600" kern="1200" dirty="0"/>
            <a:t>20 Best plans </a:t>
          </a:r>
          <a:r>
            <a:rPr lang="fr-BE" sz="1600" kern="1200" dirty="0" err="1"/>
            <a:t>get</a:t>
          </a:r>
          <a:r>
            <a:rPr lang="fr-BE" sz="1600" kern="1200" dirty="0"/>
            <a:t> to </a:t>
          </a:r>
          <a:r>
            <a:rPr lang="fr-BE" sz="1600" kern="1200" dirty="0" err="1"/>
            <a:t>step</a:t>
          </a:r>
          <a:r>
            <a:rPr lang="fr-BE" sz="1600" kern="1200" dirty="0"/>
            <a:t> 2</a:t>
          </a:r>
          <a:endParaRPr lang="en-IE" sz="1600" kern="1200" dirty="0"/>
        </a:p>
      </dsp:txBody>
      <dsp:txXfrm>
        <a:off x="702063" y="1189188"/>
        <a:ext cx="7608698" cy="958353"/>
      </dsp:txXfrm>
    </dsp:sp>
    <dsp:sp modelId="{F8BDF30A-B5E0-41EC-86DF-575E762831CE}">
      <dsp:nvSpPr>
        <dsp:cNvPr id="0" name=""/>
        <dsp:cNvSpPr/>
      </dsp:nvSpPr>
      <dsp:spPr>
        <a:xfrm>
          <a:off x="1344494" y="2318744"/>
          <a:ext cx="9002267" cy="101798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BE" sz="1600" kern="1200" dirty="0"/>
            <a:t>STEP 2:</a:t>
          </a:r>
          <a:endParaRPr lang="en-IE" sz="1600" kern="1200" dirty="0"/>
        </a:p>
        <a:p>
          <a:pPr marL="171450" lvl="1" indent="-171450" algn="l" defTabSz="711200">
            <a:lnSpc>
              <a:spcPct val="90000"/>
            </a:lnSpc>
            <a:spcBef>
              <a:spcPct val="0"/>
            </a:spcBef>
            <a:spcAft>
              <a:spcPct val="15000"/>
            </a:spcAft>
            <a:buChar char="•"/>
          </a:pPr>
          <a:r>
            <a:rPr lang="fr-BE" sz="1600" kern="1200" dirty="0"/>
            <a:t>20 Best </a:t>
          </a:r>
          <a:r>
            <a:rPr lang="fr-BE" sz="1600" kern="1200" dirty="0" err="1"/>
            <a:t>from</a:t>
          </a:r>
          <a:r>
            <a:rPr lang="fr-BE" sz="1600" kern="1200" dirty="0"/>
            <a:t> STEP 1 </a:t>
          </a:r>
          <a:r>
            <a:rPr lang="fr-BE" sz="1600" kern="1200" dirty="0" err="1"/>
            <a:t>get</a:t>
          </a:r>
          <a:r>
            <a:rPr lang="fr-BE" sz="1600" kern="1200" dirty="0"/>
            <a:t> 250k€ - FSTP (fast process/SME </a:t>
          </a:r>
          <a:r>
            <a:rPr lang="fr-BE" sz="1600" kern="1200" dirty="0" err="1"/>
            <a:t>friendly</a:t>
          </a:r>
          <a:r>
            <a:rPr lang="fr-BE" sz="1600" kern="1200" dirty="0"/>
            <a:t>)</a:t>
          </a:r>
          <a:endParaRPr lang="en-IE" sz="1600" kern="1200" dirty="0"/>
        </a:p>
        <a:p>
          <a:pPr marL="171450" lvl="1" indent="-171450" algn="l" defTabSz="711200">
            <a:lnSpc>
              <a:spcPct val="90000"/>
            </a:lnSpc>
            <a:spcBef>
              <a:spcPct val="0"/>
            </a:spcBef>
            <a:spcAft>
              <a:spcPct val="15000"/>
            </a:spcAft>
            <a:buChar char="•"/>
          </a:pPr>
          <a:r>
            <a:rPr lang="fr-BE" sz="1600" kern="1200" dirty="0"/>
            <a:t>move to STEP 3</a:t>
          </a:r>
          <a:endParaRPr lang="en-IE" sz="1600" kern="1200" dirty="0"/>
        </a:p>
      </dsp:txBody>
      <dsp:txXfrm>
        <a:off x="1374310" y="2348560"/>
        <a:ext cx="7608698" cy="958353"/>
      </dsp:txXfrm>
    </dsp:sp>
    <dsp:sp modelId="{D2F5B64B-05B2-4717-82BD-D16BE216A612}">
      <dsp:nvSpPr>
        <dsp:cNvPr id="0" name=""/>
        <dsp:cNvSpPr/>
      </dsp:nvSpPr>
      <dsp:spPr>
        <a:xfrm>
          <a:off x="2016741" y="3478116"/>
          <a:ext cx="9002267" cy="101798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dirty="0"/>
            <a:t>STEP 3:</a:t>
          </a:r>
          <a:endParaRPr lang="en-IE" sz="1800" kern="1200" dirty="0"/>
        </a:p>
        <a:p>
          <a:pPr marL="171450" lvl="1" indent="-171450" algn="l" defTabSz="800100">
            <a:lnSpc>
              <a:spcPct val="90000"/>
            </a:lnSpc>
            <a:spcBef>
              <a:spcPct val="0"/>
            </a:spcBef>
            <a:spcAft>
              <a:spcPct val="15000"/>
            </a:spcAft>
            <a:buChar char="•"/>
          </a:pPr>
          <a:r>
            <a:rPr lang="fr-BE" sz="1800" kern="1200" dirty="0"/>
            <a:t>4 Best </a:t>
          </a:r>
          <a:r>
            <a:rPr lang="fr-BE" sz="1800" kern="1200" dirty="0" err="1"/>
            <a:t>performing</a:t>
          </a:r>
          <a:r>
            <a:rPr lang="fr-BE" sz="1800" kern="1200" dirty="0"/>
            <a:t> enter the consortium and </a:t>
          </a:r>
          <a:r>
            <a:rPr lang="fr-BE" sz="1800" kern="1200" dirty="0" err="1"/>
            <a:t>get</a:t>
          </a:r>
          <a:r>
            <a:rPr lang="fr-BE" sz="1800" kern="1200" dirty="0"/>
            <a:t> 2M€ to </a:t>
          </a:r>
          <a:r>
            <a:rPr lang="fr-BE" sz="1800" kern="1200" dirty="0" err="1"/>
            <a:t>prepare</a:t>
          </a:r>
          <a:r>
            <a:rPr lang="fr-BE" sz="1800" kern="1200" dirty="0"/>
            <a:t> for the grand Finale </a:t>
          </a:r>
          <a:endParaRPr lang="en-IE" sz="1800" kern="1200" dirty="0"/>
        </a:p>
      </dsp:txBody>
      <dsp:txXfrm>
        <a:off x="2046557" y="3507932"/>
        <a:ext cx="7608698" cy="958353"/>
      </dsp:txXfrm>
    </dsp:sp>
    <dsp:sp modelId="{66FFE562-3B71-4857-A18E-38D5A9A4CB4C}">
      <dsp:nvSpPr>
        <dsp:cNvPr id="0" name=""/>
        <dsp:cNvSpPr/>
      </dsp:nvSpPr>
      <dsp:spPr>
        <a:xfrm>
          <a:off x="2688989" y="4637488"/>
          <a:ext cx="9002267" cy="1017985"/>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kern="1200" dirty="0"/>
            <a:t>Winner </a:t>
          </a:r>
          <a:r>
            <a:rPr lang="fr-BE" sz="1800" kern="1200"/>
            <a:t>gets </a:t>
          </a:r>
          <a:r>
            <a:rPr lang="fr-BE" sz="1800" kern="1200" dirty="0"/>
            <a:t>a </a:t>
          </a:r>
          <a:r>
            <a:rPr lang="fr-BE" sz="1800" kern="1200" dirty="0" err="1"/>
            <a:t>contract</a:t>
          </a:r>
          <a:r>
            <a:rPr lang="fr-BE" sz="1800" kern="1200" dirty="0"/>
            <a:t>/partnership </a:t>
          </a:r>
          <a:r>
            <a:rPr lang="fr-BE" sz="1800" kern="1200" dirty="0" err="1"/>
            <a:t>with</a:t>
          </a:r>
          <a:r>
            <a:rPr lang="fr-BE" sz="1800" kern="1200" dirty="0"/>
            <a:t> the « sponsors » (</a:t>
          </a:r>
          <a:r>
            <a:rPr lang="fr-BE" sz="1800" kern="1200" dirty="0" err="1"/>
            <a:t>users</a:t>
          </a:r>
          <a:r>
            <a:rPr lang="fr-BE" sz="1800" kern="1200" dirty="0"/>
            <a:t>) &amp; Exploitation booster support </a:t>
          </a:r>
          <a:endParaRPr lang="en-IE" sz="1800" kern="1200" dirty="0"/>
        </a:p>
      </dsp:txBody>
      <dsp:txXfrm>
        <a:off x="2718805" y="4667304"/>
        <a:ext cx="7608698" cy="958353"/>
      </dsp:txXfrm>
    </dsp:sp>
    <dsp:sp modelId="{061FCDC7-8FC0-4B5E-8549-9041D10E6817}">
      <dsp:nvSpPr>
        <dsp:cNvPr id="0" name=""/>
        <dsp:cNvSpPr/>
      </dsp:nvSpPr>
      <dsp:spPr>
        <a:xfrm>
          <a:off x="8340577" y="743694"/>
          <a:ext cx="661690" cy="661690"/>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E" sz="3100" kern="1200"/>
        </a:p>
      </dsp:txBody>
      <dsp:txXfrm>
        <a:off x="8489457" y="743694"/>
        <a:ext cx="363930" cy="497922"/>
      </dsp:txXfrm>
    </dsp:sp>
    <dsp:sp modelId="{6EBAD56B-3D3C-493D-9DE3-ADE72B64BD93}">
      <dsp:nvSpPr>
        <dsp:cNvPr id="0" name=""/>
        <dsp:cNvSpPr/>
      </dsp:nvSpPr>
      <dsp:spPr>
        <a:xfrm>
          <a:off x="9012824" y="1903067"/>
          <a:ext cx="661690" cy="661690"/>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E" sz="3100" kern="1200"/>
        </a:p>
      </dsp:txBody>
      <dsp:txXfrm>
        <a:off x="9161704" y="1903067"/>
        <a:ext cx="363930" cy="497922"/>
      </dsp:txXfrm>
    </dsp:sp>
    <dsp:sp modelId="{9CED3C9F-6AD3-41A2-B87E-5A434D27E193}">
      <dsp:nvSpPr>
        <dsp:cNvPr id="0" name=""/>
        <dsp:cNvSpPr/>
      </dsp:nvSpPr>
      <dsp:spPr>
        <a:xfrm>
          <a:off x="9685071" y="3045472"/>
          <a:ext cx="661690" cy="661690"/>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E" sz="3100" kern="1200"/>
        </a:p>
      </dsp:txBody>
      <dsp:txXfrm>
        <a:off x="9833951" y="3045472"/>
        <a:ext cx="363930" cy="497922"/>
      </dsp:txXfrm>
    </dsp:sp>
    <dsp:sp modelId="{337C6C17-F6E7-4212-8E0E-158ECB4863CE}">
      <dsp:nvSpPr>
        <dsp:cNvPr id="0" name=""/>
        <dsp:cNvSpPr/>
      </dsp:nvSpPr>
      <dsp:spPr>
        <a:xfrm>
          <a:off x="10357319" y="4216155"/>
          <a:ext cx="661690" cy="661690"/>
        </a:xfrm>
        <a:prstGeom prst="downArrow">
          <a:avLst>
            <a:gd name="adj1" fmla="val 55000"/>
            <a:gd name="adj2" fmla="val 45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IE" sz="3100" kern="1200"/>
        </a:p>
      </dsp:txBody>
      <dsp:txXfrm>
        <a:off x="10506199" y="4216155"/>
        <a:ext cx="363930" cy="4979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13/05/2025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9329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386549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24</a:t>
            </a:fld>
            <a:endParaRPr lang="en-GB"/>
          </a:p>
        </p:txBody>
      </p:sp>
    </p:spTree>
    <p:extLst>
      <p:ext uri="{BB962C8B-B14F-4D97-AF65-F5344CB8AC3E}">
        <p14:creationId xmlns:p14="http://schemas.microsoft.com/office/powerpoint/2010/main" val="1786028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3187025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375079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174066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33281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77677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124948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31</a:t>
            </a:fld>
            <a:endParaRPr lang="en-GB"/>
          </a:p>
        </p:txBody>
      </p:sp>
    </p:spTree>
    <p:extLst>
      <p:ext uri="{BB962C8B-B14F-4D97-AF65-F5344CB8AC3E}">
        <p14:creationId xmlns:p14="http://schemas.microsoft.com/office/powerpoint/2010/main" val="157178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32</a:t>
            </a:fld>
            <a:endParaRPr lang="en-GB"/>
          </a:p>
        </p:txBody>
      </p:sp>
    </p:spTree>
    <p:extLst>
      <p:ext uri="{BB962C8B-B14F-4D97-AF65-F5344CB8AC3E}">
        <p14:creationId xmlns:p14="http://schemas.microsoft.com/office/powerpoint/2010/main" val="337916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353321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33</a:t>
            </a:fld>
            <a:endParaRPr lang="en-GB"/>
          </a:p>
        </p:txBody>
      </p:sp>
    </p:spTree>
    <p:extLst>
      <p:ext uri="{BB962C8B-B14F-4D97-AF65-F5344CB8AC3E}">
        <p14:creationId xmlns:p14="http://schemas.microsoft.com/office/powerpoint/2010/main" val="4091975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2605387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3367241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2566477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37</a:t>
            </a:fld>
            <a:endParaRPr lang="en-GB"/>
          </a:p>
        </p:txBody>
      </p:sp>
    </p:spTree>
    <p:extLst>
      <p:ext uri="{BB962C8B-B14F-4D97-AF65-F5344CB8AC3E}">
        <p14:creationId xmlns:p14="http://schemas.microsoft.com/office/powerpoint/2010/main" val="300294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38</a:t>
            </a:fld>
            <a:endParaRPr lang="en-GB"/>
          </a:p>
        </p:txBody>
      </p:sp>
    </p:spTree>
    <p:extLst>
      <p:ext uri="{BB962C8B-B14F-4D97-AF65-F5344CB8AC3E}">
        <p14:creationId xmlns:p14="http://schemas.microsoft.com/office/powerpoint/2010/main" val="1495411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4293434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41</a:t>
            </a:fld>
            <a:endParaRPr lang="en-GB"/>
          </a:p>
        </p:txBody>
      </p:sp>
    </p:spTree>
    <p:extLst>
      <p:ext uri="{BB962C8B-B14F-4D97-AF65-F5344CB8AC3E}">
        <p14:creationId xmlns:p14="http://schemas.microsoft.com/office/powerpoint/2010/main" val="675732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42</a:t>
            </a:fld>
            <a:endParaRPr lang="en-GB"/>
          </a:p>
        </p:txBody>
      </p:sp>
    </p:spTree>
    <p:extLst>
      <p:ext uri="{BB962C8B-B14F-4D97-AF65-F5344CB8AC3E}">
        <p14:creationId xmlns:p14="http://schemas.microsoft.com/office/powerpoint/2010/main" val="1857886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43</a:t>
            </a:fld>
            <a:endParaRPr lang="en-GB"/>
          </a:p>
        </p:txBody>
      </p:sp>
    </p:spTree>
    <p:extLst>
      <p:ext uri="{BB962C8B-B14F-4D97-AF65-F5344CB8AC3E}">
        <p14:creationId xmlns:p14="http://schemas.microsoft.com/office/powerpoint/2010/main" val="110361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3414963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44</a:t>
            </a:fld>
            <a:endParaRPr lang="en-GB"/>
          </a:p>
        </p:txBody>
      </p:sp>
    </p:spTree>
    <p:extLst>
      <p:ext uri="{BB962C8B-B14F-4D97-AF65-F5344CB8AC3E}">
        <p14:creationId xmlns:p14="http://schemas.microsoft.com/office/powerpoint/2010/main" val="2638575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45</a:t>
            </a:fld>
            <a:endParaRPr lang="en-GB"/>
          </a:p>
        </p:txBody>
      </p:sp>
    </p:spTree>
    <p:extLst>
      <p:ext uri="{BB962C8B-B14F-4D97-AF65-F5344CB8AC3E}">
        <p14:creationId xmlns:p14="http://schemas.microsoft.com/office/powerpoint/2010/main" val="3204131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46</a:t>
            </a:fld>
            <a:endParaRPr lang="en-GB"/>
          </a:p>
        </p:txBody>
      </p:sp>
    </p:spTree>
    <p:extLst>
      <p:ext uri="{BB962C8B-B14F-4D97-AF65-F5344CB8AC3E}">
        <p14:creationId xmlns:p14="http://schemas.microsoft.com/office/powerpoint/2010/main" val="3467237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47</a:t>
            </a:fld>
            <a:endParaRPr lang="en-GB"/>
          </a:p>
        </p:txBody>
      </p:sp>
    </p:spTree>
    <p:extLst>
      <p:ext uri="{BB962C8B-B14F-4D97-AF65-F5344CB8AC3E}">
        <p14:creationId xmlns:p14="http://schemas.microsoft.com/office/powerpoint/2010/main" val="1014807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48</a:t>
            </a:fld>
            <a:endParaRPr lang="en-GB"/>
          </a:p>
        </p:txBody>
      </p:sp>
    </p:spTree>
    <p:extLst>
      <p:ext uri="{BB962C8B-B14F-4D97-AF65-F5344CB8AC3E}">
        <p14:creationId xmlns:p14="http://schemas.microsoft.com/office/powerpoint/2010/main" val="445732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49</a:t>
            </a:fld>
            <a:endParaRPr lang="en-GB"/>
          </a:p>
        </p:txBody>
      </p:sp>
    </p:spTree>
    <p:extLst>
      <p:ext uri="{BB962C8B-B14F-4D97-AF65-F5344CB8AC3E}">
        <p14:creationId xmlns:p14="http://schemas.microsoft.com/office/powerpoint/2010/main" val="1540593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50</a:t>
            </a:fld>
            <a:endParaRPr lang="en-GB"/>
          </a:p>
        </p:txBody>
      </p:sp>
    </p:spTree>
    <p:extLst>
      <p:ext uri="{BB962C8B-B14F-4D97-AF65-F5344CB8AC3E}">
        <p14:creationId xmlns:p14="http://schemas.microsoft.com/office/powerpoint/2010/main" val="872587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51</a:t>
            </a:fld>
            <a:endParaRPr lang="en-GB"/>
          </a:p>
        </p:txBody>
      </p:sp>
    </p:spTree>
    <p:extLst>
      <p:ext uri="{BB962C8B-B14F-4D97-AF65-F5344CB8AC3E}">
        <p14:creationId xmlns:p14="http://schemas.microsoft.com/office/powerpoint/2010/main" val="2781423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52</a:t>
            </a:fld>
            <a:endParaRPr lang="en-GB"/>
          </a:p>
        </p:txBody>
      </p:sp>
    </p:spTree>
    <p:extLst>
      <p:ext uri="{BB962C8B-B14F-4D97-AF65-F5344CB8AC3E}">
        <p14:creationId xmlns:p14="http://schemas.microsoft.com/office/powerpoint/2010/main" val="2220181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53</a:t>
            </a:fld>
            <a:endParaRPr lang="en-GB"/>
          </a:p>
        </p:txBody>
      </p:sp>
    </p:spTree>
    <p:extLst>
      <p:ext uri="{BB962C8B-B14F-4D97-AF65-F5344CB8AC3E}">
        <p14:creationId xmlns:p14="http://schemas.microsoft.com/office/powerpoint/2010/main" val="307582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069777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54</a:t>
            </a:fld>
            <a:endParaRPr lang="en-GB"/>
          </a:p>
        </p:txBody>
      </p:sp>
    </p:spTree>
    <p:extLst>
      <p:ext uri="{BB962C8B-B14F-4D97-AF65-F5344CB8AC3E}">
        <p14:creationId xmlns:p14="http://schemas.microsoft.com/office/powerpoint/2010/main" val="226693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55</a:t>
            </a:fld>
            <a:endParaRPr lang="en-GB"/>
          </a:p>
        </p:txBody>
      </p:sp>
    </p:spTree>
    <p:extLst>
      <p:ext uri="{BB962C8B-B14F-4D97-AF65-F5344CB8AC3E}">
        <p14:creationId xmlns:p14="http://schemas.microsoft.com/office/powerpoint/2010/main" val="3727058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56</a:t>
            </a:fld>
            <a:endParaRPr lang="en-GB"/>
          </a:p>
        </p:txBody>
      </p:sp>
    </p:spTree>
    <p:extLst>
      <p:ext uri="{BB962C8B-B14F-4D97-AF65-F5344CB8AC3E}">
        <p14:creationId xmlns:p14="http://schemas.microsoft.com/office/powerpoint/2010/main" val="210326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57</a:t>
            </a:fld>
            <a:endParaRPr lang="en-GB"/>
          </a:p>
        </p:txBody>
      </p:sp>
    </p:spTree>
    <p:extLst>
      <p:ext uri="{BB962C8B-B14F-4D97-AF65-F5344CB8AC3E}">
        <p14:creationId xmlns:p14="http://schemas.microsoft.com/office/powerpoint/2010/main" val="1794878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58</a:t>
            </a:fld>
            <a:endParaRPr lang="en-GB"/>
          </a:p>
        </p:txBody>
      </p:sp>
    </p:spTree>
    <p:extLst>
      <p:ext uri="{BB962C8B-B14F-4D97-AF65-F5344CB8AC3E}">
        <p14:creationId xmlns:p14="http://schemas.microsoft.com/office/powerpoint/2010/main" val="108063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271656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123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280896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287322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eriod"/>
            </a:pPr>
            <a:r>
              <a:rPr lang="en-US" dirty="0"/>
              <a:t>Very briefly describe the idea of the topic to get everyone up to speed.</a:t>
            </a:r>
          </a:p>
          <a:p>
            <a:pPr marL="228600" indent="-228600">
              <a:buAutoNum type="arabicPeriod"/>
            </a:pPr>
            <a:r>
              <a:rPr lang="en-US" dirty="0"/>
              <a:t>Can you think of any aspects that you specifically do not want to see proposed? E.g. something that you fear might be read into the wording of the text by accident? [</a:t>
            </a:r>
            <a:r>
              <a:rPr lang="en-US" b="1" u="sng" dirty="0">
                <a:solidFill>
                  <a:srgbClr val="FF0000"/>
                </a:solidFill>
                <a:highlight>
                  <a:srgbClr val="FFFF00"/>
                </a:highlight>
              </a:rPr>
              <a:t>please note this </a:t>
            </a:r>
            <a:r>
              <a:rPr lang="en-GB" sz="1800" b="1" u="sng" dirty="0">
                <a:solidFill>
                  <a:srgbClr val="FF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need to be fully reflected in the wording of the topic (so if we have not excluded something in the scope, we should not exclude it in the presentation</a:t>
            </a:r>
            <a:r>
              <a:rPr lang="en-GB" sz="1800"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4" name="Foliennummernplatzhalter 3"/>
          <p:cNvSpPr>
            <a:spLocks noGrp="1"/>
          </p:cNvSpPr>
          <p:nvPr>
            <p:ph type="sldNum" sz="quarter" idx="5"/>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906436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16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3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2908239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80227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248805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480957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1274610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3433849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a:solidFill>
                  <a:schemeClr val="tx1"/>
                </a:solidFill>
              </a:rPr>
              <a:t>© European Union 2021</a:t>
            </a:r>
          </a:p>
          <a:p>
            <a:pPr marL="0" indent="0" algn="just">
              <a:buNone/>
            </a:pPr>
            <a:r>
              <a:rPr lang="en-US" sz="600" b="0" kern="0">
                <a:solidFill>
                  <a:schemeClr val="tx1"/>
                </a:solidFill>
              </a:rPr>
              <a:t>Unless otherwise noted the reuse of this presentation is </a:t>
            </a:r>
            <a:r>
              <a:rPr lang="en-US" sz="600" b="0" kern="0" err="1">
                <a:solidFill>
                  <a:schemeClr val="tx1"/>
                </a:solidFill>
              </a:rPr>
              <a:t>authorised</a:t>
            </a:r>
            <a:r>
              <a:rPr lang="en-US" sz="600" b="0" kern="0">
                <a:solidFill>
                  <a:schemeClr val="tx1"/>
                </a:solidFill>
              </a:rPr>
              <a:t> under the </a:t>
            </a:r>
            <a:r>
              <a:rPr lang="en-US" sz="600" b="0" u="sng" kern="0">
                <a:solidFill>
                  <a:schemeClr val="tx1"/>
                </a:solidFill>
              </a:rPr>
              <a:t>CC BY 4.0</a:t>
            </a:r>
            <a:r>
              <a:rPr lang="en-US" sz="600" b="1" kern="0">
                <a:solidFill>
                  <a:schemeClr val="tx1"/>
                </a:solidFill>
              </a:rPr>
              <a:t>  </a:t>
            </a:r>
            <a:r>
              <a:rPr lang="en-US" sz="60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a:solidFill>
                  <a:schemeClr val="tx1"/>
                </a:solidFill>
              </a:rPr>
              <a:t>Image credits: © </a:t>
            </a:r>
            <a:r>
              <a:rPr lang="en-GB" sz="600" kern="0" err="1">
                <a:solidFill>
                  <a:schemeClr val="tx1"/>
                </a:solidFill>
              </a:rPr>
              <a:t>ivector</a:t>
            </a:r>
            <a:r>
              <a:rPr lang="en-GB" sz="600" kern="0">
                <a:solidFill>
                  <a:schemeClr val="tx1"/>
                </a:solidFill>
              </a:rPr>
              <a:t> #235536634, #249868181, #251163013, #266009682, #273480523, #362422833, #241215668, #244690530, #245719946, #251163053, #252508849, 2020. Source: Stock.Adobe.com. </a:t>
            </a:r>
            <a:r>
              <a:rPr lang="en-US" sz="600" kern="0">
                <a:solidFill>
                  <a:schemeClr val="tx1"/>
                </a:solidFill>
              </a:rPr>
              <a:t>Icons © </a:t>
            </a:r>
            <a:r>
              <a:rPr lang="en-US" sz="600" kern="0" err="1">
                <a:solidFill>
                  <a:schemeClr val="tx1"/>
                </a:solidFill>
              </a:rPr>
              <a:t>Flaticon</a:t>
            </a:r>
            <a:r>
              <a:rPr lang="en-US" sz="600" kern="0">
                <a:solidFill>
                  <a:schemeClr val="tx1"/>
                </a:solidFill>
              </a:rPr>
              <a:t> – all rights reserved.</a:t>
            </a:r>
            <a:endParaRPr lang="en-GB" sz="600" kern="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19981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3351644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346948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9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4220148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321452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3980062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399782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70329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1595909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1529093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3258333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3085296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108166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189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4139503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387367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2270907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98324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1611987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288084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1015863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183554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1715234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131228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03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2885241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28505168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2780744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4248378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32049794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3121811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2093212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2544382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2879443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fr-BE" noProof="0"/>
              <a:t>Title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fr-BE" noProof="0"/>
              <a:t>Subtitle</a:t>
            </a:r>
            <a:endParaRPr lang="en-GB" noProof="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chemeClr val="bg1"/>
                </a:solidFill>
                <a:latin typeface="Verdana" pitchFamily="34" charset="0"/>
              </a:defRPr>
            </a:lvl1pPr>
          </a:lstStyle>
          <a:p>
            <a:endParaRPr 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28A08301-40CB-4306-A525-8E11F117E753}" type="slidenum">
              <a:rPr lang="en-GB"/>
              <a:pPr/>
              <a:t>‹#›</a:t>
            </a:fld>
            <a:endParaRPr lang="en-GB"/>
          </a:p>
        </p:txBody>
      </p:sp>
    </p:spTree>
    <p:extLst>
      <p:ext uri="{BB962C8B-B14F-4D97-AF65-F5344CB8AC3E}">
        <p14:creationId xmlns:p14="http://schemas.microsoft.com/office/powerpoint/2010/main" val="139621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601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342900" indent="-342900">
              <a:buClrTx/>
              <a:buFont typeface="Arial" pitchFamily="34" charset="0"/>
              <a:buChar char="•"/>
              <a:defRPr i="0"/>
            </a:lvl1pPr>
            <a:lvl2pPr>
              <a:buClrTx/>
              <a:defRPr b="0">
                <a:solidFill>
                  <a:srgbClr val="FF00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EE8F75-8E81-4C2D-AFFC-3DB7EBFE51AC}" type="slidenum">
              <a:rPr lang="en-GB"/>
              <a:pPr/>
              <a:t>‹#›</a:t>
            </a:fld>
            <a:endParaRPr lang="en-GB"/>
          </a:p>
        </p:txBody>
      </p:sp>
    </p:spTree>
    <p:extLst>
      <p:ext uri="{BB962C8B-B14F-4D97-AF65-F5344CB8AC3E}">
        <p14:creationId xmlns:p14="http://schemas.microsoft.com/office/powerpoint/2010/main" val="2424082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3A9A87D-879A-4970-AFB7-6B81815A05A7}" type="slidenum">
              <a:rPr lang="en-GB"/>
              <a:pPr/>
              <a:t>‹#›</a:t>
            </a:fld>
            <a:endParaRPr lang="en-GB"/>
          </a:p>
        </p:txBody>
      </p:sp>
    </p:spTree>
    <p:extLst>
      <p:ext uri="{BB962C8B-B14F-4D97-AF65-F5344CB8AC3E}">
        <p14:creationId xmlns:p14="http://schemas.microsoft.com/office/powerpoint/2010/main" val="3800363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6690BF-E5A9-41FE-A35E-71BC98C7E2C4}" type="slidenum">
              <a:rPr lang="en-GB"/>
              <a:pPr/>
              <a:t>‹#›</a:t>
            </a:fld>
            <a:endParaRPr lang="en-GB"/>
          </a:p>
        </p:txBody>
      </p:sp>
    </p:spTree>
    <p:extLst>
      <p:ext uri="{BB962C8B-B14F-4D97-AF65-F5344CB8AC3E}">
        <p14:creationId xmlns:p14="http://schemas.microsoft.com/office/powerpoint/2010/main" val="2455952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0C3F888-BF3B-4BBB-8BE7-191286C0C54C}" type="slidenum">
              <a:rPr lang="en-GB"/>
              <a:pPr/>
              <a:t>‹#›</a:t>
            </a:fld>
            <a:endParaRPr lang="en-GB"/>
          </a:p>
        </p:txBody>
      </p:sp>
    </p:spTree>
    <p:extLst>
      <p:ext uri="{BB962C8B-B14F-4D97-AF65-F5344CB8AC3E}">
        <p14:creationId xmlns:p14="http://schemas.microsoft.com/office/powerpoint/2010/main" val="33202782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1F6E852-45FB-4F39-8FED-B00AD5309CFA}" type="slidenum">
              <a:rPr lang="en-GB"/>
              <a:pPr/>
              <a:t>‹#›</a:t>
            </a:fld>
            <a:endParaRPr lang="en-GB"/>
          </a:p>
        </p:txBody>
      </p:sp>
    </p:spTree>
    <p:extLst>
      <p:ext uri="{BB962C8B-B14F-4D97-AF65-F5344CB8AC3E}">
        <p14:creationId xmlns:p14="http://schemas.microsoft.com/office/powerpoint/2010/main" val="3577355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56FE1BD-DC80-498E-8423-40BB9C42DAF6}" type="slidenum">
              <a:rPr lang="en-GB"/>
              <a:pPr/>
              <a:t>‹#›</a:t>
            </a:fld>
            <a:endParaRPr lang="en-GB"/>
          </a:p>
        </p:txBody>
      </p:sp>
    </p:spTree>
    <p:extLst>
      <p:ext uri="{BB962C8B-B14F-4D97-AF65-F5344CB8AC3E}">
        <p14:creationId xmlns:p14="http://schemas.microsoft.com/office/powerpoint/2010/main" val="2172002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24C8C7-A90B-4643-B815-7CA74FFC8951}" type="slidenum">
              <a:rPr lang="en-GB"/>
              <a:pPr/>
              <a:t>‹#›</a:t>
            </a:fld>
            <a:endParaRPr lang="en-GB"/>
          </a:p>
        </p:txBody>
      </p:sp>
    </p:spTree>
    <p:extLst>
      <p:ext uri="{BB962C8B-B14F-4D97-AF65-F5344CB8AC3E}">
        <p14:creationId xmlns:p14="http://schemas.microsoft.com/office/powerpoint/2010/main" val="3860688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558A24-3C68-41D4-9032-3953FA416980}" type="slidenum">
              <a:rPr lang="en-GB"/>
              <a:pPr/>
              <a:t>‹#›</a:t>
            </a:fld>
            <a:endParaRPr lang="en-GB"/>
          </a:p>
        </p:txBody>
      </p:sp>
    </p:spTree>
    <p:extLst>
      <p:ext uri="{BB962C8B-B14F-4D97-AF65-F5344CB8AC3E}">
        <p14:creationId xmlns:p14="http://schemas.microsoft.com/office/powerpoint/2010/main" val="3137297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5EE45DB-E31A-4BD7-A46F-B9D104B999E6}" type="slidenum">
              <a:rPr lang="en-GB"/>
              <a:pPr/>
              <a:t>‹#›</a:t>
            </a:fld>
            <a:endParaRPr lang="en-GB"/>
          </a:p>
        </p:txBody>
      </p:sp>
    </p:spTree>
    <p:extLst>
      <p:ext uri="{BB962C8B-B14F-4D97-AF65-F5344CB8AC3E}">
        <p14:creationId xmlns:p14="http://schemas.microsoft.com/office/powerpoint/2010/main" val="262262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0AAEB7F-1FE2-48DA-9168-C2DEBEA6535D}" type="slidenum">
              <a:rPr lang="en-GB"/>
              <a:pPr/>
              <a:t>‹#›</a:t>
            </a:fld>
            <a:endParaRPr lang="en-GB"/>
          </a:p>
        </p:txBody>
      </p:sp>
    </p:spTree>
    <p:extLst>
      <p:ext uri="{BB962C8B-B14F-4D97-AF65-F5344CB8AC3E}">
        <p14:creationId xmlns:p14="http://schemas.microsoft.com/office/powerpoint/2010/main" val="69366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489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609600" y="2492376"/>
            <a:ext cx="10972800" cy="352901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FE6AAF-D829-4410-BE86-8EF4F1B76F39}" type="slidenum">
              <a:rPr lang="en-GB"/>
              <a:pPr/>
              <a:t>‹#›</a:t>
            </a:fld>
            <a:endParaRPr lang="en-GB"/>
          </a:p>
        </p:txBody>
      </p:sp>
    </p:spTree>
    <p:extLst>
      <p:ext uri="{BB962C8B-B14F-4D97-AF65-F5344CB8AC3E}">
        <p14:creationId xmlns:p14="http://schemas.microsoft.com/office/powerpoint/2010/main" val="2397301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7051" y="1339850"/>
            <a:ext cx="11055349" cy="4681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83D874-2A9B-4A3C-A8AD-833073FB66D0}" type="slidenum">
              <a:rPr lang="en-GB"/>
              <a:pPr/>
              <a:t>‹#›</a:t>
            </a:fld>
            <a:endParaRPr lang="en-GB"/>
          </a:p>
        </p:txBody>
      </p:sp>
    </p:spTree>
    <p:extLst>
      <p:ext uri="{BB962C8B-B14F-4D97-AF65-F5344CB8AC3E}">
        <p14:creationId xmlns:p14="http://schemas.microsoft.com/office/powerpoint/2010/main" val="8861161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1339850"/>
            <a:ext cx="10972800" cy="9366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2492376"/>
            <a:ext cx="5384800" cy="3529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492376"/>
            <a:ext cx="53848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32288"/>
            <a:ext cx="5384800" cy="168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F5ED1C40-E549-44ED-ACB8-2995A8A2B940}" type="slidenum">
              <a:rPr lang="en-GB"/>
              <a:pPr/>
              <a:t>‹#›</a:t>
            </a:fld>
            <a:endParaRPr lang="en-GB"/>
          </a:p>
        </p:txBody>
      </p:sp>
    </p:spTree>
    <p:extLst>
      <p:ext uri="{BB962C8B-B14F-4D97-AF65-F5344CB8AC3E}">
        <p14:creationId xmlns:p14="http://schemas.microsoft.com/office/powerpoint/2010/main" val="1727254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8366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7355" y="169651"/>
            <a:ext cx="2495253" cy="4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63685" y="44625"/>
            <a:ext cx="8640960" cy="742703"/>
          </a:xfrm>
        </p:spPr>
        <p:txBody>
          <a:bodyPr wrap="square"/>
          <a:lstStyle>
            <a:lvl1pPr algn="r">
              <a:defRPr sz="2400" b="1" cap="none" spc="0">
                <a:ln w="12700">
                  <a:noFill/>
                  <a:prstDash val="solid"/>
                </a:ln>
                <a:solidFill>
                  <a:schemeClr val="bg1"/>
                </a:solidFill>
                <a:effectLst>
                  <a:outerShdw blurRad="41275" dist="20320" dir="1800000" algn="tl" rotWithShape="0">
                    <a:srgbClr val="000000">
                      <a:alpha val="40000"/>
                    </a:srgbClr>
                  </a:outerShdw>
                </a:effectLst>
              </a:defRPr>
            </a:lvl1pPr>
          </a:lstStyle>
          <a:p>
            <a:r>
              <a:rPr lang="en-US" dirty="0"/>
              <a:t>Click to edit Master title style</a:t>
            </a:r>
            <a:endParaRPr lang="en-GB" dirty="0"/>
          </a:p>
        </p:txBody>
      </p:sp>
      <p:sp>
        <p:nvSpPr>
          <p:cNvPr id="10" name="Content Placeholder 2"/>
          <p:cNvSpPr>
            <a:spLocks noGrp="1"/>
          </p:cNvSpPr>
          <p:nvPr>
            <p:ph idx="1"/>
          </p:nvPr>
        </p:nvSpPr>
        <p:spPr>
          <a:xfrm>
            <a:off x="609600" y="1340768"/>
            <a:ext cx="10972800" cy="4857924"/>
          </a:xfrm>
        </p:spPr>
        <p:txBody>
          <a:bodyPr/>
          <a:lstStyle>
            <a:lvl1pPr marL="342900" indent="-342900">
              <a:buClr>
                <a:srgbClr val="0F5494"/>
              </a:buClr>
              <a:buFont typeface="Arial" pitchFamily="34" charset="0"/>
              <a:buChar char="•"/>
              <a:defRPr sz="2000" b="0" i="0" cap="none" spc="0">
                <a:ln w="12700">
                  <a:noFill/>
                  <a:prstDash val="solid"/>
                </a:ln>
                <a:solidFill>
                  <a:srgbClr val="0F5494"/>
                </a:solidFill>
                <a:effectLst/>
              </a:defRPr>
            </a:lvl1pPr>
            <a:lvl2pPr>
              <a:buClr>
                <a:srgbClr val="0F5494"/>
              </a:buClr>
              <a:defRPr sz="1800" b="0" cap="none" spc="0">
                <a:ln w="12700">
                  <a:noFill/>
                  <a:prstDash val="solid"/>
                </a:ln>
                <a:solidFill>
                  <a:srgbClr val="C00000"/>
                </a:solidFill>
                <a:effectLst/>
              </a:defRPr>
            </a:lvl2pPr>
            <a:lvl3pPr marL="1200150" indent="-285750">
              <a:buFont typeface="Arial" pitchFamily="34" charset="0"/>
              <a:buChar char="•"/>
              <a:defRPr sz="1600" b="0" cap="none" spc="0">
                <a:ln w="12700">
                  <a:noFill/>
                  <a:prstDash val="solid"/>
                </a:ln>
                <a:solidFill>
                  <a:schemeClr val="accent1">
                    <a:lumMod val="10000"/>
                  </a:schemeClr>
                </a:solidFill>
                <a:effectLst/>
              </a:defRPr>
            </a:lvl3pPr>
          </a:lstStyle>
          <a:p>
            <a:pPr lvl="0"/>
            <a:r>
              <a:rPr lang="en-US" dirty="0"/>
              <a:t>Click to edit Master text styles</a:t>
            </a:r>
          </a:p>
          <a:p>
            <a:pPr lvl="1"/>
            <a:r>
              <a:rPr lang="en-US" dirty="0"/>
              <a:t>Second level</a:t>
            </a:r>
          </a:p>
          <a:p>
            <a:pPr lvl="2"/>
            <a:r>
              <a:rPr lang="en-US" dirty="0"/>
              <a:t>Third level</a:t>
            </a:r>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dirty="0"/>
          </a:p>
        </p:txBody>
      </p:sp>
      <p:sp>
        <p:nvSpPr>
          <p:cNvPr id="7"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r>
              <a:rPr lang="en-GB" dirty="0"/>
              <a:t>  DRAFT </a:t>
            </a:r>
            <a:fld id="{8DD30192-6A73-4504-9042-00CA2091F3AB}" type="slidenum">
              <a:rPr lang="en-GB" smtClean="0"/>
              <a:pPr>
                <a:defRPr/>
              </a:pPr>
              <a:t>‹#›</a:t>
            </a:fld>
            <a:endParaRPr lang="en-GB" dirty="0"/>
          </a:p>
        </p:txBody>
      </p:sp>
    </p:spTree>
    <p:extLst>
      <p:ext uri="{BB962C8B-B14F-4D97-AF65-F5344CB8AC3E}">
        <p14:creationId xmlns:p14="http://schemas.microsoft.com/office/powerpoint/2010/main" val="24369766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04140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712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7683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8735304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900150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93110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911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402267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055857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593994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5715618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085435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0842307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080938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756775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2923109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53630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152381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4739954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65807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9725857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967C-5E5A-1303-0BA2-250AC8FFBCBB}"/>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F23BA4C3-856E-75F7-4904-8F9018C5D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51BBC723-BA3F-42DC-4A71-916F0F70E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4D2D9265-E808-9928-E8F9-72DF01A4C6EB}"/>
              </a:ext>
            </a:extLst>
          </p:cNvPr>
          <p:cNvSpPr>
            <a:spLocks noGrp="1"/>
          </p:cNvSpPr>
          <p:nvPr>
            <p:ph type="dt" sz="half" idx="10"/>
          </p:nvPr>
        </p:nvSpPr>
        <p:spPr/>
        <p:txBody>
          <a:bodyPr/>
          <a:lstStyle/>
          <a:p>
            <a:fld id="{DA97FF25-86A1-4A73-8F7A-F279F094995F}" type="datetimeFigureOut">
              <a:rPr lang="es-ES" smtClean="0"/>
              <a:t>13/05/2025</a:t>
            </a:fld>
            <a:endParaRPr lang="es-ES"/>
          </a:p>
        </p:txBody>
      </p:sp>
      <p:sp>
        <p:nvSpPr>
          <p:cNvPr id="6" name="Footer Placeholder 5">
            <a:extLst>
              <a:ext uri="{FF2B5EF4-FFF2-40B4-BE49-F238E27FC236}">
                <a16:creationId xmlns:a16="http://schemas.microsoft.com/office/drawing/2014/main" id="{FDEF1E07-A6F1-1F76-F8FD-535E8633F4D1}"/>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98342A1-3675-1416-CF92-5EA843F9ACEE}"/>
              </a:ext>
            </a:extLst>
          </p:cNvPr>
          <p:cNvSpPr>
            <a:spLocks noGrp="1"/>
          </p:cNvSpPr>
          <p:nvPr>
            <p:ph type="sldNum" sz="quarter" idx="12"/>
          </p:nvPr>
        </p:nvSpPr>
        <p:spPr/>
        <p:txBody>
          <a:bodyPr/>
          <a:lstStyle/>
          <a:p>
            <a:fld id="{B0B42531-9074-4440-A9F3-4238CCA50DA6}" type="slidenum">
              <a:rPr lang="es-ES" smtClean="0"/>
              <a:t>‹#›</a:t>
            </a:fld>
            <a:endParaRPr lang="es-ES"/>
          </a:p>
        </p:txBody>
      </p:sp>
    </p:spTree>
    <p:extLst>
      <p:ext uri="{BB962C8B-B14F-4D97-AF65-F5344CB8AC3E}">
        <p14:creationId xmlns:p14="http://schemas.microsoft.com/office/powerpoint/2010/main" val="84613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322376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2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1.png"/><Relationship Id="rId2" Type="http://schemas.openxmlformats.org/officeDocument/2006/relationships/slideLayout" Target="../slideLayouts/slideLayout35.xml"/><Relationship Id="rId16"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1.png"/><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theme" Target="../theme/theme5.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22355432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848"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112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7159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95757502-3076-4857-AB3D-930A23433F41}" type="slidenum">
              <a:rPr lang="en-GB"/>
              <a:pPr/>
              <a:t>‹#›</a:t>
            </a:fld>
            <a:endParaRPr lang="en-GB"/>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sp>
        <p:nvSpPr>
          <p:cNvPr id="7" name="Rectangle 6"/>
          <p:cNvSpPr/>
          <p:nvPr/>
        </p:nvSpPr>
        <p:spPr>
          <a:xfrm>
            <a:off x="5683251" y="6659564"/>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sz="1800">
              <a:solidFill>
                <a:srgbClr val="FFFFFF"/>
              </a:solidFill>
            </a:endParaRPr>
          </a:p>
        </p:txBody>
      </p:sp>
      <p:pic>
        <p:nvPicPr>
          <p:cNvPr id="1033" name="Picture 17" descr="LOGO CE_Vertical_EN_NEG_quadri_H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68297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335242411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8.jpeg"/><Relationship Id="rId2" Type="http://schemas.openxmlformats.org/officeDocument/2006/relationships/diagramData" Target="../diagrams/data1.xml"/><Relationship Id="rId1" Type="http://schemas.openxmlformats.org/officeDocument/2006/relationships/slideLayout" Target="../slideLayouts/slideLayout8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853082" y="4338931"/>
            <a:ext cx="3948057" cy="2287780"/>
          </a:xfrm>
        </p:spPr>
        <p:txBody>
          <a:bodyPr vert="horz" lIns="91440" tIns="45720" rIns="91440" bIns="45720" rtlCol="0" anchor="t">
            <a:noAutofit/>
          </a:bodyPr>
          <a:lstStyle/>
          <a:p>
            <a:pPr algn="ctr">
              <a:lnSpc>
                <a:spcPct val="100000"/>
              </a:lnSpc>
              <a:spcBef>
                <a:spcPts val="0"/>
              </a:spcBef>
              <a:spcAft>
                <a:spcPts val="600"/>
              </a:spcAft>
            </a:pPr>
            <a:r>
              <a:rPr lang="en-GB" sz="1800" b="1" dirty="0">
                <a:latin typeface="Segoe UI Semibold" panose="020B0702040204020203" pitchFamily="34" charset="0"/>
                <a:cs typeface="Segoe UI Semibold" panose="020B0702040204020203" pitchFamily="34" charset="0"/>
              </a:rPr>
              <a:t>HE Cluster 4 – AI, Data and Robotics</a:t>
            </a:r>
            <a:br>
              <a:rPr lang="en-GB" sz="1800" b="1" dirty="0">
                <a:latin typeface="Segoe UI Semibold" panose="020B0702040204020203" pitchFamily="34" charset="0"/>
                <a:cs typeface="Segoe UI Semibold" panose="020B0702040204020203" pitchFamily="34" charset="0"/>
              </a:rPr>
            </a:br>
            <a:endParaRPr lang="en-GB" sz="1800" b="1" dirty="0">
              <a:latin typeface="Segoe UI Semibold" panose="020B0702040204020203" pitchFamily="34" charset="0"/>
              <a:cs typeface="Segoe UI Semibold" panose="020B0702040204020203" pitchFamily="34" charset="0"/>
            </a:endParaRPr>
          </a:p>
          <a:p>
            <a:pPr algn="ctr">
              <a:lnSpc>
                <a:spcPct val="100000"/>
              </a:lnSpc>
              <a:spcBef>
                <a:spcPts val="0"/>
              </a:spcBef>
              <a:spcAft>
                <a:spcPts val="600"/>
              </a:spcAft>
            </a:pPr>
            <a:r>
              <a:rPr lang="en-GB" sz="2400" b="1" dirty="0">
                <a:solidFill>
                  <a:srgbClr val="E63E39"/>
                </a:solidFill>
                <a:latin typeface="Segoe UI Semibold" panose="020B0702040204020203" pitchFamily="34" charset="0"/>
                <a:cs typeface="Segoe UI Semibold" panose="020B0702040204020203" pitchFamily="34" charset="0"/>
              </a:rPr>
              <a:t>16 May</a:t>
            </a:r>
            <a:endParaRPr lang="en-US" sz="1800" b="1" dirty="0">
              <a:solidFill>
                <a:schemeClr val="tx2"/>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73796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2025-04-DIGITAL-EMERGING-04</a:t>
            </a:r>
          </a:p>
        </p:txBody>
      </p:sp>
      <p:sp>
        <p:nvSpPr>
          <p:cNvPr id="3" name="Content Placeholder 2"/>
          <p:cNvSpPr>
            <a:spLocks noGrp="1"/>
          </p:cNvSpPr>
          <p:nvPr>
            <p:ph idx="1"/>
          </p:nvPr>
        </p:nvSpPr>
        <p:spPr>
          <a:xfrm>
            <a:off x="623392" y="2348880"/>
            <a:ext cx="9505056" cy="4191000"/>
          </a:xfrm>
        </p:spPr>
        <p:txBody>
          <a:bodyPr/>
          <a:lstStyle/>
          <a:p>
            <a:r>
              <a:rPr lang="en-US" dirty="0"/>
              <a:t>I</a:t>
            </a:r>
            <a:r>
              <a:rPr lang="en-001" dirty="0" err="1"/>
              <a:t>ndicative</a:t>
            </a:r>
            <a:r>
              <a:rPr lang="en-001" dirty="0"/>
              <a:t> budget – </a:t>
            </a:r>
            <a:r>
              <a:rPr lang="en-001" b="1" dirty="0"/>
              <a:t>7 Million </a:t>
            </a:r>
            <a:r>
              <a:rPr lang="en-001" dirty="0"/>
              <a:t>EUR per proposal</a:t>
            </a:r>
          </a:p>
          <a:p>
            <a:r>
              <a:rPr lang="en-IE" dirty="0"/>
              <a:t>Expected EU contribution per project</a:t>
            </a:r>
            <a:r>
              <a:rPr lang="en-001" dirty="0"/>
              <a:t> – </a:t>
            </a:r>
            <a:r>
              <a:rPr lang="en-001" b="1" dirty="0"/>
              <a:t>3-4 Million</a:t>
            </a:r>
            <a:r>
              <a:rPr lang="en-001" dirty="0"/>
              <a:t> EUR</a:t>
            </a:r>
          </a:p>
          <a:p>
            <a:r>
              <a:rPr lang="en-US" dirty="0"/>
              <a:t>Type of Action</a:t>
            </a:r>
            <a:r>
              <a:rPr lang="en-001" dirty="0"/>
              <a:t> – Research and Innovation</a:t>
            </a:r>
          </a:p>
          <a:p>
            <a:r>
              <a:rPr lang="en-001" dirty="0"/>
              <a:t>TRL – Starting at </a:t>
            </a:r>
            <a:r>
              <a:rPr lang="en-US" dirty="0"/>
              <a:t>TRL 2 and </a:t>
            </a:r>
            <a:r>
              <a:rPr lang="en-US" dirty="0" err="1"/>
              <a:t>achiev</a:t>
            </a:r>
            <a:r>
              <a:rPr lang="en-001" dirty="0" err="1"/>
              <a:t>ing</a:t>
            </a:r>
            <a:r>
              <a:rPr lang="en-US" dirty="0"/>
              <a:t> TRL 5 </a:t>
            </a:r>
            <a:endParaRPr lang="en-001" dirty="0"/>
          </a:p>
          <a:p>
            <a:r>
              <a:rPr lang="en-US" dirty="0"/>
              <a:t>Eligibility conditions</a:t>
            </a:r>
            <a:r>
              <a:rPr lang="en-001" dirty="0"/>
              <a:t>: </a:t>
            </a:r>
            <a:r>
              <a:rPr lang="en-001" b="1" dirty="0"/>
              <a:t>Article 22.5</a:t>
            </a:r>
          </a:p>
          <a:p>
            <a:pPr lvl="1"/>
            <a:r>
              <a:rPr lang="en-001" dirty="0"/>
              <a:t>Member States and Associated Countries.</a:t>
            </a:r>
          </a:p>
          <a:p>
            <a:pPr lvl="1"/>
            <a:r>
              <a:rPr lang="en-001" dirty="0"/>
              <a:t>D</a:t>
            </a:r>
            <a:r>
              <a:rPr lang="en-US" dirty="0" err="1"/>
              <a:t>irect</a:t>
            </a:r>
            <a:r>
              <a:rPr lang="en-US" dirty="0"/>
              <a:t> or indirect control </a:t>
            </a:r>
            <a:r>
              <a:rPr lang="en-001" dirty="0"/>
              <a:t>restrictions</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altLang="en-US" sz="1100">
                <a:solidFill>
                  <a:srgbClr val="1F497D"/>
                </a:solidFill>
                <a:latin typeface="Arial" panose="020B0604020202020204" pitchFamily="34" charset="0"/>
                <a:ea typeface="Calibri" panose="020F0502020204030204" pitchFamily="34" charset="0"/>
              </a:rPr>
              <a:t>5. Who are the types of main stakeholders that are addressed?</a:t>
            </a:r>
            <a:endParaRPr lang="en-GB" altLang="en-US" sz="600">
              <a:latin typeface="Arial" panose="020B0604020202020204" pitchFamily="34" charset="0"/>
            </a:endParaRPr>
          </a:p>
          <a:p>
            <a:r>
              <a:rPr lang="en-GB" altLang="en-US" sz="1100">
                <a:solidFill>
                  <a:srgbClr val="1F497D"/>
                </a:solidFill>
                <a:latin typeface="Arial" panose="020B0604020202020204" pitchFamily="34" charset="0"/>
                <a:ea typeface="Calibri" panose="020F0502020204030204" pitchFamily="34" charset="0"/>
              </a:rPr>
              <a:t>              </a:t>
            </a:r>
            <a:endParaRPr lang="en-GB" altLang="en-US" sz="600">
              <a:latin typeface="Arial" panose="020B0604020202020204" pitchFamily="34" charset="0"/>
            </a:endParaRPr>
          </a:p>
          <a:p>
            <a:r>
              <a:rPr lang="en-GB" altLang="en-US" sz="1100">
                <a:solidFill>
                  <a:srgbClr val="1F497D"/>
                </a:solidFill>
                <a:latin typeface="Arial" panose="020B0604020202020204" pitchFamily="34" charset="0"/>
                <a:ea typeface="Calibri" panose="020F0502020204030204" pitchFamily="34" charset="0"/>
              </a:rPr>
              <a:t>6. Is there a key group of actors </a:t>
            </a:r>
            <a:r>
              <a:rPr lang="hu-HU" altLang="en-US" sz="1100">
                <a:solidFill>
                  <a:srgbClr val="1F497D"/>
                </a:solidFill>
                <a:latin typeface="Arial" panose="020B0604020202020204" pitchFamily="34" charset="0"/>
                <a:ea typeface="Calibri" panose="020F0502020204030204" pitchFamily="34" charset="0"/>
              </a:rPr>
              <a:t>(eg. </a:t>
            </a:r>
            <a:r>
              <a:rPr lang="en-GB" altLang="en-US" sz="1100">
                <a:solidFill>
                  <a:srgbClr val="1F497D"/>
                </a:solidFill>
                <a:latin typeface="Arial" panose="020B0604020202020204" pitchFamily="34" charset="0"/>
                <a:ea typeface="Calibri" panose="020F0502020204030204" pitchFamily="34" charset="0"/>
              </a:rPr>
              <a:t>Partnership</a:t>
            </a:r>
            <a:r>
              <a:rPr lang="hu-HU" altLang="en-US" sz="1100">
                <a:solidFill>
                  <a:srgbClr val="1F497D"/>
                </a:solidFill>
                <a:latin typeface="Arial" panose="020B0604020202020204" pitchFamily="34" charset="0"/>
                <a:ea typeface="Calibri" panose="020F0502020204030204" pitchFamily="34" charset="0"/>
              </a:rPr>
              <a:t> or other)</a:t>
            </a:r>
            <a:r>
              <a:rPr lang="en-GB" altLang="en-US" sz="1100">
                <a:solidFill>
                  <a:srgbClr val="1F497D"/>
                </a:solidFill>
                <a:latin typeface="Arial" panose="020B0604020202020204" pitchFamily="34" charset="0"/>
                <a:ea typeface="Calibri" panose="020F0502020204030204" pitchFamily="34" charset="0"/>
              </a:rPr>
              <a:t> driving this?</a:t>
            </a:r>
            <a:endParaRPr lang="en-GB" altLang="en-US" sz="1800">
              <a:latin typeface="Arial" panose="020B0604020202020204" pitchFamily="34" charset="0"/>
            </a:endParaRPr>
          </a:p>
        </p:txBody>
      </p:sp>
    </p:spTree>
    <p:extLst>
      <p:ext uri="{BB962C8B-B14F-4D97-AF65-F5344CB8AC3E}">
        <p14:creationId xmlns:p14="http://schemas.microsoft.com/office/powerpoint/2010/main" val="231840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2025-04-DIGITAL-EMERGING-04</a:t>
            </a:r>
            <a:r>
              <a:rPr lang="en-001" dirty="0"/>
              <a:t> </a:t>
            </a:r>
            <a:br>
              <a:rPr lang="en-001" dirty="0"/>
            </a:br>
            <a:r>
              <a:rPr lang="en-001" dirty="0"/>
              <a:t>Expected Outcomes</a:t>
            </a:r>
            <a:endParaRPr lang="en-US" dirty="0"/>
          </a:p>
        </p:txBody>
      </p:sp>
      <p:sp>
        <p:nvSpPr>
          <p:cNvPr id="3" name="Content Placeholder 2"/>
          <p:cNvSpPr>
            <a:spLocks noGrp="1"/>
          </p:cNvSpPr>
          <p:nvPr>
            <p:ph idx="1"/>
          </p:nvPr>
        </p:nvSpPr>
        <p:spPr>
          <a:xfrm>
            <a:off x="1055440" y="2492896"/>
            <a:ext cx="9577064" cy="3679304"/>
          </a:xfrm>
          <a:ln>
            <a:noFill/>
          </a:ln>
        </p:spPr>
        <p:txBody>
          <a:bodyPr/>
          <a:lstStyle/>
          <a:p>
            <a:r>
              <a:rPr lang="en-US" sz="2800" dirty="0">
                <a:solidFill>
                  <a:srgbClr val="0F5494"/>
                </a:solidFill>
              </a:rPr>
              <a:t>Development of </a:t>
            </a:r>
            <a:r>
              <a:rPr lang="en-US" sz="2800" b="1" dirty="0">
                <a:solidFill>
                  <a:srgbClr val="0F5494"/>
                </a:solidFill>
              </a:rPr>
              <a:t>new assessment</a:t>
            </a:r>
            <a:r>
              <a:rPr lang="en-US" sz="2800" dirty="0">
                <a:solidFill>
                  <a:srgbClr val="0F5494"/>
                </a:solidFill>
              </a:rPr>
              <a:t> and </a:t>
            </a:r>
            <a:r>
              <a:rPr lang="en-US" sz="2800" b="1" dirty="0">
                <a:solidFill>
                  <a:srgbClr val="0F5494"/>
                </a:solidFill>
              </a:rPr>
              <a:t>validations methodologies</a:t>
            </a:r>
            <a:r>
              <a:rPr lang="en-US" sz="2800" dirty="0">
                <a:solidFill>
                  <a:srgbClr val="0F5494"/>
                </a:solidFill>
              </a:rPr>
              <a:t> to evaluate GPAI models capabilities and risks. </a:t>
            </a:r>
          </a:p>
          <a:p>
            <a:r>
              <a:rPr lang="en-US" sz="2800" dirty="0">
                <a:solidFill>
                  <a:srgbClr val="0F5494"/>
                </a:solidFill>
              </a:rPr>
              <a:t>Use of the research outcomes by GPAI providers and policymakers to create benchmarks for evaluating GPAI models capabilities and risks.</a:t>
            </a:r>
          </a:p>
          <a:p>
            <a:r>
              <a:rPr lang="en-US" sz="2800" dirty="0">
                <a:solidFill>
                  <a:srgbClr val="0F5494"/>
                </a:solidFill>
              </a:rPr>
              <a:t>Support to the AI Office in its function to conduct evaluations of general purpose AI models</a:t>
            </a:r>
          </a:p>
          <a:p>
            <a:pPr marL="0" indent="0">
              <a:buNone/>
            </a:pP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245733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2025-04-DIGITAL-EMERGING-04</a:t>
            </a:r>
            <a:r>
              <a:rPr lang="en-001" dirty="0"/>
              <a:t> </a:t>
            </a:r>
            <a:br>
              <a:rPr lang="en-001" dirty="0"/>
            </a:br>
            <a:r>
              <a:rPr lang="en-US" dirty="0"/>
              <a:t>Key Areas of Research</a:t>
            </a:r>
          </a:p>
        </p:txBody>
      </p:sp>
      <p:sp>
        <p:nvSpPr>
          <p:cNvPr id="3" name="Content Placeholder 2"/>
          <p:cNvSpPr>
            <a:spLocks noGrp="1"/>
          </p:cNvSpPr>
          <p:nvPr>
            <p:ph idx="1"/>
          </p:nvPr>
        </p:nvSpPr>
        <p:spPr>
          <a:xfrm>
            <a:off x="1055440" y="2492896"/>
            <a:ext cx="10657184" cy="3679304"/>
          </a:xfrm>
          <a:ln>
            <a:noFill/>
          </a:ln>
        </p:spPr>
        <p:txBody>
          <a:bodyPr/>
          <a:lstStyle/>
          <a:p>
            <a:pPr marL="457200" indent="-457200">
              <a:buAutoNum type="arabicPeriod"/>
            </a:pPr>
            <a:r>
              <a:rPr lang="en-US" dirty="0"/>
              <a:t>Innovative methods for proactively identifying and forecasting </a:t>
            </a:r>
            <a:r>
              <a:rPr lang="en-US" b="1" dirty="0"/>
              <a:t>emergent capabilities in GPAI models and systems</a:t>
            </a:r>
            <a:r>
              <a:rPr lang="en-US" dirty="0"/>
              <a:t>, with both beneficial and potentially detrimental uses.</a:t>
            </a:r>
          </a:p>
          <a:p>
            <a:pPr marL="457200" indent="-457200">
              <a:buAutoNum type="arabicPeriod"/>
            </a:pPr>
            <a:r>
              <a:rPr lang="en-US" dirty="0"/>
              <a:t>Assessment of </a:t>
            </a:r>
            <a:r>
              <a:rPr lang="en-US" b="1" dirty="0"/>
              <a:t>GPAI capabilities with a significant economic impact or potential for misuse</a:t>
            </a:r>
            <a:r>
              <a:rPr lang="en-US" dirty="0"/>
              <a:t>. This includes assessing capabilities that drive beneficial innovation and societal good, as well as evaluating potential systemic risks.</a:t>
            </a:r>
          </a:p>
          <a:p>
            <a:pPr marL="457200" indent="-457200">
              <a:buAutoNum type="arabicPeriod"/>
            </a:pPr>
            <a:r>
              <a:rPr lang="en-US" dirty="0"/>
              <a:t>Developing assessment techniques that illuminate the underlying mechanisms of emergent capabilities in AI systems, </a:t>
            </a:r>
            <a:r>
              <a:rPr lang="en-US" dirty="0" err="1"/>
              <a:t>emphasising</a:t>
            </a:r>
            <a:r>
              <a:rPr lang="en-US" dirty="0"/>
              <a:t> interpretability and explainability. </a:t>
            </a: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57986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dirty="0"/>
              <a:t>4</a:t>
            </a:r>
            <a:br>
              <a:rPr lang="en-001" dirty="0"/>
            </a:br>
            <a:r>
              <a:rPr lang="en-001" dirty="0"/>
              <a:t>Some Considerations</a:t>
            </a:r>
            <a:endParaRPr lang="en-US" dirty="0"/>
          </a:p>
        </p:txBody>
      </p:sp>
      <p:sp>
        <p:nvSpPr>
          <p:cNvPr id="3" name="Content Placeholder 2"/>
          <p:cNvSpPr>
            <a:spLocks noGrp="1"/>
          </p:cNvSpPr>
          <p:nvPr>
            <p:ph idx="1"/>
          </p:nvPr>
        </p:nvSpPr>
        <p:spPr>
          <a:xfrm>
            <a:off x="623392" y="2348880"/>
            <a:ext cx="10009112" cy="4191000"/>
          </a:xfrm>
        </p:spPr>
        <p:txBody>
          <a:bodyPr/>
          <a:lstStyle/>
          <a:p>
            <a:r>
              <a:rPr lang="en-US" dirty="0"/>
              <a:t>Projects should generate example benchmark tests to examine trained AI models, systematically uncovering latent capabilities. These </a:t>
            </a:r>
            <a:r>
              <a:rPr lang="en-US" b="1" dirty="0"/>
              <a:t>benchmarks will be made available to GPAI providers, policymakers, and other relevant stakeholders</a:t>
            </a:r>
            <a:r>
              <a:rPr lang="en-US" dirty="0"/>
              <a:t> to implement robust evaluation tools.</a:t>
            </a:r>
            <a:endParaRPr lang="en-001" dirty="0"/>
          </a:p>
          <a:p>
            <a:r>
              <a:rPr lang="en-001" dirty="0"/>
              <a:t>P</a:t>
            </a:r>
            <a:r>
              <a:rPr lang="en-US" dirty="0" err="1"/>
              <a:t>roposals</a:t>
            </a:r>
            <a:r>
              <a:rPr lang="en-US" dirty="0"/>
              <a:t> are expected to allocate tasks for cohesion activities with ADRA and the CSA HORIZON-CL4-2025-03-HUMAN-18: GenAI4EU central Hub.</a:t>
            </a:r>
            <a:endParaRPr lang="en-001"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417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a:t>4 </a:t>
            </a:r>
            <a:br>
              <a:rPr lang="en-001"/>
            </a:br>
            <a:r>
              <a:rPr lang="en-US" dirty="0"/>
              <a:t>Key actors</a:t>
            </a:r>
          </a:p>
        </p:txBody>
      </p:sp>
      <p:sp>
        <p:nvSpPr>
          <p:cNvPr id="3" name="Content Placeholder 2"/>
          <p:cNvSpPr>
            <a:spLocks noGrp="1"/>
          </p:cNvSpPr>
          <p:nvPr>
            <p:ph idx="1"/>
          </p:nvPr>
        </p:nvSpPr>
        <p:spPr>
          <a:xfrm>
            <a:off x="623392" y="2348880"/>
            <a:ext cx="10729192" cy="4191000"/>
          </a:xfrm>
        </p:spPr>
        <p:txBody>
          <a:bodyPr/>
          <a:lstStyle/>
          <a:p>
            <a:r>
              <a:rPr lang="en-US" dirty="0"/>
              <a:t>This topic strongly encourages the formation of </a:t>
            </a:r>
            <a:r>
              <a:rPr lang="en-US" b="1" dirty="0"/>
              <a:t>interdisciplinary teams</a:t>
            </a:r>
            <a:r>
              <a:rPr lang="en-US" dirty="0"/>
              <a:t> combining the necessary technical expertise. Such a collaborative approach will ensure that assessments accurately capture </a:t>
            </a:r>
            <a:r>
              <a:rPr lang="en-US" b="1" dirty="0"/>
              <a:t>real-world use cases</a:t>
            </a:r>
            <a:r>
              <a:rPr lang="en-US" dirty="0"/>
              <a:t>, including capabilities elicitation techniques, and that the developed frameworks, methodologies and tools are responsive to the concerns of all relevant stakeholders.    </a:t>
            </a:r>
          </a:p>
          <a:p>
            <a:r>
              <a:rPr lang="en-US" dirty="0"/>
              <a:t>This topic implements the co-programmed European Partnership on AI, data and robotics.</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GB" altLang="en-US" sz="1100">
                <a:solidFill>
                  <a:srgbClr val="1F497D"/>
                </a:solidFill>
                <a:latin typeface="Arial" panose="020B0604020202020204" pitchFamily="34" charset="0"/>
                <a:ea typeface="Calibri" panose="020F0502020204030204" pitchFamily="34" charset="0"/>
              </a:rPr>
              <a:t>5. Who are the types of main stakeholders that are addressed?</a:t>
            </a:r>
            <a:endParaRPr lang="en-GB" altLang="en-US" sz="600">
              <a:latin typeface="Arial" panose="020B0604020202020204" pitchFamily="34" charset="0"/>
            </a:endParaRPr>
          </a:p>
          <a:p>
            <a:r>
              <a:rPr lang="en-GB" altLang="en-US" sz="1100">
                <a:solidFill>
                  <a:srgbClr val="1F497D"/>
                </a:solidFill>
                <a:latin typeface="Arial" panose="020B0604020202020204" pitchFamily="34" charset="0"/>
                <a:ea typeface="Calibri" panose="020F0502020204030204" pitchFamily="34" charset="0"/>
              </a:rPr>
              <a:t>              </a:t>
            </a:r>
            <a:endParaRPr lang="en-GB" altLang="en-US" sz="600">
              <a:latin typeface="Arial" panose="020B0604020202020204" pitchFamily="34" charset="0"/>
            </a:endParaRPr>
          </a:p>
          <a:p>
            <a:r>
              <a:rPr lang="en-GB" altLang="en-US" sz="1100">
                <a:solidFill>
                  <a:srgbClr val="1F497D"/>
                </a:solidFill>
                <a:latin typeface="Arial" panose="020B0604020202020204" pitchFamily="34" charset="0"/>
                <a:ea typeface="Calibri" panose="020F0502020204030204" pitchFamily="34" charset="0"/>
              </a:rPr>
              <a:t>6. Is there a key group of actors </a:t>
            </a:r>
            <a:r>
              <a:rPr lang="hu-HU" altLang="en-US" sz="1100">
                <a:solidFill>
                  <a:srgbClr val="1F497D"/>
                </a:solidFill>
                <a:latin typeface="Arial" panose="020B0604020202020204" pitchFamily="34" charset="0"/>
                <a:ea typeface="Calibri" panose="020F0502020204030204" pitchFamily="34" charset="0"/>
              </a:rPr>
              <a:t>(eg. </a:t>
            </a:r>
            <a:r>
              <a:rPr lang="en-GB" altLang="en-US" sz="1100">
                <a:solidFill>
                  <a:srgbClr val="1F497D"/>
                </a:solidFill>
                <a:latin typeface="Arial" panose="020B0604020202020204" pitchFamily="34" charset="0"/>
                <a:ea typeface="Calibri" panose="020F0502020204030204" pitchFamily="34" charset="0"/>
              </a:rPr>
              <a:t>Partnership</a:t>
            </a:r>
            <a:r>
              <a:rPr lang="hu-HU" altLang="en-US" sz="1100">
                <a:solidFill>
                  <a:srgbClr val="1F497D"/>
                </a:solidFill>
                <a:latin typeface="Arial" panose="020B0604020202020204" pitchFamily="34" charset="0"/>
                <a:ea typeface="Calibri" panose="020F0502020204030204" pitchFamily="34" charset="0"/>
              </a:rPr>
              <a:t> or other)</a:t>
            </a:r>
            <a:r>
              <a:rPr lang="en-GB" altLang="en-US" sz="1100">
                <a:solidFill>
                  <a:srgbClr val="1F497D"/>
                </a:solidFill>
                <a:latin typeface="Arial" panose="020B0604020202020204" pitchFamily="34" charset="0"/>
                <a:ea typeface="Calibri" panose="020F0502020204030204" pitchFamily="34" charset="0"/>
              </a:rPr>
              <a:t> driving this?</a:t>
            </a:r>
            <a:endParaRPr lang="en-GB" altLang="en-US" sz="1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24DD0-650D-48AA-6F26-A1ED1D09FA71}"/>
              </a:ext>
            </a:extLst>
          </p:cNvPr>
          <p:cNvSpPr>
            <a:spLocks noGrp="1"/>
          </p:cNvSpPr>
          <p:nvPr>
            <p:ph type="title"/>
          </p:nvPr>
        </p:nvSpPr>
        <p:spPr/>
        <p:txBody>
          <a:bodyPr/>
          <a:lstStyle/>
          <a:p>
            <a:endParaRPr lang="en-IE"/>
          </a:p>
        </p:txBody>
      </p:sp>
      <p:sp>
        <p:nvSpPr>
          <p:cNvPr id="5" name="Content Placeholder 4">
            <a:extLst>
              <a:ext uri="{FF2B5EF4-FFF2-40B4-BE49-F238E27FC236}">
                <a16:creationId xmlns:a16="http://schemas.microsoft.com/office/drawing/2014/main" id="{D872A554-2D7C-507E-5206-27A6901A4DAD}"/>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191782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Soft Robotics for Advanced Physical Capabilities (IA) </a:t>
            </a:r>
          </a:p>
          <a:p>
            <a:pPr marL="0" indent="0">
              <a:buNone/>
            </a:pPr>
            <a:endParaRPr lang="en-US" sz="2000" b="1" dirty="0">
              <a:solidFill>
                <a:srgbClr val="FF0000"/>
              </a:solidFill>
            </a:endParaRPr>
          </a:p>
          <a:p>
            <a:pPr marL="0" indent="0">
              <a:buNone/>
            </a:pPr>
            <a:r>
              <a:rPr lang="en-US" sz="2000" dirty="0"/>
              <a:t>This topic aims to accelerate the exploitation of soft robotics by enhancing flexibility and safety in robotic systems. By using novel materials and advanced control techniques, the goal is to create versatile, inherently safe robots for various industries. The focus is on overcoming limitations of rigid systems to enable secure human-robot interaction in fields like healthcare, manufacturing, and transportation.</a:t>
            </a:r>
          </a:p>
          <a:p>
            <a:pPr>
              <a:buNone/>
            </a:pPr>
            <a:endParaRPr lang="en-US" dirty="0"/>
          </a:p>
        </p:txBody>
      </p:sp>
    </p:spTree>
    <p:extLst>
      <p:ext uri="{BB962C8B-B14F-4D97-AF65-F5344CB8AC3E}">
        <p14:creationId xmlns:p14="http://schemas.microsoft.com/office/powerpoint/2010/main" val="75058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Expected outcomes</a:t>
            </a:r>
          </a:p>
          <a:p>
            <a:pPr marL="0" indent="0">
              <a:buNone/>
            </a:pPr>
            <a:endParaRPr lang="en-US" sz="2000" b="1" dirty="0">
              <a:solidFill>
                <a:srgbClr val="FF0000"/>
              </a:solidFill>
            </a:endParaRPr>
          </a:p>
          <a:p>
            <a:r>
              <a:rPr lang="en-US" sz="2000" dirty="0"/>
              <a:t>Increased exploitation of novel materials, design methods, and control techniques for soft robotics, enabling the creation of inherently safe and versatile robotic systems with applications in various industries, including healthcare, maintenance, manufacturing, and transportation.</a:t>
            </a:r>
          </a:p>
          <a:p>
            <a:pPr marL="0" indent="0">
              <a:buNone/>
            </a:pPr>
            <a:endParaRPr lang="en-US" sz="2000" dirty="0"/>
          </a:p>
          <a:p>
            <a:endParaRPr lang="en-US" sz="2000" dirty="0"/>
          </a:p>
          <a:p>
            <a:endParaRPr lang="en-US" sz="2000" dirty="0"/>
          </a:p>
          <a:p>
            <a:pPr>
              <a:buNone/>
            </a:pPr>
            <a:endParaRPr lang="en-US" dirty="0"/>
          </a:p>
        </p:txBody>
      </p:sp>
    </p:spTree>
    <p:extLst>
      <p:ext uri="{BB962C8B-B14F-4D97-AF65-F5344CB8AC3E}">
        <p14:creationId xmlns:p14="http://schemas.microsoft.com/office/powerpoint/2010/main" val="216164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Budget, TRL, Type of Action, Eligibility</a:t>
            </a:r>
          </a:p>
          <a:p>
            <a:pPr marL="0" indent="0">
              <a:buNone/>
            </a:pPr>
            <a:endParaRPr lang="en-US" sz="2000" b="1" dirty="0">
              <a:solidFill>
                <a:srgbClr val="FF0000"/>
              </a:solidFill>
            </a:endParaRPr>
          </a:p>
          <a:p>
            <a:r>
              <a:rPr lang="en-US" sz="2000" dirty="0"/>
              <a:t>Indicative Budget: €20 Million total</a:t>
            </a:r>
          </a:p>
          <a:p>
            <a:r>
              <a:rPr lang="en-US" sz="2000" dirty="0"/>
              <a:t>EU Contribution per Project: ~€10 Million</a:t>
            </a:r>
          </a:p>
          <a:p>
            <a:r>
              <a:rPr lang="en-US" sz="2000" dirty="0"/>
              <a:t>Type of Action: Innovation Action (IA)</a:t>
            </a:r>
          </a:p>
          <a:p>
            <a:r>
              <a:rPr lang="en-US" sz="2000" dirty="0"/>
              <a:t>TRL: From TRL 4 to TRL 7</a:t>
            </a:r>
          </a:p>
          <a:p>
            <a:r>
              <a:rPr lang="en-US" sz="2000" dirty="0"/>
              <a:t>Eligibility: As per General Annex B with additional restrictions to protect European communication networks.</a:t>
            </a:r>
          </a:p>
          <a:p>
            <a:endParaRPr lang="en-US" sz="2000" dirty="0"/>
          </a:p>
          <a:p>
            <a:endParaRPr lang="en-US" sz="2000" dirty="0"/>
          </a:p>
          <a:p>
            <a:pPr>
              <a:buNone/>
            </a:pPr>
            <a:endParaRPr lang="en-US" dirty="0"/>
          </a:p>
        </p:txBody>
      </p:sp>
    </p:spTree>
    <p:extLst>
      <p:ext uri="{BB962C8B-B14F-4D97-AF65-F5344CB8AC3E}">
        <p14:creationId xmlns:p14="http://schemas.microsoft.com/office/powerpoint/2010/main" val="291960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Areas of Research</a:t>
            </a:r>
          </a:p>
          <a:p>
            <a:pPr marL="0" indent="0">
              <a:buNone/>
            </a:pPr>
            <a:endParaRPr lang="en-US" sz="2000" b="1" dirty="0">
              <a:solidFill>
                <a:srgbClr val="FF0000"/>
              </a:solidFill>
            </a:endParaRPr>
          </a:p>
          <a:p>
            <a:pPr>
              <a:spcAft>
                <a:spcPts val="1200"/>
              </a:spcAft>
            </a:pPr>
            <a:r>
              <a:rPr lang="en-US" sz="2000" dirty="0"/>
              <a:t>Novel materials: Exploitation of novel materials for the development of flexible and safe robotic systems</a:t>
            </a:r>
          </a:p>
          <a:p>
            <a:pPr>
              <a:spcAft>
                <a:spcPts val="1200"/>
              </a:spcAft>
            </a:pPr>
            <a:r>
              <a:rPr lang="en-US" sz="2000" dirty="0"/>
              <a:t>Design Methods for Non-Rigid Structures: Creation of adaptive structures with accurate positioning, avoiding rigid links for enhanced flexibility.</a:t>
            </a:r>
          </a:p>
          <a:p>
            <a:pPr>
              <a:spcAft>
                <a:spcPts val="1200"/>
              </a:spcAft>
            </a:pPr>
            <a:r>
              <a:rPr lang="en-US" sz="2000" dirty="0"/>
              <a:t>Advanced Control Techniques: Development of control methods for soft materials, enabling stability and precision in dynamic environments.</a:t>
            </a:r>
          </a:p>
          <a:p>
            <a:pPr>
              <a:buNone/>
            </a:pPr>
            <a:endParaRPr lang="en-US" dirty="0"/>
          </a:p>
        </p:txBody>
      </p:sp>
    </p:spTree>
    <p:extLst>
      <p:ext uri="{BB962C8B-B14F-4D97-AF65-F5344CB8AC3E}">
        <p14:creationId xmlns:p14="http://schemas.microsoft.com/office/powerpoint/2010/main" val="230875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HORIZON-CL4-2025-04-DIGITAL-EMERGING-0</a:t>
            </a:r>
            <a:r>
              <a:rPr lang="en-001" dirty="0"/>
              <a:t>7</a:t>
            </a:r>
            <a:br>
              <a:rPr lang="en-001" dirty="0"/>
            </a:br>
            <a:r>
              <a:rPr lang="en-US" sz="2000" dirty="0"/>
              <a:t>Enhanced Learning Strategies for General Purpose AI: Advancing GenAI4EU</a:t>
            </a:r>
            <a:endParaRPr lang="en-US" dirty="0"/>
          </a:p>
        </p:txBody>
      </p:sp>
      <p:sp>
        <p:nvSpPr>
          <p:cNvPr id="3" name="Content Placeholder 2"/>
          <p:cNvSpPr>
            <a:spLocks noGrp="1"/>
          </p:cNvSpPr>
          <p:nvPr>
            <p:ph idx="1"/>
          </p:nvPr>
        </p:nvSpPr>
        <p:spPr>
          <a:xfrm>
            <a:off x="1055440" y="2492896"/>
            <a:ext cx="9217024" cy="3679304"/>
          </a:xfrm>
          <a:ln>
            <a:noFill/>
          </a:ln>
        </p:spPr>
        <p:txBody>
          <a:bodyPr/>
          <a:lstStyle/>
          <a:p>
            <a:r>
              <a:rPr lang="en-US" dirty="0"/>
              <a:t>Current large-scale AI models have demonstrated remarkable capabilities that have transformed numerous fields. However, despite these successes, current models often struggle in several key areas. </a:t>
            </a:r>
          </a:p>
          <a:p>
            <a:r>
              <a:rPr lang="en-US" dirty="0"/>
              <a:t>Goal: Pushing the boundaries of current AI technology with the development of GPAI models that </a:t>
            </a:r>
            <a:r>
              <a:rPr lang="en-US" b="1" dirty="0"/>
              <a:t>combine self-supervised learning with complementary learning strategies</a:t>
            </a:r>
            <a:r>
              <a:rPr lang="en-001" b="1" dirty="0"/>
              <a:t>.</a:t>
            </a:r>
            <a:endParaRPr lang="en-US" b="1" dirty="0"/>
          </a:p>
          <a:p>
            <a:pPr marL="0" indent="0">
              <a:buNone/>
            </a:pP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Elements</a:t>
            </a:r>
          </a:p>
          <a:p>
            <a:pPr marL="0" indent="0">
              <a:buNone/>
            </a:pPr>
            <a:endParaRPr lang="en-US" sz="2000" b="1" dirty="0">
              <a:solidFill>
                <a:srgbClr val="FF0000"/>
              </a:solidFill>
            </a:endParaRPr>
          </a:p>
          <a:p>
            <a:r>
              <a:rPr lang="en-US" sz="2000" dirty="0"/>
              <a:t>Proposals must include </a:t>
            </a:r>
            <a:r>
              <a:rPr lang="en-US" sz="2000" b="1" dirty="0"/>
              <a:t>at least 3 demonstrators across different sectors </a:t>
            </a:r>
            <a:r>
              <a:rPr lang="en-US" sz="2000" dirty="0"/>
              <a:t>and incorporate qualitative and quantitative KPIs for progress measurement.</a:t>
            </a:r>
          </a:p>
          <a:p>
            <a:r>
              <a:rPr lang="en-US" sz="2000" dirty="0"/>
              <a:t>Communicable results must be shared on platforms like AI-on-demand to foster the EU robotics ecosystem.</a:t>
            </a:r>
          </a:p>
          <a:p>
            <a:r>
              <a:rPr lang="en-US" sz="2000" dirty="0"/>
              <a:t>Allocate tasks for cohesion activities within the AI, Data, and Robotics Partnership (ADRA).</a:t>
            </a:r>
          </a:p>
          <a:p>
            <a:r>
              <a:rPr lang="en-US" sz="2000" dirty="0"/>
              <a:t>Collaborate with existing EU, national, and international initiatives for synergies.</a:t>
            </a:r>
          </a:p>
          <a:p>
            <a:endParaRPr lang="en-US" dirty="0"/>
          </a:p>
        </p:txBody>
      </p:sp>
    </p:spTree>
    <p:extLst>
      <p:ext uri="{BB962C8B-B14F-4D97-AF65-F5344CB8AC3E}">
        <p14:creationId xmlns:p14="http://schemas.microsoft.com/office/powerpoint/2010/main" val="360236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What We Do NOT Want</a:t>
            </a:r>
          </a:p>
          <a:p>
            <a:pPr marL="0" indent="0">
              <a:buNone/>
            </a:pPr>
            <a:endParaRPr lang="en-US" sz="2000" b="1" dirty="0">
              <a:solidFill>
                <a:srgbClr val="FF0000"/>
              </a:solidFill>
            </a:endParaRPr>
          </a:p>
          <a:p>
            <a:r>
              <a:rPr lang="en-US" sz="2000" dirty="0"/>
              <a:t>Single-sector focus or solutions not transferable to other domains.</a:t>
            </a:r>
          </a:p>
          <a:p>
            <a:r>
              <a:rPr lang="en-US" sz="2000" dirty="0"/>
              <a:t>Use of rigid robotics disguised as "soft" without true innovation in integrating soft bodies &amp; relevant control.</a:t>
            </a:r>
          </a:p>
          <a:p>
            <a:r>
              <a:rPr lang="en-US" sz="2000" dirty="0"/>
              <a:t>Sufficient “innovation” focus, exploiting latest results in soft robotics</a:t>
            </a:r>
          </a:p>
          <a:p>
            <a:r>
              <a:rPr lang="en-US" sz="2000" dirty="0"/>
              <a:t>Lack of demonstrators or weak validation methods.</a:t>
            </a:r>
          </a:p>
          <a:p>
            <a:r>
              <a:rPr lang="en-US" sz="2000" dirty="0"/>
              <a:t>Neglect of coordination with ADRA or broader European digital ecosystems.</a:t>
            </a:r>
            <a:endParaRPr lang="en-US" dirty="0"/>
          </a:p>
        </p:txBody>
      </p:sp>
    </p:spTree>
    <p:extLst>
      <p:ext uri="{BB962C8B-B14F-4D97-AF65-F5344CB8AC3E}">
        <p14:creationId xmlns:p14="http://schemas.microsoft.com/office/powerpoint/2010/main" val="4201507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HORIZON-CL4-2025-04-DIGITAL-EMERGING-05</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Actors</a:t>
            </a:r>
          </a:p>
          <a:p>
            <a:pPr marL="0" indent="0">
              <a:buNone/>
            </a:pPr>
            <a:endParaRPr lang="en-US" sz="2000" b="1" dirty="0">
              <a:solidFill>
                <a:srgbClr val="FF0000"/>
              </a:solidFill>
            </a:endParaRPr>
          </a:p>
          <a:p>
            <a:pPr marL="0" indent="0">
              <a:buNone/>
            </a:pPr>
            <a:r>
              <a:rPr lang="en-US" sz="2000" dirty="0"/>
              <a:t>Consortia should include a balanced mix of:</a:t>
            </a:r>
          </a:p>
          <a:p>
            <a:r>
              <a:rPr lang="en-US" sz="2000" dirty="0"/>
              <a:t>Industrial partners from sectors such as healthcare, manufacturing, and logistics</a:t>
            </a:r>
          </a:p>
          <a:p>
            <a:r>
              <a:rPr lang="en-US" sz="2000" dirty="0"/>
              <a:t>High-tech SMEs and startups specializing in soft robotics</a:t>
            </a:r>
          </a:p>
          <a:p>
            <a:r>
              <a:rPr lang="en-US" sz="2000" dirty="0"/>
              <a:t>Research &amp; Technology Organizations with a focus on robotics and materials science</a:t>
            </a:r>
          </a:p>
          <a:p>
            <a:r>
              <a:rPr lang="en-US" sz="2000" dirty="0"/>
              <a:t>Universities with expertise in robotics, material science, and bioinspired design</a:t>
            </a:r>
          </a:p>
        </p:txBody>
      </p:sp>
    </p:spTree>
    <p:extLst>
      <p:ext uri="{BB962C8B-B14F-4D97-AF65-F5344CB8AC3E}">
        <p14:creationId xmlns:p14="http://schemas.microsoft.com/office/powerpoint/2010/main" val="204946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4591BB-8BD6-4BC1-98E9-6DB1D84B2F48}"/>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397639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GenAI4EU Central Hub (CSA)</a:t>
            </a:r>
          </a:p>
          <a:p>
            <a:pPr marL="0" indent="0">
              <a:buNone/>
            </a:pPr>
            <a:endParaRPr lang="en-US" sz="2000" b="1" dirty="0">
              <a:solidFill>
                <a:srgbClr val="FF0000"/>
              </a:solidFill>
            </a:endParaRPr>
          </a:p>
          <a:p>
            <a:pPr marL="0" indent="0">
              <a:buNone/>
            </a:pPr>
            <a:r>
              <a:rPr lang="en-US" sz="2000" dirty="0"/>
              <a:t>This Coordination and Support Action will create a </a:t>
            </a:r>
            <a:r>
              <a:rPr lang="en-US" sz="2000" b="1" dirty="0"/>
              <a:t>central node </a:t>
            </a:r>
            <a:r>
              <a:rPr lang="en-US" sz="2000" dirty="0"/>
              <a:t>for the European </a:t>
            </a:r>
            <a:r>
              <a:rPr lang="en-US" sz="2000" b="1" dirty="0"/>
              <a:t>GenAI ecosystem</a:t>
            </a:r>
            <a:r>
              <a:rPr lang="en-US" sz="2000" dirty="0"/>
              <a:t>, connecting key players across strategic sectors to stimulate the </a:t>
            </a:r>
            <a:r>
              <a:rPr lang="en-US" sz="2000" b="1" dirty="0"/>
              <a:t>development, adoption, and coordination</a:t>
            </a:r>
            <a:r>
              <a:rPr lang="en-US" sz="2000" dirty="0"/>
              <a:t> of trustworthy and high-impact </a:t>
            </a:r>
            <a:r>
              <a:rPr lang="en-US" sz="2000" b="1" dirty="0"/>
              <a:t>generative AI solutions “made in Europe”.</a:t>
            </a:r>
          </a:p>
          <a:p>
            <a:endParaRPr lang="en-US" sz="2000" dirty="0"/>
          </a:p>
          <a:p>
            <a:pPr>
              <a:buNone/>
            </a:pPr>
            <a:endParaRPr lang="en-US" dirty="0"/>
          </a:p>
        </p:txBody>
      </p:sp>
    </p:spTree>
    <p:extLst>
      <p:ext uri="{BB962C8B-B14F-4D97-AF65-F5344CB8AC3E}">
        <p14:creationId xmlns:p14="http://schemas.microsoft.com/office/powerpoint/2010/main" val="276376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Expected outcomes</a:t>
            </a:r>
          </a:p>
          <a:p>
            <a:pPr marL="0" indent="0">
              <a:buNone/>
            </a:pPr>
            <a:endParaRPr lang="en-US" sz="2000" b="1" dirty="0">
              <a:solidFill>
                <a:srgbClr val="FF0000"/>
              </a:solidFill>
            </a:endParaRPr>
          </a:p>
          <a:p>
            <a:r>
              <a:rPr lang="en-US" sz="2000" dirty="0"/>
              <a:t>Creation of the GenAI4EU HUB: developing a strong and visible GenAI4EU community, supporting the uptake of European GenAI solutions across strategic application sectors and the HE Clusters, through collaboration and knowledge exchange.</a:t>
            </a:r>
          </a:p>
          <a:p>
            <a:endParaRPr lang="en-US" sz="2000" dirty="0"/>
          </a:p>
          <a:p>
            <a:r>
              <a:rPr lang="en-US" sz="2000" dirty="0"/>
              <a:t>This CSA will also support and collaborate with the European Commission’s AI Office in its function to promote an innovative ecosystem of trustworthy AI, to reap the societal and economic benefits.</a:t>
            </a:r>
          </a:p>
          <a:p>
            <a:endParaRPr lang="en-US" sz="2000" dirty="0"/>
          </a:p>
          <a:p>
            <a:pPr>
              <a:buNone/>
            </a:pPr>
            <a:endParaRPr lang="en-US" dirty="0"/>
          </a:p>
        </p:txBody>
      </p:sp>
    </p:spTree>
    <p:extLst>
      <p:ext uri="{BB962C8B-B14F-4D97-AF65-F5344CB8AC3E}">
        <p14:creationId xmlns:p14="http://schemas.microsoft.com/office/powerpoint/2010/main" val="9971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Budget, TRL, Type of Action, Eligibility</a:t>
            </a:r>
          </a:p>
          <a:p>
            <a:pPr marL="0" indent="0">
              <a:buNone/>
            </a:pPr>
            <a:endParaRPr lang="en-US" sz="2000" b="1" dirty="0">
              <a:solidFill>
                <a:srgbClr val="FF0000"/>
              </a:solidFill>
            </a:endParaRPr>
          </a:p>
          <a:p>
            <a:r>
              <a:rPr lang="en-US" sz="2000" dirty="0"/>
              <a:t>Indicative Budget: €3 Million total</a:t>
            </a:r>
          </a:p>
          <a:p>
            <a:r>
              <a:rPr lang="en-US" sz="2000" dirty="0"/>
              <a:t>EU Contribution per Project: ~€3 Million</a:t>
            </a:r>
          </a:p>
          <a:p>
            <a:r>
              <a:rPr lang="en-US" sz="2000" dirty="0"/>
              <a:t>Type of Action: Coordination and Support Action (CSA)</a:t>
            </a:r>
          </a:p>
          <a:p>
            <a:r>
              <a:rPr lang="en-US" sz="2000" dirty="0"/>
              <a:t>TRL: Not applicable (non-technical support action)</a:t>
            </a:r>
          </a:p>
          <a:p>
            <a:r>
              <a:rPr lang="en-US" sz="2000" dirty="0"/>
              <a:t>Eligibility: </a:t>
            </a:r>
          </a:p>
          <a:p>
            <a:pPr lvl="1"/>
            <a:r>
              <a:rPr lang="en-US" sz="1600" dirty="0">
                <a:solidFill>
                  <a:srgbClr val="004494"/>
                </a:solidFill>
              </a:rPr>
              <a:t>Limited to entities in EU Member States, Iceland, Norway, associated countries, and OECD.</a:t>
            </a:r>
          </a:p>
          <a:p>
            <a:pPr lvl="1"/>
            <a:r>
              <a:rPr lang="en-US" sz="1600" dirty="0">
                <a:solidFill>
                  <a:srgbClr val="004494"/>
                </a:solidFill>
              </a:rPr>
              <a:t>Excludes entities controlled by non-eligible countries for strategic autonomy and security reasons.</a:t>
            </a:r>
          </a:p>
          <a:p>
            <a:r>
              <a:rPr lang="en-US" sz="2000" dirty="0"/>
              <a:t>Lump sum funding applies</a:t>
            </a:r>
          </a:p>
          <a:p>
            <a:pPr>
              <a:buNone/>
            </a:pPr>
            <a:endParaRPr lang="en-US" dirty="0"/>
          </a:p>
        </p:txBody>
      </p:sp>
    </p:spTree>
    <p:extLst>
      <p:ext uri="{BB962C8B-B14F-4D97-AF65-F5344CB8AC3E}">
        <p14:creationId xmlns:p14="http://schemas.microsoft.com/office/powerpoint/2010/main" val="3829660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Areas of Work</a:t>
            </a:r>
          </a:p>
          <a:p>
            <a:pPr marL="0" indent="0">
              <a:buNone/>
            </a:pPr>
            <a:endParaRPr lang="en-US" sz="2000" b="1" dirty="0">
              <a:solidFill>
                <a:srgbClr val="FF0000"/>
              </a:solidFill>
            </a:endParaRPr>
          </a:p>
          <a:p>
            <a:r>
              <a:rPr lang="en-US" sz="2000" dirty="0"/>
              <a:t>Develop a strong and visible European </a:t>
            </a:r>
            <a:r>
              <a:rPr lang="en-US" sz="2000" b="1" dirty="0"/>
              <a:t>GenAI ecosystem of developers and users</a:t>
            </a:r>
            <a:r>
              <a:rPr lang="en-US" sz="2000" dirty="0"/>
              <a:t>, strengthening the coordination, impact and </a:t>
            </a:r>
            <a:r>
              <a:rPr lang="en-US" sz="2000" b="1" dirty="0"/>
              <a:t>visibility of the GenAI4EU</a:t>
            </a:r>
            <a:r>
              <a:rPr lang="en-US" sz="2000" dirty="0"/>
              <a:t> initiative across sectors.</a:t>
            </a:r>
          </a:p>
          <a:p>
            <a:r>
              <a:rPr lang="en-US" sz="2000" dirty="0"/>
              <a:t>Serve as a </a:t>
            </a:r>
            <a:r>
              <a:rPr lang="en-US" sz="2000" b="1" dirty="0"/>
              <a:t>hub for collaboration </a:t>
            </a:r>
            <a:r>
              <a:rPr lang="en-US" sz="2000" dirty="0"/>
              <a:t>among </a:t>
            </a:r>
            <a:r>
              <a:rPr lang="en-US" sz="2000" b="1" dirty="0"/>
              <a:t>stakeholders</a:t>
            </a:r>
            <a:r>
              <a:rPr lang="en-US" sz="2000" dirty="0"/>
              <a:t> (startups, academia, user industries, IT suppliers), and support </a:t>
            </a:r>
            <a:r>
              <a:rPr lang="en-US" sz="2000" b="1" dirty="0"/>
              <a:t>uptake</a:t>
            </a:r>
            <a:r>
              <a:rPr lang="en-US" sz="2000" dirty="0"/>
              <a:t> of GenAI in all </a:t>
            </a:r>
            <a:r>
              <a:rPr lang="en-US" sz="2000" b="1" dirty="0"/>
              <a:t>strategic application sectors,</a:t>
            </a:r>
            <a:r>
              <a:rPr lang="en-US" sz="2000" dirty="0"/>
              <a:t> including the 14 industrial ecosystems.</a:t>
            </a:r>
          </a:p>
          <a:p>
            <a:r>
              <a:rPr lang="en-US" sz="2000" b="1" dirty="0"/>
              <a:t>Support all Horizon Europe Pillar 2 clusters</a:t>
            </a:r>
            <a:r>
              <a:rPr lang="en-US" sz="2000" dirty="0"/>
              <a:t>, in particular by pooling and making high-quality </a:t>
            </a:r>
            <a:r>
              <a:rPr lang="en-US" sz="2000" b="1" dirty="0"/>
              <a:t>data</a:t>
            </a:r>
            <a:r>
              <a:rPr lang="en-US" sz="2000" dirty="0"/>
              <a:t> available (e.g. from European Data Spaces) and facilitating </a:t>
            </a:r>
            <a:r>
              <a:rPr lang="en-US" sz="2000" b="1" dirty="0"/>
              <a:t>collaboration with AI Factories</a:t>
            </a:r>
            <a:r>
              <a:rPr lang="en-US" sz="2000" dirty="0"/>
              <a:t>.</a:t>
            </a:r>
          </a:p>
        </p:txBody>
      </p:sp>
    </p:spTree>
    <p:extLst>
      <p:ext uri="{BB962C8B-B14F-4D97-AF65-F5344CB8AC3E}">
        <p14:creationId xmlns:p14="http://schemas.microsoft.com/office/powerpoint/2010/main" val="250113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Areas of Work</a:t>
            </a:r>
          </a:p>
          <a:p>
            <a:pPr marL="0" indent="0">
              <a:buNone/>
            </a:pPr>
            <a:endParaRPr lang="en-US" sz="2000" b="1" dirty="0">
              <a:solidFill>
                <a:srgbClr val="FF0000"/>
              </a:solidFill>
            </a:endParaRPr>
          </a:p>
          <a:p>
            <a:r>
              <a:rPr lang="en-US" sz="2000" dirty="0"/>
              <a:t>Foster </a:t>
            </a:r>
            <a:r>
              <a:rPr lang="en-US" sz="2000" b="1" dirty="0"/>
              <a:t>collaboration</a:t>
            </a:r>
            <a:r>
              <a:rPr lang="en-US" sz="2000" dirty="0"/>
              <a:t> between AI Factories, Data Spaces and SIMPL infrastructure to establish secure, GDPR-compliant mechanisms for training and fine-tuning large GenAI models.</a:t>
            </a:r>
          </a:p>
          <a:p>
            <a:r>
              <a:rPr lang="en-US" sz="2000" dirty="0"/>
              <a:t>Act as a </a:t>
            </a:r>
            <a:r>
              <a:rPr lang="en-US" sz="2000" b="1" dirty="0"/>
              <a:t>global observatory for GenAI</a:t>
            </a:r>
            <a:r>
              <a:rPr lang="en-US" sz="2000" dirty="0"/>
              <a:t>, conducting landscape analysis (market, research, patents, use cases, etc.) and disseminating results at least twice a year.</a:t>
            </a:r>
          </a:p>
          <a:p>
            <a:r>
              <a:rPr lang="en-US" sz="2000" dirty="0"/>
              <a:t>Coordinate with </a:t>
            </a:r>
            <a:r>
              <a:rPr lang="en-US" sz="2000" b="1" dirty="0"/>
              <a:t>AI-on-demand</a:t>
            </a:r>
            <a:r>
              <a:rPr lang="en-US" sz="2000" dirty="0"/>
              <a:t>, </a:t>
            </a:r>
            <a:r>
              <a:rPr lang="en-US" sz="2000" b="1" dirty="0"/>
              <a:t>GenAI4EU Skills</a:t>
            </a:r>
            <a:r>
              <a:rPr lang="en-US" sz="2000" dirty="0"/>
              <a:t>, Digital Europe activities, and ADRA-funded actions, ensuring synergies and complementarities across </a:t>
            </a:r>
            <a:r>
              <a:rPr lang="en-US" sz="2000" b="1" dirty="0"/>
              <a:t>EU and national initiatives.</a:t>
            </a:r>
          </a:p>
        </p:txBody>
      </p:sp>
    </p:spTree>
    <p:extLst>
      <p:ext uri="{BB962C8B-B14F-4D97-AF65-F5344CB8AC3E}">
        <p14:creationId xmlns:p14="http://schemas.microsoft.com/office/powerpoint/2010/main" val="2739027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Some Considerations</a:t>
            </a:r>
          </a:p>
          <a:p>
            <a:pPr marL="0" indent="0">
              <a:buNone/>
            </a:pPr>
            <a:endParaRPr lang="en-US" sz="2000" b="1" dirty="0">
              <a:solidFill>
                <a:srgbClr val="FF0000"/>
              </a:solidFill>
            </a:endParaRPr>
          </a:p>
          <a:p>
            <a:r>
              <a:rPr lang="en-US" sz="2000" dirty="0"/>
              <a:t>Ensure close collaboration with GenAI4EU projects, the ADRA partnership, national and EU-level initiatives under Horizon Europe and Digital Europe.</a:t>
            </a:r>
          </a:p>
          <a:p>
            <a:r>
              <a:rPr lang="en-US" sz="2000" dirty="0"/>
              <a:t>Establish </a:t>
            </a:r>
            <a:r>
              <a:rPr lang="en-US" sz="2000" b="1" dirty="0"/>
              <a:t>working groups in key European industrial sectors </a:t>
            </a:r>
            <a:r>
              <a:rPr lang="en-US" sz="2000" dirty="0"/>
              <a:t>to align GenAI developments with sector-specific needs.</a:t>
            </a:r>
          </a:p>
          <a:p>
            <a:r>
              <a:rPr lang="en-US" sz="2000" b="1" dirty="0"/>
              <a:t>Support the AI-on-Demand platform </a:t>
            </a:r>
            <a:r>
              <a:rPr lang="en-US" sz="2000" dirty="0"/>
              <a:t>for fine-tuning of pre-trained models, downstream application development, and dissemination of communicable results.</a:t>
            </a:r>
          </a:p>
          <a:p>
            <a:r>
              <a:rPr lang="en-US" sz="2000" dirty="0">
                <a:solidFill>
                  <a:srgbClr val="004494"/>
                </a:solidFill>
              </a:rPr>
              <a:t>Conduct </a:t>
            </a:r>
            <a:r>
              <a:rPr lang="en-US" sz="2000" b="1" dirty="0">
                <a:solidFill>
                  <a:srgbClr val="004494"/>
                </a:solidFill>
              </a:rPr>
              <a:t>comprehensive landscape analyses of GenAI </a:t>
            </a:r>
            <a:r>
              <a:rPr lang="en-US" sz="2000" dirty="0">
                <a:solidFill>
                  <a:srgbClr val="004494"/>
                </a:solidFill>
              </a:rPr>
              <a:t>in the EU and globally — including market trends, funding flows, R&amp;D gaps, and industrial uptake.</a:t>
            </a:r>
          </a:p>
        </p:txBody>
      </p:sp>
    </p:spTree>
    <p:extLst>
      <p:ext uri="{BB962C8B-B14F-4D97-AF65-F5344CB8AC3E}">
        <p14:creationId xmlns:p14="http://schemas.microsoft.com/office/powerpoint/2010/main" val="4027917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dirty="0"/>
              <a:t>7</a:t>
            </a:r>
            <a:endParaRPr lang="en-US" dirty="0"/>
          </a:p>
        </p:txBody>
      </p:sp>
      <p:sp>
        <p:nvSpPr>
          <p:cNvPr id="3" name="Content Placeholder 2"/>
          <p:cNvSpPr>
            <a:spLocks noGrp="1"/>
          </p:cNvSpPr>
          <p:nvPr>
            <p:ph idx="1"/>
          </p:nvPr>
        </p:nvSpPr>
        <p:spPr>
          <a:xfrm>
            <a:off x="623392" y="2348880"/>
            <a:ext cx="9505056" cy="4191000"/>
          </a:xfrm>
        </p:spPr>
        <p:txBody>
          <a:bodyPr/>
          <a:lstStyle/>
          <a:p>
            <a:r>
              <a:rPr lang="en-US" dirty="0"/>
              <a:t>I</a:t>
            </a:r>
            <a:r>
              <a:rPr lang="en-001" dirty="0" err="1"/>
              <a:t>ndicative</a:t>
            </a:r>
            <a:r>
              <a:rPr lang="en-001" dirty="0"/>
              <a:t> budget – </a:t>
            </a:r>
            <a:r>
              <a:rPr lang="en-001" b="1" dirty="0"/>
              <a:t>30 Million </a:t>
            </a:r>
            <a:r>
              <a:rPr lang="en-001" dirty="0"/>
              <a:t>EUR per proposal</a:t>
            </a:r>
          </a:p>
          <a:p>
            <a:r>
              <a:rPr lang="en-IE" dirty="0"/>
              <a:t>Expected EU contribution per project</a:t>
            </a:r>
            <a:r>
              <a:rPr lang="en-001" dirty="0"/>
              <a:t> – </a:t>
            </a:r>
            <a:r>
              <a:rPr lang="en-001" b="1" dirty="0"/>
              <a:t>15 Million</a:t>
            </a:r>
            <a:r>
              <a:rPr lang="en-001" dirty="0"/>
              <a:t> EUR</a:t>
            </a:r>
          </a:p>
          <a:p>
            <a:r>
              <a:rPr lang="en-US" dirty="0"/>
              <a:t>Type of Action</a:t>
            </a:r>
            <a:r>
              <a:rPr lang="en-001" dirty="0"/>
              <a:t> – Research and Innovation</a:t>
            </a:r>
          </a:p>
          <a:p>
            <a:r>
              <a:rPr lang="en-001" dirty="0"/>
              <a:t>TRL – Starting at </a:t>
            </a:r>
            <a:r>
              <a:rPr lang="en-US" dirty="0"/>
              <a:t>TRL 2 and </a:t>
            </a:r>
            <a:r>
              <a:rPr lang="en-US" dirty="0" err="1"/>
              <a:t>achiev</a:t>
            </a:r>
            <a:r>
              <a:rPr lang="en-001" dirty="0" err="1"/>
              <a:t>ing</a:t>
            </a:r>
            <a:r>
              <a:rPr lang="en-US" dirty="0"/>
              <a:t> TRL 5 </a:t>
            </a:r>
            <a:endParaRPr lang="en-001" dirty="0"/>
          </a:p>
          <a:p>
            <a:r>
              <a:rPr lang="en-US" dirty="0"/>
              <a:t>Eligibility conditions</a:t>
            </a:r>
            <a:r>
              <a:rPr lang="en-001" dirty="0"/>
              <a:t>: </a:t>
            </a:r>
            <a:r>
              <a:rPr lang="en-001" b="1" dirty="0"/>
              <a:t>Article 22.5</a:t>
            </a:r>
          </a:p>
          <a:p>
            <a:pPr lvl="1"/>
            <a:r>
              <a:rPr lang="en-001" dirty="0"/>
              <a:t>Member States and Associated Countries.</a:t>
            </a:r>
          </a:p>
          <a:p>
            <a:pPr lvl="1"/>
            <a:r>
              <a:rPr lang="en-001" dirty="0"/>
              <a:t>D</a:t>
            </a:r>
            <a:r>
              <a:rPr lang="en-US" dirty="0" err="1"/>
              <a:t>irect</a:t>
            </a:r>
            <a:r>
              <a:rPr lang="en-US" dirty="0"/>
              <a:t> or indirect control </a:t>
            </a:r>
            <a:r>
              <a:rPr lang="en-001" dirty="0"/>
              <a:t>restrictions</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9242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Some Considerations</a:t>
            </a:r>
          </a:p>
          <a:p>
            <a:pPr marL="0" indent="0">
              <a:buNone/>
            </a:pPr>
            <a:endParaRPr lang="en-US" sz="2000" b="1" dirty="0">
              <a:solidFill>
                <a:srgbClr val="FF0000"/>
              </a:solidFill>
            </a:endParaRPr>
          </a:p>
          <a:p>
            <a:r>
              <a:rPr lang="en-US" sz="2000" dirty="0">
                <a:solidFill>
                  <a:srgbClr val="004494"/>
                </a:solidFill>
              </a:rPr>
              <a:t>Contribute to </a:t>
            </a:r>
            <a:r>
              <a:rPr lang="en-US" sz="2000" b="1" dirty="0">
                <a:solidFill>
                  <a:srgbClr val="004494"/>
                </a:solidFill>
              </a:rPr>
              <a:t>skills-building and capacity </a:t>
            </a:r>
            <a:r>
              <a:rPr lang="en-US" sz="2000" dirty="0">
                <a:solidFill>
                  <a:srgbClr val="004494"/>
                </a:solidFill>
              </a:rPr>
              <a:t>development aligned with </a:t>
            </a:r>
            <a:r>
              <a:rPr lang="en-US" sz="2000" b="1" dirty="0">
                <a:solidFill>
                  <a:srgbClr val="004494"/>
                </a:solidFill>
              </a:rPr>
              <a:t>Digital Europe GenAI-related</a:t>
            </a:r>
            <a:r>
              <a:rPr lang="en-US" sz="2000" dirty="0">
                <a:solidFill>
                  <a:srgbClr val="004494"/>
                </a:solidFill>
              </a:rPr>
              <a:t> activities.</a:t>
            </a:r>
          </a:p>
          <a:p>
            <a:r>
              <a:rPr lang="en-US" sz="2000" dirty="0">
                <a:solidFill>
                  <a:srgbClr val="004494"/>
                </a:solidFill>
              </a:rPr>
              <a:t>Promote </a:t>
            </a:r>
            <a:r>
              <a:rPr lang="en-US" sz="2000" b="1" dirty="0">
                <a:solidFill>
                  <a:srgbClr val="004494"/>
                </a:solidFill>
              </a:rPr>
              <a:t>re-use of public results </a:t>
            </a:r>
            <a:r>
              <a:rPr lang="en-US" sz="2000" dirty="0">
                <a:solidFill>
                  <a:srgbClr val="004494"/>
                </a:solidFill>
              </a:rPr>
              <a:t>from previously funded actions and share findings via </a:t>
            </a:r>
            <a:r>
              <a:rPr lang="en-US" sz="2000" b="1" dirty="0">
                <a:solidFill>
                  <a:srgbClr val="004494"/>
                </a:solidFill>
              </a:rPr>
              <a:t>AI-on-Demand</a:t>
            </a:r>
            <a:r>
              <a:rPr lang="en-US" sz="2000" dirty="0">
                <a:solidFill>
                  <a:srgbClr val="004494"/>
                </a:solidFill>
              </a:rPr>
              <a:t> or relevant digital platforms to strengthen the EU AI, Data &amp; Robotics ecosystem.</a:t>
            </a:r>
          </a:p>
        </p:txBody>
      </p:sp>
    </p:spTree>
    <p:extLst>
      <p:ext uri="{BB962C8B-B14F-4D97-AF65-F5344CB8AC3E}">
        <p14:creationId xmlns:p14="http://schemas.microsoft.com/office/powerpoint/2010/main" val="580556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363894" y="2276475"/>
            <a:ext cx="11664346" cy="3895725"/>
          </a:xfrm>
          <a:ln>
            <a:noFill/>
          </a:ln>
        </p:spPr>
        <p:txBody>
          <a:bodyPr/>
          <a:lstStyle/>
          <a:p>
            <a:pPr marL="0" indent="0">
              <a:buNone/>
            </a:pPr>
            <a:r>
              <a:rPr lang="en-US" sz="2000" b="1" dirty="0">
                <a:solidFill>
                  <a:srgbClr val="FF0000"/>
                </a:solidFill>
              </a:rPr>
              <a:t>What We Do NOT Want</a:t>
            </a:r>
          </a:p>
          <a:p>
            <a:pPr marL="0" indent="0">
              <a:buNone/>
            </a:pPr>
            <a:endParaRPr lang="en-US" sz="2000" b="1" dirty="0">
              <a:solidFill>
                <a:srgbClr val="FF0000"/>
              </a:solidFill>
            </a:endParaRPr>
          </a:p>
          <a:p>
            <a:r>
              <a:rPr lang="en-US" sz="2000" dirty="0"/>
              <a:t>Coordination disconnected from the broader GenAI4EU ecosystem or lacking links with AI Factories, Data Spaces, or ADRA.</a:t>
            </a:r>
          </a:p>
          <a:p>
            <a:r>
              <a:rPr lang="en-US" sz="2000" dirty="0"/>
              <a:t>Lack of strategic foresight, community building, or clear contribution to EU policy objectives and industrial uptake.</a:t>
            </a:r>
          </a:p>
          <a:p>
            <a:r>
              <a:rPr lang="en-US" sz="2000" dirty="0"/>
              <a:t>Actions that fail to involve key stakeholders – </a:t>
            </a:r>
            <a:r>
              <a:rPr lang="en-US" sz="2000" b="1" dirty="0"/>
              <a:t>in particular the GenAI4EU-funded projects </a:t>
            </a:r>
          </a:p>
          <a:p>
            <a:r>
              <a:rPr lang="en-US" sz="2000" dirty="0"/>
              <a:t>Isolated efforts that do not reuse or build on existing EU-funded results, platforms (like AI-on-Demand), or infrastructure.</a:t>
            </a:r>
          </a:p>
          <a:p>
            <a:r>
              <a:rPr lang="en-US" sz="2000" dirty="0"/>
              <a:t>Proposals without mechanisms to foster collaboration, data sharing, or interoperability across sectors.</a:t>
            </a:r>
          </a:p>
        </p:txBody>
      </p:sp>
    </p:spTree>
    <p:extLst>
      <p:ext uri="{BB962C8B-B14F-4D97-AF65-F5344CB8AC3E}">
        <p14:creationId xmlns:p14="http://schemas.microsoft.com/office/powerpoint/2010/main" val="318373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HORIZON-CL4-2025-03-HUMAN-18</a:t>
            </a:r>
          </a:p>
        </p:txBody>
      </p:sp>
      <p:sp>
        <p:nvSpPr>
          <p:cNvPr id="3" name="Content Placeholder 2"/>
          <p:cNvSpPr>
            <a:spLocks noGrp="1"/>
          </p:cNvSpPr>
          <p:nvPr>
            <p:ph idx="1"/>
          </p:nvPr>
        </p:nvSpPr>
        <p:spPr>
          <a:xfrm>
            <a:off x="859497" y="2052541"/>
            <a:ext cx="10972800" cy="3895725"/>
          </a:xfrm>
          <a:ln>
            <a:noFill/>
          </a:ln>
        </p:spPr>
        <p:txBody>
          <a:bodyPr/>
          <a:lstStyle/>
          <a:p>
            <a:pPr marL="0" indent="0">
              <a:buNone/>
            </a:pPr>
            <a:r>
              <a:rPr lang="en-US" sz="2000" b="1" dirty="0">
                <a:solidFill>
                  <a:srgbClr val="FF0000"/>
                </a:solidFill>
              </a:rPr>
              <a:t>Key Actors</a:t>
            </a:r>
          </a:p>
          <a:p>
            <a:pPr marL="0" indent="0">
              <a:buNone/>
            </a:pPr>
            <a:endParaRPr lang="en-US" sz="2000" b="1" dirty="0">
              <a:solidFill>
                <a:srgbClr val="FF0000"/>
              </a:solidFill>
            </a:endParaRPr>
          </a:p>
          <a:p>
            <a:pPr marL="0" indent="0">
              <a:buNone/>
            </a:pPr>
            <a:r>
              <a:rPr lang="en-US" sz="2000" dirty="0"/>
              <a:t>A strong consortium should include:</a:t>
            </a:r>
          </a:p>
          <a:p>
            <a:r>
              <a:rPr lang="en-US" sz="2000" dirty="0"/>
              <a:t>Key stakeholders involved in building and coordinating European GenAI communities.</a:t>
            </a:r>
          </a:p>
          <a:p>
            <a:r>
              <a:rPr lang="en-US" sz="2000" dirty="0"/>
              <a:t>Entities active in technology transfer, investment attraction, and visibility of GenAI actors in Europe.</a:t>
            </a:r>
          </a:p>
          <a:p>
            <a:r>
              <a:rPr lang="en-US" sz="2000" dirty="0"/>
              <a:t>Actors capable of </a:t>
            </a:r>
            <a:r>
              <a:rPr lang="en-US" sz="2000" dirty="0" err="1"/>
              <a:t>mobilising</a:t>
            </a:r>
            <a:r>
              <a:rPr lang="en-US" sz="2000" dirty="0"/>
              <a:t> industry players owning large datasets and defining trusted data-sharing mechanisms.</a:t>
            </a:r>
          </a:p>
          <a:p>
            <a:r>
              <a:rPr lang="en-US" sz="2000" dirty="0"/>
              <a:t>Coordinators of existing or upcoming EU, national, or regional initiatives relevant to </a:t>
            </a:r>
            <a:r>
              <a:rPr lang="en-US" sz="2000" dirty="0" err="1"/>
              <a:t>GenAI</a:t>
            </a:r>
            <a:r>
              <a:rPr lang="en-US" sz="2000" dirty="0"/>
              <a:t> </a:t>
            </a:r>
          </a:p>
          <a:p>
            <a:r>
              <a:rPr lang="en-US" sz="2000" b="1" dirty="0">
                <a:solidFill>
                  <a:srgbClr val="FF0000"/>
                </a:solidFill>
              </a:rPr>
              <a:t>BUT – keep the size manageable – focus on the most relevant/active &amp; efficient actors </a:t>
            </a:r>
          </a:p>
        </p:txBody>
      </p:sp>
    </p:spTree>
    <p:extLst>
      <p:ext uri="{BB962C8B-B14F-4D97-AF65-F5344CB8AC3E}">
        <p14:creationId xmlns:p14="http://schemas.microsoft.com/office/powerpoint/2010/main" val="190035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4591BB-8BD6-4BC1-98E9-6DB1D84B2F48}"/>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3523371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Challenge-Driven GenAI4EU Booster</a:t>
            </a:r>
          </a:p>
          <a:p>
            <a:pPr marL="0" indent="0">
              <a:buNone/>
            </a:pPr>
            <a:endParaRPr lang="en-US" sz="2000" b="1" dirty="0">
              <a:solidFill>
                <a:srgbClr val="FF0000"/>
              </a:solidFill>
            </a:endParaRPr>
          </a:p>
          <a:p>
            <a:pPr marL="0" indent="0">
              <a:buNone/>
            </a:pPr>
            <a:r>
              <a:rPr lang="en-US" sz="2000" dirty="0"/>
              <a:t>This Research and Innovation Action supports a sector-specific, challenge-based program to stimulate breakthrough GenAI innovation and adoption in </a:t>
            </a:r>
            <a:r>
              <a:rPr lang="en-US" sz="2000" b="1" dirty="0"/>
              <a:t>aerospace</a:t>
            </a:r>
            <a:r>
              <a:rPr lang="en-US" sz="2000" dirty="0"/>
              <a:t>, </a:t>
            </a:r>
            <a:r>
              <a:rPr lang="en-US" sz="2000" b="1" dirty="0"/>
              <a:t>pharma/drug development</a:t>
            </a:r>
            <a:r>
              <a:rPr lang="en-US" sz="2000" dirty="0"/>
              <a:t>, and </a:t>
            </a:r>
            <a:r>
              <a:rPr lang="en-US" sz="2000" b="1" dirty="0"/>
              <a:t>telecommunications</a:t>
            </a:r>
            <a:r>
              <a:rPr lang="en-US" sz="2000" dirty="0"/>
              <a:t>, via a structured multi-stage competition open to SMEs and start-ups from EU/AC</a:t>
            </a:r>
          </a:p>
          <a:p>
            <a:pPr>
              <a:buNone/>
            </a:pPr>
            <a:endParaRPr lang="en-US" dirty="0"/>
          </a:p>
        </p:txBody>
      </p:sp>
    </p:spTree>
    <p:extLst>
      <p:ext uri="{BB962C8B-B14F-4D97-AF65-F5344CB8AC3E}">
        <p14:creationId xmlns:p14="http://schemas.microsoft.com/office/powerpoint/2010/main" val="1601406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Expected outcomes</a:t>
            </a:r>
          </a:p>
          <a:p>
            <a:pPr marL="0" indent="0">
              <a:buNone/>
            </a:pPr>
            <a:endParaRPr lang="en-US" sz="2000" b="1" dirty="0">
              <a:solidFill>
                <a:srgbClr val="FF0000"/>
              </a:solidFill>
            </a:endParaRPr>
          </a:p>
          <a:p>
            <a:r>
              <a:rPr lang="en-US" sz="2000" dirty="0"/>
              <a:t>Significant </a:t>
            </a:r>
            <a:r>
              <a:rPr lang="en-US" sz="2000" b="1" dirty="0"/>
              <a:t>technology progress and innovation </a:t>
            </a:r>
            <a:r>
              <a:rPr lang="en-US" sz="2000" dirty="0"/>
              <a:t>through challenge-driven approach in the fields of aerospace, pharma/drug development or telecommunication networks.</a:t>
            </a:r>
          </a:p>
          <a:p>
            <a:r>
              <a:rPr lang="en-US" sz="2000" dirty="0"/>
              <a:t>Increased </a:t>
            </a:r>
            <a:r>
              <a:rPr lang="en-US" sz="2000" b="1" dirty="0"/>
              <a:t>competitivity and visibility </a:t>
            </a:r>
            <a:r>
              <a:rPr lang="en-US" sz="2000" dirty="0"/>
              <a:t>of the </a:t>
            </a:r>
            <a:r>
              <a:rPr lang="en-US" sz="2000" b="1" dirty="0"/>
              <a:t>Generative AI community </a:t>
            </a:r>
            <a:r>
              <a:rPr lang="en-US" sz="2000" dirty="0"/>
              <a:t>in </a:t>
            </a:r>
            <a:r>
              <a:rPr lang="en-US" sz="2000" b="1" dirty="0"/>
              <a:t>Europe</a:t>
            </a:r>
            <a:r>
              <a:rPr lang="en-US" sz="2000" dirty="0"/>
              <a:t>, in demonstrating their capability to achieve challenging tasks within the aerospace, pharma/drug development or telecommunication sectors.</a:t>
            </a:r>
          </a:p>
          <a:p>
            <a:r>
              <a:rPr lang="en-US" sz="2000" b="1" dirty="0"/>
              <a:t>Increased adoption </a:t>
            </a:r>
            <a:r>
              <a:rPr lang="en-US" sz="2000" dirty="0"/>
              <a:t>of Generative AI in aerospace, pharma/drug development or telecommunication networks through tangible progress and achievement demonstrated via the challenge-driven process.</a:t>
            </a:r>
          </a:p>
          <a:p>
            <a:pPr>
              <a:buNone/>
            </a:pPr>
            <a:endParaRPr lang="en-US" dirty="0"/>
          </a:p>
        </p:txBody>
      </p:sp>
    </p:spTree>
    <p:extLst>
      <p:ext uri="{BB962C8B-B14F-4D97-AF65-F5344CB8AC3E}">
        <p14:creationId xmlns:p14="http://schemas.microsoft.com/office/powerpoint/2010/main" val="462729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Budget, TRL, Type of Action, Eligibility</a:t>
            </a:r>
          </a:p>
          <a:p>
            <a:pPr marL="0" indent="0">
              <a:buNone/>
            </a:pPr>
            <a:endParaRPr lang="en-US" sz="2000" b="1" dirty="0">
              <a:solidFill>
                <a:srgbClr val="FF0000"/>
              </a:solidFill>
            </a:endParaRPr>
          </a:p>
          <a:p>
            <a:r>
              <a:rPr lang="en-US" sz="2000" dirty="0"/>
              <a:t>Indicative Budget: €45 Million total</a:t>
            </a:r>
          </a:p>
          <a:p>
            <a:r>
              <a:rPr lang="en-US" sz="2000" dirty="0"/>
              <a:t>Expected EU Contribution per Project: ~€15 Million</a:t>
            </a:r>
          </a:p>
          <a:p>
            <a:r>
              <a:rPr lang="en-US" sz="2000" dirty="0"/>
              <a:t>Type of Action: Research and Innovation Action (RIA)</a:t>
            </a:r>
          </a:p>
          <a:p>
            <a:r>
              <a:rPr lang="en-US" sz="2000" dirty="0"/>
              <a:t>TRL: From TRL 3 to TRL 6</a:t>
            </a:r>
          </a:p>
          <a:p>
            <a:r>
              <a:rPr lang="en-US" sz="2000" dirty="0"/>
              <a:t>Eligibility:</a:t>
            </a:r>
          </a:p>
          <a:p>
            <a:pPr lvl="1"/>
            <a:r>
              <a:rPr lang="en-US" sz="1600" dirty="0">
                <a:solidFill>
                  <a:srgbClr val="004494"/>
                </a:solidFill>
              </a:rPr>
              <a:t>Limited to EU Member States, Iceland, Norway, Canada, Israel, Korea, New Zealand, Switzerland, UK</a:t>
            </a:r>
          </a:p>
          <a:p>
            <a:pPr lvl="1"/>
            <a:r>
              <a:rPr lang="en-US" sz="1600" dirty="0">
                <a:solidFill>
                  <a:srgbClr val="004494"/>
                </a:solidFill>
              </a:rPr>
              <a:t>Excludes entities controlled by non-eligible countries for strategic autonomy and security reasons.</a:t>
            </a:r>
          </a:p>
          <a:p>
            <a:pPr lvl="1"/>
            <a:r>
              <a:rPr lang="en-US" sz="1600" dirty="0">
                <a:solidFill>
                  <a:srgbClr val="004494"/>
                </a:solidFill>
              </a:rPr>
              <a:t>High-risk suppliers (e.g., for mobile networks) are excluded</a:t>
            </a:r>
            <a:endParaRPr lang="en-US" dirty="0">
              <a:solidFill>
                <a:srgbClr val="004494"/>
              </a:solidFill>
            </a:endParaRPr>
          </a:p>
        </p:txBody>
      </p:sp>
    </p:spTree>
    <p:extLst>
      <p:ext uri="{BB962C8B-B14F-4D97-AF65-F5344CB8AC3E}">
        <p14:creationId xmlns:p14="http://schemas.microsoft.com/office/powerpoint/2010/main" val="3605839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97024" y="2136516"/>
            <a:ext cx="10972800" cy="3895725"/>
          </a:xfrm>
          <a:ln>
            <a:noFill/>
          </a:ln>
        </p:spPr>
        <p:txBody>
          <a:bodyPr/>
          <a:lstStyle/>
          <a:p>
            <a:pPr marL="0" indent="0">
              <a:buNone/>
            </a:pPr>
            <a:r>
              <a:rPr lang="en-US" sz="2000" b="1" dirty="0">
                <a:solidFill>
                  <a:srgbClr val="FF0000"/>
                </a:solidFill>
              </a:rPr>
              <a:t>Key Areas of Research &amp; Innovation</a:t>
            </a:r>
          </a:p>
          <a:p>
            <a:pPr marL="0" indent="0">
              <a:buNone/>
            </a:pPr>
            <a:endParaRPr lang="en-US" sz="2000" b="1" dirty="0">
              <a:solidFill>
                <a:srgbClr val="FF0000"/>
              </a:solidFill>
            </a:endParaRPr>
          </a:p>
          <a:p>
            <a:r>
              <a:rPr lang="en-US" sz="2000" dirty="0"/>
              <a:t>Development of powerful sector-driven GenAI use cases</a:t>
            </a:r>
          </a:p>
          <a:p>
            <a:r>
              <a:rPr lang="en-US" sz="2000" dirty="0"/>
              <a:t>GenAI for aerospace: e.g. optimize aircraft design, streamline manufacturing processes</a:t>
            </a:r>
          </a:p>
          <a:p>
            <a:r>
              <a:rPr lang="en-US" sz="2000" dirty="0"/>
              <a:t>GenAI for pharma: e.g. molecule design, drug discovery</a:t>
            </a:r>
          </a:p>
          <a:p>
            <a:r>
              <a:rPr lang="en-US" sz="2000" dirty="0"/>
              <a:t>GenAI for telecom: e.g. network management, network optimization, network slicing</a:t>
            </a:r>
          </a:p>
          <a:p>
            <a:pPr>
              <a:buFont typeface="Wingdings" panose="05000000000000000000" pitchFamily="2" charset="2"/>
              <a:buChar char="è"/>
            </a:pPr>
            <a:r>
              <a:rPr lang="en-US" sz="2000" dirty="0">
                <a:sym typeface="Wingdings" panose="05000000000000000000" pitchFamily="2" charset="2"/>
              </a:rPr>
              <a:t>THE PROJECTS WILL HAVE TO </a:t>
            </a:r>
            <a:r>
              <a:rPr lang="en-US" sz="2000" dirty="0"/>
              <a:t>Design multi-stage competitions: definition, support, and execution of challenges</a:t>
            </a:r>
          </a:p>
        </p:txBody>
      </p:sp>
      <p:sp>
        <p:nvSpPr>
          <p:cNvPr id="4" name="Rectangle 3">
            <a:extLst>
              <a:ext uri="{FF2B5EF4-FFF2-40B4-BE49-F238E27FC236}">
                <a16:creationId xmlns:a16="http://schemas.microsoft.com/office/drawing/2014/main" id="{005BAF3D-09EE-1687-7777-F0D7399AB681}"/>
              </a:ext>
            </a:extLst>
          </p:cNvPr>
          <p:cNvSpPr/>
          <p:nvPr/>
        </p:nvSpPr>
        <p:spPr>
          <a:xfrm rot="1385945">
            <a:off x="9412816" y="3407838"/>
            <a:ext cx="2725426" cy="830997"/>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ILLUSTRATIVE</a:t>
            </a:r>
          </a:p>
          <a:p>
            <a:pPr algn="ctr"/>
            <a:r>
              <a:rPr lang="en-US" sz="2400" b="1" cap="none" spc="0" dirty="0">
                <a:ln w="22225">
                  <a:solidFill>
                    <a:schemeClr val="accent2"/>
                  </a:solidFill>
                  <a:prstDash val="solid"/>
                </a:ln>
                <a:solidFill>
                  <a:schemeClr val="accent2">
                    <a:lumMod val="40000"/>
                    <a:lumOff val="60000"/>
                  </a:schemeClr>
                </a:solidFill>
                <a:effectLst/>
              </a:rPr>
              <a:t> EXAMPLES </a:t>
            </a:r>
          </a:p>
        </p:txBody>
      </p:sp>
    </p:spTree>
    <p:extLst>
      <p:ext uri="{BB962C8B-B14F-4D97-AF65-F5344CB8AC3E}">
        <p14:creationId xmlns:p14="http://schemas.microsoft.com/office/powerpoint/2010/main" val="3355540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Elements</a:t>
            </a:r>
          </a:p>
          <a:p>
            <a:pPr marL="0" indent="0">
              <a:buNone/>
            </a:pPr>
            <a:endParaRPr lang="en-US" sz="2000" b="1" dirty="0">
              <a:solidFill>
                <a:srgbClr val="FF0000"/>
              </a:solidFill>
            </a:endParaRPr>
          </a:p>
          <a:p>
            <a:r>
              <a:rPr lang="en-US" sz="2000" dirty="0"/>
              <a:t>3 sectors, 3 grants: each proposal targets one (aerospace, pharma, or telecom)</a:t>
            </a:r>
          </a:p>
          <a:p>
            <a:r>
              <a:rPr lang="en-US" sz="2000" dirty="0"/>
              <a:t>Stage 1: Open call – 20 top GenAI solutions selected</a:t>
            </a:r>
          </a:p>
          <a:p>
            <a:r>
              <a:rPr lang="en-US" sz="2000" dirty="0"/>
              <a:t>Stage 2: €250K FSTP grants to each of the 20 to develop solutions</a:t>
            </a:r>
          </a:p>
          <a:p>
            <a:r>
              <a:rPr lang="en-US" sz="2000" dirty="0"/>
              <a:t>Stage 3: 4 selected teams join consortium and receive €2M each</a:t>
            </a:r>
          </a:p>
          <a:p>
            <a:r>
              <a:rPr lang="en-US" sz="2000" dirty="0"/>
              <a:t>Supported by user industries, who provide real data and sector needs</a:t>
            </a:r>
          </a:p>
          <a:p>
            <a:r>
              <a:rPr lang="en-US" sz="2000" dirty="0"/>
              <a:t>Mandatory collaboration agreement among projects</a:t>
            </a:r>
            <a:endParaRPr lang="en-US" dirty="0"/>
          </a:p>
        </p:txBody>
      </p:sp>
    </p:spTree>
    <p:extLst>
      <p:ext uri="{BB962C8B-B14F-4D97-AF65-F5344CB8AC3E}">
        <p14:creationId xmlns:p14="http://schemas.microsoft.com/office/powerpoint/2010/main" val="2098459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7F42-3269-862F-C8B0-87C871FB88E7}"/>
              </a:ext>
            </a:extLst>
          </p:cNvPr>
          <p:cNvSpPr>
            <a:spLocks noGrp="1"/>
          </p:cNvSpPr>
          <p:nvPr>
            <p:ph type="title"/>
          </p:nvPr>
        </p:nvSpPr>
        <p:spPr/>
        <p:txBody>
          <a:bodyPr/>
          <a:lstStyle/>
          <a:p>
            <a:r>
              <a:rPr lang="en-GB"/>
              <a:t>PLACE HOLDER Challenge topic</a:t>
            </a:r>
          </a:p>
        </p:txBody>
      </p:sp>
      <p:sp>
        <p:nvSpPr>
          <p:cNvPr id="5" name="Slide Number Placeholder 4">
            <a:extLst>
              <a:ext uri="{FF2B5EF4-FFF2-40B4-BE49-F238E27FC236}">
                <a16:creationId xmlns:a16="http://schemas.microsoft.com/office/drawing/2014/main" id="{FB3AB4F0-748F-372E-429C-3A5F89204F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0B42531-9074-4440-A9F3-4238CCA50DA6}" type="slidenum">
              <a:rPr kumimoji="0" lang="es-ES"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s-ES" sz="1200" b="0" i="0" u="none" strike="noStrike" kern="1200" cap="none" spc="0" normalizeH="0" baseline="0" noProof="0">
              <a:ln>
                <a:noFill/>
              </a:ln>
              <a:solidFill>
                <a:srgbClr val="4D4D4D">
                  <a:tint val="75000"/>
                </a:srgbClr>
              </a:solidFill>
              <a:effectLst/>
              <a:uLnTx/>
              <a:uFillTx/>
              <a:latin typeface="Arial"/>
              <a:ea typeface="+mn-ea"/>
              <a:cs typeface="+mn-cs"/>
            </a:endParaRPr>
          </a:p>
        </p:txBody>
      </p:sp>
      <p:graphicFrame>
        <p:nvGraphicFramePr>
          <p:cNvPr id="6" name="Diagram 5">
            <a:extLst>
              <a:ext uri="{FF2B5EF4-FFF2-40B4-BE49-F238E27FC236}">
                <a16:creationId xmlns:a16="http://schemas.microsoft.com/office/drawing/2014/main" id="{5483E5A6-0582-7938-6014-B318C8351C9D}"/>
              </a:ext>
            </a:extLst>
          </p:cNvPr>
          <p:cNvGraphicFramePr/>
          <p:nvPr>
            <p:extLst>
              <p:ext uri="{D42A27DB-BD31-4B8C-83A1-F6EECF244321}">
                <p14:modId xmlns:p14="http://schemas.microsoft.com/office/powerpoint/2010/main" val="3725999892"/>
              </p:ext>
            </p:extLst>
          </p:nvPr>
        </p:nvGraphicFramePr>
        <p:xfrm>
          <a:off x="102637" y="482860"/>
          <a:ext cx="11691257" cy="565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diagram of different types of technology">
            <a:extLst>
              <a:ext uri="{FF2B5EF4-FFF2-40B4-BE49-F238E27FC236}">
                <a16:creationId xmlns:a16="http://schemas.microsoft.com/office/drawing/2014/main" id="{401779E2-99A5-EF64-D645-CE8820D071B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0867" t="29650" r="37505" b="35383"/>
          <a:stretch/>
        </p:blipFill>
        <p:spPr>
          <a:xfrm>
            <a:off x="10466747" y="98534"/>
            <a:ext cx="1610662" cy="1551008"/>
          </a:xfrm>
          <a:prstGeom prst="rect">
            <a:avLst/>
          </a:prstGeom>
        </p:spPr>
      </p:pic>
    </p:spTree>
    <p:extLst>
      <p:ext uri="{BB962C8B-B14F-4D97-AF65-F5344CB8AC3E}">
        <p14:creationId xmlns:p14="http://schemas.microsoft.com/office/powerpoint/2010/main" val="26560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dirty="0"/>
              <a:t>7 </a:t>
            </a:r>
            <a:br>
              <a:rPr lang="en-001" dirty="0"/>
            </a:br>
            <a:r>
              <a:rPr lang="en-001" dirty="0"/>
              <a:t>Expected Outcomes</a:t>
            </a:r>
            <a:endParaRPr lang="en-US" dirty="0"/>
          </a:p>
        </p:txBody>
      </p:sp>
      <p:sp>
        <p:nvSpPr>
          <p:cNvPr id="3" name="Content Placeholder 2"/>
          <p:cNvSpPr>
            <a:spLocks noGrp="1"/>
          </p:cNvSpPr>
          <p:nvPr>
            <p:ph idx="1"/>
          </p:nvPr>
        </p:nvSpPr>
        <p:spPr>
          <a:xfrm>
            <a:off x="1055440" y="2492896"/>
            <a:ext cx="9577064" cy="3679304"/>
          </a:xfrm>
          <a:ln>
            <a:noFill/>
          </a:ln>
        </p:spPr>
        <p:txBody>
          <a:bodyPr/>
          <a:lstStyle/>
          <a:p>
            <a:r>
              <a:rPr lang="en-US" sz="2800" dirty="0">
                <a:solidFill>
                  <a:srgbClr val="0F5494"/>
                </a:solidFill>
              </a:rPr>
              <a:t>Development of GPAI models architectures demonstrating </a:t>
            </a:r>
            <a:r>
              <a:rPr lang="en-US" sz="2800" b="1" dirty="0">
                <a:solidFill>
                  <a:srgbClr val="FF0000"/>
                </a:solidFill>
              </a:rPr>
              <a:t>enhanced capabilities &amp; reasoning capabilities</a:t>
            </a:r>
            <a:r>
              <a:rPr lang="en-US" sz="2800" dirty="0">
                <a:solidFill>
                  <a:srgbClr val="0F5494"/>
                </a:solidFill>
              </a:rPr>
              <a:t>.</a:t>
            </a:r>
          </a:p>
          <a:p>
            <a:r>
              <a:rPr lang="en-US" sz="2800" b="1" dirty="0">
                <a:solidFill>
                  <a:srgbClr val="0F5494"/>
                </a:solidFill>
              </a:rPr>
              <a:t>Innovative learning</a:t>
            </a:r>
            <a:r>
              <a:rPr lang="en-US" sz="2800" dirty="0">
                <a:solidFill>
                  <a:srgbClr val="0F5494"/>
                </a:solidFill>
              </a:rPr>
              <a:t> approaches combining self-supervised learning with other learning approaches.</a:t>
            </a:r>
          </a:p>
          <a:p>
            <a:r>
              <a:rPr lang="en-US" sz="2800" b="1" dirty="0">
                <a:solidFill>
                  <a:srgbClr val="0F5494"/>
                </a:solidFill>
              </a:rPr>
              <a:t>Theoretical insights</a:t>
            </a:r>
            <a:r>
              <a:rPr lang="en-US" sz="2800" dirty="0">
                <a:solidFill>
                  <a:srgbClr val="0F5494"/>
                </a:solidFill>
              </a:rPr>
              <a:t> to advance the understanding of GPAI model development.</a:t>
            </a:r>
          </a:p>
          <a:p>
            <a:pPr marL="0" indent="0">
              <a:buNone/>
            </a:pP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2268958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Some Considerations</a:t>
            </a:r>
          </a:p>
          <a:p>
            <a:pPr marL="0" indent="0">
              <a:buNone/>
            </a:pPr>
            <a:endParaRPr lang="en-US" sz="2000" b="1" dirty="0">
              <a:solidFill>
                <a:srgbClr val="FF0000"/>
              </a:solidFill>
            </a:endParaRPr>
          </a:p>
          <a:p>
            <a:r>
              <a:rPr lang="en-US" sz="2000" dirty="0"/>
              <a:t>Strong industry involvement is critical for credibility and uptake</a:t>
            </a:r>
          </a:p>
          <a:p>
            <a:r>
              <a:rPr lang="en-US" sz="2000" dirty="0"/>
              <a:t>Clear impact pathways, exploitation plans, and metrics must be defined from the start</a:t>
            </a:r>
          </a:p>
          <a:p>
            <a:r>
              <a:rPr lang="en-US" sz="2000" dirty="0"/>
              <a:t>Visibility is key: ensure wide communication, seek sponsorships, attract best SMEs</a:t>
            </a:r>
          </a:p>
          <a:p>
            <a:r>
              <a:rPr lang="en-US" sz="2000" dirty="0"/>
              <a:t>Build synergies with GenAI4EU Central Hub (CSA) and other ADRA-linked projects</a:t>
            </a:r>
          </a:p>
          <a:p>
            <a:r>
              <a:rPr lang="en-US" sz="2000" dirty="0"/>
              <a:t>Define robust evaluation and selection methodologies with clear KPIs</a:t>
            </a:r>
          </a:p>
          <a:p>
            <a:pPr marL="0" indent="0">
              <a:buNone/>
            </a:pPr>
            <a:r>
              <a:rPr lang="en-US" sz="2000" dirty="0">
                <a:sym typeface="Wingdings" panose="05000000000000000000" pitchFamily="2" charset="2"/>
              </a:rPr>
              <a:t> </a:t>
            </a:r>
            <a:r>
              <a:rPr lang="en-US" sz="2000" dirty="0"/>
              <a:t>TO BE CREDIBLE – INDICATE IN THE PROPOSAL SOME PRELIMINARY INFORMATION ON THE FOCUS OF THE CHALLENGE AND THE STEPS/METHODOLOGY</a:t>
            </a:r>
            <a:endParaRPr lang="en-US" dirty="0"/>
          </a:p>
        </p:txBody>
      </p:sp>
    </p:spTree>
    <p:extLst>
      <p:ext uri="{BB962C8B-B14F-4D97-AF65-F5344CB8AC3E}">
        <p14:creationId xmlns:p14="http://schemas.microsoft.com/office/powerpoint/2010/main" val="330197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What We Do NOT Want</a:t>
            </a:r>
          </a:p>
          <a:p>
            <a:pPr marL="0" indent="0">
              <a:buNone/>
            </a:pPr>
            <a:endParaRPr lang="en-US" sz="2000" b="1" dirty="0">
              <a:solidFill>
                <a:srgbClr val="FF0000"/>
              </a:solidFill>
            </a:endParaRPr>
          </a:p>
          <a:p>
            <a:r>
              <a:rPr lang="en-US" sz="2000" dirty="0"/>
              <a:t>Generic GenAI projects with no clear sectoral focus or real-world challenge</a:t>
            </a:r>
          </a:p>
          <a:p>
            <a:r>
              <a:rPr lang="en-US" sz="2000" dirty="0"/>
              <a:t>Lack of industry backing or no access to relevant data for model fine-tuning</a:t>
            </a:r>
          </a:p>
          <a:p>
            <a:r>
              <a:rPr lang="en-US" sz="2000" dirty="0"/>
              <a:t>Weak dissemination plans, or limited visibility and outreach</a:t>
            </a:r>
          </a:p>
          <a:p>
            <a:r>
              <a:rPr lang="en-US" sz="2000" dirty="0"/>
              <a:t>Proposals without a structured, competitive, and support-rich multi-stage approach</a:t>
            </a:r>
            <a:endParaRPr lang="en-US" dirty="0"/>
          </a:p>
        </p:txBody>
      </p:sp>
    </p:spTree>
    <p:extLst>
      <p:ext uri="{BB962C8B-B14F-4D97-AF65-F5344CB8AC3E}">
        <p14:creationId xmlns:p14="http://schemas.microsoft.com/office/powerpoint/2010/main" val="3363093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HORIZON-CL4-2025-03-DIGITAL-EMERGING-09</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Actors</a:t>
            </a:r>
          </a:p>
          <a:p>
            <a:pPr marL="0" indent="0">
              <a:buNone/>
            </a:pPr>
            <a:endParaRPr lang="en-US" sz="2000" b="1" dirty="0">
              <a:solidFill>
                <a:srgbClr val="FF0000"/>
              </a:solidFill>
            </a:endParaRPr>
          </a:p>
          <a:p>
            <a:pPr marL="0" indent="0">
              <a:buNone/>
            </a:pPr>
            <a:r>
              <a:rPr lang="en-US" sz="2000" dirty="0"/>
              <a:t>Each proposal should include:</a:t>
            </a:r>
          </a:p>
          <a:p>
            <a:r>
              <a:rPr lang="en-US" sz="2000" dirty="0"/>
              <a:t>Sector-leading companies (pharma, aerospace, telecom) providing use cases and real data </a:t>
            </a:r>
            <a:r>
              <a:rPr lang="en-US" sz="2000" dirty="0">
                <a:sym typeface="Wingdings" panose="05000000000000000000" pitchFamily="2" charset="2"/>
              </a:rPr>
              <a:t> each consortium should involve several leading companies in the field </a:t>
            </a:r>
            <a:endParaRPr lang="en-US" sz="2000" dirty="0"/>
          </a:p>
          <a:p>
            <a:r>
              <a:rPr lang="en-US" sz="2000" dirty="0"/>
              <a:t>GenAI developers, SMEs, startups, and technical experts in model training</a:t>
            </a:r>
          </a:p>
          <a:p>
            <a:r>
              <a:rPr lang="en-US" sz="2000" dirty="0"/>
              <a:t>Challenge organizers, or </a:t>
            </a:r>
            <a:r>
              <a:rPr lang="en-US" sz="2000" dirty="0" err="1"/>
              <a:t>organisations</a:t>
            </a:r>
            <a:r>
              <a:rPr lang="en-US" sz="2000" dirty="0"/>
              <a:t> with experience in FSTP and competitions</a:t>
            </a:r>
          </a:p>
          <a:p>
            <a:r>
              <a:rPr lang="en-US" sz="2000" dirty="0"/>
              <a:t>Entities with expertise in evaluation, and exploitation</a:t>
            </a:r>
          </a:p>
          <a:p>
            <a:r>
              <a:rPr lang="en-US" sz="2000" dirty="0"/>
              <a:t>Partners able to support visibility, impact maximization, and international outreach</a:t>
            </a:r>
            <a:endParaRPr lang="en-US" dirty="0"/>
          </a:p>
        </p:txBody>
      </p:sp>
    </p:spTree>
    <p:extLst>
      <p:ext uri="{BB962C8B-B14F-4D97-AF65-F5344CB8AC3E}">
        <p14:creationId xmlns:p14="http://schemas.microsoft.com/office/powerpoint/2010/main" val="383655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4591BB-8BD6-4BC1-98E9-6DB1D84B2F48}"/>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210079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Robust and trustworthy </a:t>
            </a:r>
            <a:r>
              <a:rPr lang="en-US" sz="2000" b="1" dirty="0" err="1">
                <a:solidFill>
                  <a:srgbClr val="FF0000"/>
                </a:solidFill>
              </a:rPr>
              <a:t>GenerativeAI</a:t>
            </a:r>
            <a:r>
              <a:rPr lang="en-US" sz="2000" b="1" dirty="0">
                <a:solidFill>
                  <a:srgbClr val="FF0000"/>
                </a:solidFill>
              </a:rPr>
              <a:t> for Robotics and industrial automation (RIA)</a:t>
            </a:r>
          </a:p>
          <a:p>
            <a:pPr marL="0" indent="0">
              <a:buNone/>
            </a:pPr>
            <a:endParaRPr lang="en-US" sz="2000" b="1" dirty="0">
              <a:solidFill>
                <a:srgbClr val="FF0000"/>
              </a:solidFill>
            </a:endParaRPr>
          </a:p>
          <a:p>
            <a:pPr marL="0" indent="0">
              <a:buNone/>
            </a:pPr>
            <a:r>
              <a:rPr lang="en-US" sz="2000" dirty="0"/>
              <a:t>This topic supports two separate, high-impact projects:</a:t>
            </a:r>
          </a:p>
          <a:p>
            <a:r>
              <a:rPr lang="en-US" sz="2000" dirty="0"/>
              <a:t>Type A: Generative AI for Robotics for industrial automation</a:t>
            </a:r>
          </a:p>
          <a:p>
            <a:r>
              <a:rPr lang="en-US" sz="2000" dirty="0"/>
              <a:t>Type B: Trustworthy and robust generative AI for improved manufacturing</a:t>
            </a:r>
          </a:p>
          <a:p>
            <a:endParaRPr lang="en-US" sz="2000" dirty="0"/>
          </a:p>
          <a:p>
            <a:pPr marL="0" indent="0">
              <a:buNone/>
            </a:pPr>
            <a:r>
              <a:rPr lang="en-US" sz="2000" dirty="0"/>
              <a:t>Two projects will be funded, one per type. </a:t>
            </a:r>
            <a:endParaRPr lang="en-US" dirty="0"/>
          </a:p>
        </p:txBody>
      </p:sp>
    </p:spTree>
    <p:extLst>
      <p:ext uri="{BB962C8B-B14F-4D97-AF65-F5344CB8AC3E}">
        <p14:creationId xmlns:p14="http://schemas.microsoft.com/office/powerpoint/2010/main" val="1952083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Budget, TRL, Type of Action, Eligibility - Type A &amp; Type B</a:t>
            </a:r>
          </a:p>
          <a:p>
            <a:pPr marL="0" indent="0">
              <a:buNone/>
            </a:pPr>
            <a:endParaRPr lang="en-US" sz="2000" b="1" dirty="0">
              <a:solidFill>
                <a:srgbClr val="FF0000"/>
              </a:solidFill>
            </a:endParaRPr>
          </a:p>
          <a:p>
            <a:r>
              <a:rPr lang="en-US" sz="1800" dirty="0"/>
              <a:t>Indicative Topic Budget: €85 million</a:t>
            </a:r>
          </a:p>
          <a:p>
            <a:r>
              <a:rPr lang="en-US" sz="1800" dirty="0"/>
              <a:t>EU Contribution per Project: €40–45 million</a:t>
            </a:r>
          </a:p>
          <a:p>
            <a:r>
              <a:rPr lang="en-US" sz="1800" dirty="0"/>
              <a:t>Type of Action: Research and Innovation Action (RIA)</a:t>
            </a:r>
          </a:p>
          <a:p>
            <a:r>
              <a:rPr lang="en-US" sz="1800" dirty="0"/>
              <a:t>Technology Readiness Level: Start at TRL 2, achieve TRL 6</a:t>
            </a:r>
          </a:p>
          <a:p>
            <a:r>
              <a:rPr lang="en-US" sz="1800" dirty="0"/>
              <a:t>Eligibility:</a:t>
            </a:r>
          </a:p>
          <a:p>
            <a:pPr lvl="1"/>
            <a:r>
              <a:rPr lang="en-US" sz="1600" dirty="0">
                <a:solidFill>
                  <a:srgbClr val="004494"/>
                </a:solidFill>
              </a:rPr>
              <a:t>Legal entities from EU, Iceland, Norway, Canada, Israel, Korea, New Zealand, Switzerland, UK</a:t>
            </a:r>
          </a:p>
          <a:p>
            <a:pPr lvl="1"/>
            <a:r>
              <a:rPr lang="en-US" sz="1600" dirty="0">
                <a:solidFill>
                  <a:srgbClr val="004494"/>
                </a:solidFill>
              </a:rPr>
              <a:t>Excludes entities controlled by non-eligible countries for strategic autonomy and security reasons.</a:t>
            </a:r>
          </a:p>
          <a:p>
            <a:pPr lvl="1"/>
            <a:r>
              <a:rPr lang="en-US" sz="1600" dirty="0">
                <a:solidFill>
                  <a:srgbClr val="004494"/>
                </a:solidFill>
              </a:rPr>
              <a:t>High-risk suppliers (e.g., for mobile networks) are excluded</a:t>
            </a:r>
          </a:p>
          <a:p>
            <a:r>
              <a:rPr lang="en-US" sz="1800" dirty="0"/>
              <a:t>FSTP:</a:t>
            </a:r>
          </a:p>
          <a:p>
            <a:pPr lvl="1"/>
            <a:r>
              <a:rPr lang="en-US" sz="1600" dirty="0">
                <a:solidFill>
                  <a:srgbClr val="004494"/>
                </a:solidFill>
              </a:rPr>
              <a:t>Overall FSTP budget per project: Minimum €10 million</a:t>
            </a:r>
          </a:p>
          <a:p>
            <a:pPr lvl="1"/>
            <a:r>
              <a:rPr lang="en-US" sz="1600" dirty="0">
                <a:solidFill>
                  <a:srgbClr val="004494"/>
                </a:solidFill>
              </a:rPr>
              <a:t>Up to €2 million per third-party use case</a:t>
            </a:r>
          </a:p>
        </p:txBody>
      </p:sp>
    </p:spTree>
    <p:extLst>
      <p:ext uri="{BB962C8B-B14F-4D97-AF65-F5344CB8AC3E}">
        <p14:creationId xmlns:p14="http://schemas.microsoft.com/office/powerpoint/2010/main" val="69649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Common Elements for Both Types A and B</a:t>
            </a:r>
          </a:p>
          <a:p>
            <a:pPr marL="0" indent="0">
              <a:buNone/>
            </a:pPr>
            <a:endParaRPr lang="en-US" sz="2000" b="1" dirty="0">
              <a:solidFill>
                <a:srgbClr val="FF0000"/>
              </a:solidFill>
            </a:endParaRPr>
          </a:p>
          <a:p>
            <a:r>
              <a:rPr lang="en-US" sz="2000" dirty="0"/>
              <a:t>Up to 6 industry use cases per project</a:t>
            </a:r>
          </a:p>
          <a:p>
            <a:r>
              <a:rPr lang="en-US" sz="2000" dirty="0"/>
              <a:t>Support through Financial Support to Third Parties (FSTP) for application fine-tuning</a:t>
            </a:r>
          </a:p>
          <a:p>
            <a:r>
              <a:rPr lang="en-US" sz="2000" dirty="0"/>
              <a:t>Strong data governance strategy </a:t>
            </a:r>
          </a:p>
          <a:p>
            <a:r>
              <a:rPr lang="en-US" sz="2000" dirty="0"/>
              <a:t>Leverage </a:t>
            </a:r>
            <a:r>
              <a:rPr lang="en-US" sz="2000" dirty="0" err="1"/>
              <a:t>EuroHPC</a:t>
            </a:r>
            <a:r>
              <a:rPr lang="en-US" sz="2000" dirty="0"/>
              <a:t>/National HPC for model training</a:t>
            </a:r>
          </a:p>
          <a:p>
            <a:r>
              <a:rPr lang="en-US" sz="2000" dirty="0"/>
              <a:t>Collaboration with:GenAI4EU Central Hub (CSA), AI-on-Demand Platform, ADRA and Made in Europe partnerships and other relevant initiatives</a:t>
            </a:r>
          </a:p>
          <a:p>
            <a:r>
              <a:rPr lang="en-US" sz="2000" dirty="0"/>
              <a:t>Commitment to: AI Act compliance, build on existing standards and contribute to standardization</a:t>
            </a:r>
            <a:endParaRPr lang="en-US" dirty="0"/>
          </a:p>
        </p:txBody>
      </p:sp>
    </p:spTree>
    <p:extLst>
      <p:ext uri="{BB962C8B-B14F-4D97-AF65-F5344CB8AC3E}">
        <p14:creationId xmlns:p14="http://schemas.microsoft.com/office/powerpoint/2010/main" val="56818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Key Actors for Type A &amp; Type B</a:t>
            </a:r>
          </a:p>
          <a:p>
            <a:pPr marL="0" indent="0">
              <a:buNone/>
            </a:pPr>
            <a:endParaRPr lang="en-US" sz="2000" b="1" dirty="0">
              <a:solidFill>
                <a:srgbClr val="FF0000"/>
              </a:solidFill>
            </a:endParaRPr>
          </a:p>
          <a:p>
            <a:pPr marL="0" indent="0">
              <a:buNone/>
            </a:pPr>
            <a:r>
              <a:rPr lang="en-US" sz="1800" dirty="0"/>
              <a:t>Manufacturing Industry should:</a:t>
            </a:r>
          </a:p>
          <a:p>
            <a:r>
              <a:rPr lang="en-US" sz="1800" dirty="0"/>
              <a:t>Define impactful, real-world use cases to guide the development and testing of generative AI for robotics and industrial automation</a:t>
            </a:r>
          </a:p>
          <a:p>
            <a:r>
              <a:rPr lang="en-US" sz="1800" dirty="0"/>
              <a:t>Provide operational scenarios and relevant data for model training, fine-tuning, and validation</a:t>
            </a:r>
          </a:p>
          <a:p>
            <a:r>
              <a:rPr lang="en-US" sz="1800" dirty="0"/>
              <a:t>Ensure access to high-quality, representative data, potentially involving trusted third parties for data pooling</a:t>
            </a:r>
          </a:p>
          <a:p>
            <a:r>
              <a:rPr lang="en-US" sz="1800" dirty="0"/>
              <a:t>Drive validation activities, including physical testing and scalability demonstrations in complex industrial environments</a:t>
            </a:r>
          </a:p>
          <a:p>
            <a:r>
              <a:rPr lang="en-US" sz="1800" dirty="0"/>
              <a:t>Participate actively in co-creating generative AI applications tailored to industry-specific needs</a:t>
            </a:r>
          </a:p>
        </p:txBody>
      </p:sp>
    </p:spTree>
    <p:extLst>
      <p:ext uri="{BB962C8B-B14F-4D97-AF65-F5344CB8AC3E}">
        <p14:creationId xmlns:p14="http://schemas.microsoft.com/office/powerpoint/2010/main" val="1015493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429208" y="2276475"/>
            <a:ext cx="11599032" cy="3895725"/>
          </a:xfrm>
          <a:ln>
            <a:noFill/>
          </a:ln>
        </p:spPr>
        <p:txBody>
          <a:bodyPr/>
          <a:lstStyle/>
          <a:p>
            <a:pPr marL="0" indent="0">
              <a:buNone/>
            </a:pPr>
            <a:r>
              <a:rPr lang="en-US" sz="2000" b="1" dirty="0">
                <a:solidFill>
                  <a:srgbClr val="FF0000"/>
                </a:solidFill>
              </a:rPr>
              <a:t>Key Actors for Type A &amp; Type B</a:t>
            </a:r>
          </a:p>
          <a:p>
            <a:pPr marL="0" indent="0">
              <a:buNone/>
            </a:pPr>
            <a:endParaRPr lang="en-US" sz="2000" b="1" dirty="0">
              <a:solidFill>
                <a:srgbClr val="FF0000"/>
              </a:solidFill>
            </a:endParaRPr>
          </a:p>
          <a:p>
            <a:pPr marL="0" indent="0">
              <a:buNone/>
            </a:pPr>
            <a:r>
              <a:rPr lang="en-US" sz="1800" dirty="0"/>
              <a:t>Involvement of:</a:t>
            </a:r>
          </a:p>
          <a:p>
            <a:r>
              <a:rPr lang="en-US" sz="1800" dirty="0"/>
              <a:t>GenAI developers, SMEs, startups, and technical experts in model training</a:t>
            </a:r>
          </a:p>
          <a:p>
            <a:r>
              <a:rPr lang="en-US" sz="1800" dirty="0"/>
              <a:t>Systems integrators</a:t>
            </a:r>
          </a:p>
          <a:p>
            <a:r>
              <a:rPr lang="en-US" sz="1800" dirty="0"/>
              <a:t>Cybersecurity experts</a:t>
            </a:r>
          </a:p>
          <a:p>
            <a:r>
              <a:rPr lang="en-US" sz="1800" dirty="0"/>
              <a:t>Data management and simulation specialists</a:t>
            </a:r>
          </a:p>
          <a:p>
            <a:r>
              <a:rPr lang="en-US" sz="1800" dirty="0"/>
              <a:t>HPC infrastructure providers or a clear strategy for accessing HPC resources</a:t>
            </a:r>
          </a:p>
          <a:p>
            <a:r>
              <a:rPr lang="en-US" sz="1800" dirty="0"/>
              <a:t>Experience in FSTP</a:t>
            </a:r>
          </a:p>
          <a:p>
            <a:r>
              <a:rPr lang="en-US" sz="1800" dirty="0"/>
              <a:t>A large budget does not justify an oversized consortium — we do not want extensive partner lists without clear, efficient roles, </a:t>
            </a:r>
          </a:p>
          <a:p>
            <a:r>
              <a:rPr lang="en-US" sz="1800" b="1" dirty="0"/>
              <a:t>BE SELECTIVE! FOCUS ON THE MOST ADVANCED IN GENAI DEVELOPMENT/ADOPTION</a:t>
            </a:r>
          </a:p>
        </p:txBody>
      </p:sp>
    </p:spTree>
    <p:extLst>
      <p:ext uri="{BB962C8B-B14F-4D97-AF65-F5344CB8AC3E}">
        <p14:creationId xmlns:p14="http://schemas.microsoft.com/office/powerpoint/2010/main" val="518379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A – Generative AI for Robotics for Industrial Automation</a:t>
            </a:r>
          </a:p>
          <a:p>
            <a:pPr marL="0" indent="0">
              <a:buNone/>
            </a:pPr>
            <a:endParaRPr lang="en-US" sz="2000" b="1" dirty="0">
              <a:solidFill>
                <a:srgbClr val="FF0000"/>
              </a:solidFill>
            </a:endParaRPr>
          </a:p>
          <a:p>
            <a:pPr marL="0" indent="0">
              <a:buNone/>
            </a:pPr>
            <a:r>
              <a:rPr lang="en-IE" sz="2000" b="1" dirty="0">
                <a:solidFill>
                  <a:srgbClr val="FF0000"/>
                </a:solidFill>
              </a:rPr>
              <a:t>Expected Outcomes (all)</a:t>
            </a:r>
          </a:p>
          <a:p>
            <a:pPr marL="0" indent="0">
              <a:buNone/>
            </a:pPr>
            <a:endParaRPr lang="en-IE" sz="2000" b="1" dirty="0">
              <a:solidFill>
                <a:srgbClr val="FF0000"/>
              </a:solidFill>
            </a:endParaRPr>
          </a:p>
          <a:p>
            <a:r>
              <a:rPr lang="en-US" sz="2000" dirty="0"/>
              <a:t>Development of advanced foundation models for robotics, fostering increased autonomy and generalization capabilities, thus enabling robots to dynamically learn and comprehend their physical surroundings in real-time, ensuring adaptability and reliability across diverse and complex scenarios.</a:t>
            </a:r>
          </a:p>
          <a:p>
            <a:endParaRPr lang="en-US" sz="2000" dirty="0"/>
          </a:p>
          <a:p>
            <a:r>
              <a:rPr lang="en-US" sz="2000" dirty="0"/>
              <a:t>Validation of the model through fine-tuning and downstream application to address industrial automation use-cases</a:t>
            </a:r>
            <a:endParaRPr lang="en-US" dirty="0"/>
          </a:p>
        </p:txBody>
      </p:sp>
    </p:spTree>
    <p:extLst>
      <p:ext uri="{BB962C8B-B14F-4D97-AF65-F5344CB8AC3E}">
        <p14:creationId xmlns:p14="http://schemas.microsoft.com/office/powerpoint/2010/main" val="1696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dirty="0"/>
              <a:t>7 </a:t>
            </a:r>
            <a:br>
              <a:rPr lang="en-001" dirty="0"/>
            </a:br>
            <a:r>
              <a:rPr lang="en-US" dirty="0"/>
              <a:t>Key Areas of Research</a:t>
            </a:r>
          </a:p>
        </p:txBody>
      </p:sp>
      <p:sp>
        <p:nvSpPr>
          <p:cNvPr id="3" name="Content Placeholder 2"/>
          <p:cNvSpPr>
            <a:spLocks noGrp="1"/>
          </p:cNvSpPr>
          <p:nvPr>
            <p:ph idx="1"/>
          </p:nvPr>
        </p:nvSpPr>
        <p:spPr>
          <a:xfrm>
            <a:off x="1055440" y="2492896"/>
            <a:ext cx="10657184" cy="3679304"/>
          </a:xfrm>
          <a:ln>
            <a:noFill/>
          </a:ln>
        </p:spPr>
        <p:txBody>
          <a:bodyPr/>
          <a:lstStyle/>
          <a:p>
            <a:pPr marL="457200" indent="-457200">
              <a:buAutoNum type="arabicPeriod"/>
            </a:pPr>
            <a:r>
              <a:rPr lang="en-US" dirty="0"/>
              <a:t>Hybrid Learning Architectures for Advanced Reasoning.</a:t>
            </a:r>
          </a:p>
          <a:p>
            <a:pPr marL="457200" indent="-457200">
              <a:buAutoNum type="arabicPeriod"/>
            </a:pPr>
            <a:r>
              <a:rPr lang="en-US" dirty="0"/>
              <a:t>Continual and Evolutionary Learning for Dynamic Environments.</a:t>
            </a:r>
          </a:p>
          <a:p>
            <a:pPr marL="457200" indent="-457200">
              <a:buAutoNum type="arabicPeriod"/>
            </a:pPr>
            <a:r>
              <a:rPr lang="en-US" dirty="0"/>
              <a:t>Reinforcement Learning Integration.</a:t>
            </a:r>
          </a:p>
          <a:p>
            <a:pPr marL="457200" indent="-457200">
              <a:buAutoNum type="arabicPeriod"/>
            </a:pPr>
            <a:r>
              <a:rPr lang="en-US" dirty="0"/>
              <a:t>Explainable AI and Trustworthy Decision-Making.</a:t>
            </a:r>
          </a:p>
          <a:p>
            <a:pPr marL="457200" indent="-457200">
              <a:buAutoNum type="arabicPeriod"/>
            </a:pPr>
            <a:r>
              <a:rPr lang="en-US" dirty="0"/>
              <a:t>Other Novel Paradigms. </a:t>
            </a:r>
          </a:p>
          <a:p>
            <a:pPr marL="0" indent="0">
              <a:buNone/>
            </a:pPr>
            <a:br>
              <a:rPr lang="en-US" dirty="0"/>
            </a:br>
            <a:endParaRPr lang="en-US" dirty="0"/>
          </a:p>
          <a:p>
            <a:endParaRPr lang="en-US" dirty="0"/>
          </a:p>
          <a:p>
            <a:endParaRPr lang="en-US" dirty="0"/>
          </a:p>
          <a:p>
            <a:endParaRPr lang="en-US" dirty="0"/>
          </a:p>
          <a:p>
            <a:pPr>
              <a:buNone/>
            </a:pPr>
            <a:endParaRPr lang="en-US" dirty="0"/>
          </a:p>
        </p:txBody>
      </p:sp>
    </p:spTree>
    <p:extLst>
      <p:ext uri="{BB962C8B-B14F-4D97-AF65-F5344CB8AC3E}">
        <p14:creationId xmlns:p14="http://schemas.microsoft.com/office/powerpoint/2010/main" val="4031379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A: Scope &amp; Approach</a:t>
            </a:r>
          </a:p>
          <a:p>
            <a:pPr marL="0" indent="0">
              <a:buNone/>
            </a:pPr>
            <a:endParaRPr lang="en-US" sz="2000" b="1" dirty="0">
              <a:solidFill>
                <a:srgbClr val="FF0000"/>
              </a:solidFill>
            </a:endParaRPr>
          </a:p>
          <a:p>
            <a:r>
              <a:rPr lang="en-US" sz="1800" dirty="0"/>
              <a:t>Develop GenAI models tailored to robotics, enabling navigation, manipulation, task planning and execution, continuous learning, and human-robot collaboration</a:t>
            </a:r>
          </a:p>
          <a:p>
            <a:r>
              <a:rPr lang="en-US" sz="1800" dirty="0"/>
              <a:t>Integrate human-in-the-loop mechanisms for adaptive, explainable, and safe decision-making in dynamic environments</a:t>
            </a:r>
          </a:p>
          <a:p>
            <a:r>
              <a:rPr lang="en-US" sz="1800" dirty="0"/>
              <a:t>Use real-world data or physics-aware simulations for training; ensure realism, diversity, and sufficient volume</a:t>
            </a:r>
          </a:p>
          <a:p>
            <a:r>
              <a:rPr lang="en-US" sz="1800" dirty="0"/>
              <a:t>Explore multimodal training methods to process diverse sensor inputs and derive actionable insights for robotic tasks</a:t>
            </a:r>
          </a:p>
          <a:p>
            <a:r>
              <a:rPr lang="en-US" sz="1800" dirty="0"/>
              <a:t>Include rigorous validation through both simulation-based evaluations and real-world testing, with clear protocols to assess performance and scalability</a:t>
            </a:r>
          </a:p>
        </p:txBody>
      </p:sp>
    </p:spTree>
    <p:extLst>
      <p:ext uri="{BB962C8B-B14F-4D97-AF65-F5344CB8AC3E}">
        <p14:creationId xmlns:p14="http://schemas.microsoft.com/office/powerpoint/2010/main" val="245837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A: Scope &amp; Approach</a:t>
            </a:r>
          </a:p>
          <a:p>
            <a:pPr marL="0" indent="0">
              <a:buNone/>
            </a:pPr>
            <a:endParaRPr lang="en-US" sz="2000" b="1" dirty="0">
              <a:solidFill>
                <a:srgbClr val="FF0000"/>
              </a:solidFill>
            </a:endParaRPr>
          </a:p>
          <a:p>
            <a:r>
              <a:rPr lang="en-US" sz="1800" dirty="0"/>
              <a:t>Ensure high-quality data acquisition and define mechanisms for data sharing and governance</a:t>
            </a:r>
          </a:p>
          <a:p>
            <a:r>
              <a:rPr lang="en-US" sz="1800" dirty="0"/>
              <a:t>Consider data efficiency and model distillation techniques to enable deployment on resource-constrained edge devices</a:t>
            </a:r>
          </a:p>
          <a:p>
            <a:r>
              <a:rPr lang="en-US" sz="1800" dirty="0"/>
              <a:t>Solutions should be trustworthy, safe, scalable, and general-purpose, not limited to narrow robotic configurations</a:t>
            </a:r>
          </a:p>
          <a:p>
            <a:r>
              <a:rPr lang="en-US" sz="1800" dirty="0"/>
              <a:t>Projects must be driven by industrial use cases, with manufacturing partners providing relevant data, progressive scenarios, and support for validation and deployment</a:t>
            </a:r>
          </a:p>
        </p:txBody>
      </p:sp>
    </p:spTree>
    <p:extLst>
      <p:ext uri="{BB962C8B-B14F-4D97-AF65-F5344CB8AC3E}">
        <p14:creationId xmlns:p14="http://schemas.microsoft.com/office/powerpoint/2010/main" val="779183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999457" y="2071201"/>
            <a:ext cx="10972800" cy="3895725"/>
          </a:xfrm>
          <a:ln>
            <a:noFill/>
          </a:ln>
        </p:spPr>
        <p:txBody>
          <a:bodyPr/>
          <a:lstStyle/>
          <a:p>
            <a:pPr marL="0" indent="0">
              <a:buNone/>
            </a:pPr>
            <a:r>
              <a:rPr lang="en-US" sz="2000" b="1" dirty="0">
                <a:solidFill>
                  <a:srgbClr val="FF0000"/>
                </a:solidFill>
              </a:rPr>
              <a:t>Type A: What We Do NOT Want</a:t>
            </a:r>
          </a:p>
          <a:p>
            <a:r>
              <a:rPr lang="en-US" sz="2000" dirty="0"/>
              <a:t>Proposals that focus narrowly on user interaction without addressing robotic autonomy and physical operations (focusing on LLM only for HRI rather than exploiting Foundation model for robotics perception, planning, actions e.g. VLA models).</a:t>
            </a:r>
          </a:p>
          <a:p>
            <a:r>
              <a:rPr lang="en-US" sz="2000" dirty="0"/>
              <a:t>Solutions with limited generalization potential – e.g., models only usable in narrow robotic setups.</a:t>
            </a:r>
          </a:p>
          <a:p>
            <a:r>
              <a:rPr lang="en-US" sz="2000" dirty="0"/>
              <a:t>Weak integration of industry players and robotics stakeholders in model definition and testing.</a:t>
            </a:r>
          </a:p>
          <a:p>
            <a:r>
              <a:rPr lang="en-US" sz="2000" dirty="0"/>
              <a:t>Projects without a credible data access and sharing strategy</a:t>
            </a:r>
          </a:p>
          <a:p>
            <a:r>
              <a:rPr lang="en-US" sz="2000" dirty="0"/>
              <a:t>Lack of consideration for safety, robustness, and validation in real or simulated environments.</a:t>
            </a:r>
          </a:p>
          <a:p>
            <a:r>
              <a:rPr lang="en-US" sz="2000" dirty="0"/>
              <a:t>INSUFFICIENT CONSIDERATION OF safety, cybersecurity or AI Act requirements.</a:t>
            </a:r>
          </a:p>
          <a:p>
            <a:endParaRPr lang="en-US" sz="2000" dirty="0"/>
          </a:p>
        </p:txBody>
      </p:sp>
    </p:spTree>
    <p:extLst>
      <p:ext uri="{BB962C8B-B14F-4D97-AF65-F5344CB8AC3E}">
        <p14:creationId xmlns:p14="http://schemas.microsoft.com/office/powerpoint/2010/main" val="3548975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B – Trustworthy and robust generative AI for improved manufacturing</a:t>
            </a:r>
          </a:p>
          <a:p>
            <a:pPr marL="0" indent="0">
              <a:buNone/>
            </a:pPr>
            <a:endParaRPr lang="en-US" sz="2000" b="1" dirty="0">
              <a:solidFill>
                <a:srgbClr val="FF0000"/>
              </a:solidFill>
            </a:endParaRPr>
          </a:p>
          <a:p>
            <a:pPr marL="0" indent="0">
              <a:buNone/>
            </a:pPr>
            <a:r>
              <a:rPr lang="en-IE" sz="2000" b="1" dirty="0">
                <a:solidFill>
                  <a:srgbClr val="FF0000"/>
                </a:solidFill>
              </a:rPr>
              <a:t>Expected Outcomes (some)</a:t>
            </a:r>
          </a:p>
          <a:p>
            <a:r>
              <a:rPr lang="en-US" sz="1600" dirty="0"/>
              <a:t>Increased productivity by high quality, flexible and resource-efficient industrial automation, both on the shop floor and in engineering/business processes</a:t>
            </a:r>
          </a:p>
          <a:p>
            <a:r>
              <a:rPr lang="en-US" sz="1600" dirty="0"/>
              <a:t>Significantly improved facilitation of product and process certification and compliance assessment, as well as reliability, efficiency and sustainability of manufacturing processes, supporting easier high-mix production and manufacturing of products based on sustainable and advanced technologies</a:t>
            </a:r>
          </a:p>
          <a:p>
            <a:r>
              <a:rPr lang="en-US" sz="1600" dirty="0"/>
              <a:t>Significantly facilitated installation, commissioning and decommissioning of production facilities, through tools that enable faster </a:t>
            </a:r>
            <a:r>
              <a:rPr lang="en-US" sz="1600" dirty="0" err="1"/>
              <a:t>industrialisation</a:t>
            </a:r>
            <a:r>
              <a:rPr lang="en-US" sz="1600" dirty="0"/>
              <a:t> of factory automation well beyond the pilot phase, while reducing the need for manual on-site interventions. </a:t>
            </a:r>
          </a:p>
          <a:p>
            <a:r>
              <a:rPr lang="en-US" sz="1600" dirty="0"/>
              <a:t>Applicants will justify their selection by the expected business dimension of their use cases, while ensuring a critical mass of resources in the project to ensure significant outcomes in these. </a:t>
            </a:r>
          </a:p>
          <a:p>
            <a:endParaRPr lang="en-US" dirty="0"/>
          </a:p>
        </p:txBody>
      </p:sp>
    </p:spTree>
    <p:extLst>
      <p:ext uri="{BB962C8B-B14F-4D97-AF65-F5344CB8AC3E}">
        <p14:creationId xmlns:p14="http://schemas.microsoft.com/office/powerpoint/2010/main" val="2433287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B: Scope &amp; Approach</a:t>
            </a:r>
          </a:p>
          <a:p>
            <a:pPr marL="0" indent="0">
              <a:buNone/>
            </a:pPr>
            <a:endParaRPr lang="en-US" sz="2000" b="1" dirty="0">
              <a:solidFill>
                <a:srgbClr val="FF0000"/>
              </a:solidFill>
            </a:endParaRPr>
          </a:p>
          <a:p>
            <a:r>
              <a:rPr lang="en-US" sz="2000" dirty="0"/>
              <a:t>Projects must focus on application development, building on existing or new foundational models — not on developing new models from scratch</a:t>
            </a:r>
          </a:p>
          <a:p>
            <a:r>
              <a:rPr lang="en-US" sz="2000" dirty="0"/>
              <a:t>Investment should prioritize fine-tuning, integration, validation, and deployment of Generative AI (GenAI) applications in real manufacturing environments</a:t>
            </a:r>
          </a:p>
          <a:p>
            <a:r>
              <a:rPr lang="en-US" sz="2000" dirty="0"/>
              <a:t>Proposals must prioritize integration with real-world data from industrial use cases, ensuring the solutions are tested and validated in authentic manufacturing environments</a:t>
            </a:r>
          </a:p>
          <a:p>
            <a:r>
              <a:rPr lang="en-US" sz="2000" dirty="0"/>
              <a:t>Proposals should ensure the development of robust, trustworthy, and scalable GenAI solutions with practical applications in the manufacturing sector</a:t>
            </a:r>
            <a:endParaRPr lang="en-US" sz="1700" dirty="0">
              <a:solidFill>
                <a:srgbClr val="004494"/>
              </a:solidFill>
            </a:endParaRPr>
          </a:p>
        </p:txBody>
      </p:sp>
    </p:spTree>
    <p:extLst>
      <p:ext uri="{BB962C8B-B14F-4D97-AF65-F5344CB8AC3E}">
        <p14:creationId xmlns:p14="http://schemas.microsoft.com/office/powerpoint/2010/main" val="2946804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B: Scope &amp; Approach</a:t>
            </a:r>
          </a:p>
          <a:p>
            <a:pPr marL="0" indent="0">
              <a:buNone/>
            </a:pPr>
            <a:endParaRPr lang="en-US" sz="2000" b="1" dirty="0">
              <a:solidFill>
                <a:srgbClr val="FF0000"/>
              </a:solidFill>
            </a:endParaRPr>
          </a:p>
          <a:p>
            <a:pPr marL="0" indent="0">
              <a:buNone/>
            </a:pPr>
            <a:r>
              <a:rPr lang="en-US" sz="2000" dirty="0"/>
              <a:t>Projects must address at least one of the following:</a:t>
            </a:r>
          </a:p>
          <a:p>
            <a:pPr marL="457200" indent="-457200">
              <a:buFont typeface="+mj-lt"/>
              <a:buAutoNum type="arabicPeriod"/>
            </a:pPr>
            <a:r>
              <a:rPr lang="en-US" sz="2000" dirty="0"/>
              <a:t>Industry-grade GenAI-powered automation and data management to raise automation levels in production and supply chains</a:t>
            </a:r>
          </a:p>
          <a:p>
            <a:pPr marL="457200" indent="-457200">
              <a:buFont typeface="+mj-lt"/>
              <a:buAutoNum type="arabicPeriod"/>
            </a:pPr>
            <a:r>
              <a:rPr lang="en-US" sz="2000" dirty="0"/>
              <a:t>Enhanced product and process qualification/certification and compliance assessment through higher levels of automation, </a:t>
            </a:r>
            <a:r>
              <a:rPr lang="en-US" sz="2000" dirty="0" err="1"/>
              <a:t>digitalisation</a:t>
            </a:r>
            <a:r>
              <a:rPr lang="en-US" sz="2000" dirty="0"/>
              <a:t> and data management</a:t>
            </a:r>
          </a:p>
          <a:p>
            <a:pPr marL="457200" indent="-457200">
              <a:buFont typeface="+mj-lt"/>
              <a:buAutoNum type="arabicPeriod"/>
            </a:pPr>
            <a:r>
              <a:rPr lang="en-US" sz="2000" dirty="0"/>
              <a:t>Automation of manufacturing processes to achieve higher reliability, efficiency and sustainability</a:t>
            </a:r>
          </a:p>
          <a:p>
            <a:pPr marL="457200" indent="-457200">
              <a:buFont typeface="+mj-lt"/>
              <a:buAutoNum type="arabicPeriod"/>
            </a:pPr>
            <a:r>
              <a:rPr lang="en-US" sz="2000" dirty="0"/>
              <a:t>Automated tools for fast and large-scale deployment and reconfiguration of production assets and for rapid innovation cycles.</a:t>
            </a:r>
            <a:endParaRPr lang="en-US" sz="1700" dirty="0">
              <a:solidFill>
                <a:srgbClr val="004494"/>
              </a:solidFill>
            </a:endParaRPr>
          </a:p>
        </p:txBody>
      </p:sp>
    </p:spTree>
    <p:extLst>
      <p:ext uri="{BB962C8B-B14F-4D97-AF65-F5344CB8AC3E}">
        <p14:creationId xmlns:p14="http://schemas.microsoft.com/office/powerpoint/2010/main" val="1900850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B: Scope &amp; Approach</a:t>
            </a:r>
          </a:p>
          <a:p>
            <a:pPr marL="0" indent="0">
              <a:buNone/>
            </a:pPr>
            <a:endParaRPr lang="en-US" sz="2000" b="1" dirty="0">
              <a:solidFill>
                <a:srgbClr val="FF0000"/>
              </a:solidFill>
            </a:endParaRPr>
          </a:p>
          <a:p>
            <a:pPr marL="0" indent="0">
              <a:buNone/>
            </a:pPr>
            <a:r>
              <a:rPr lang="en-US" sz="2000" dirty="0"/>
              <a:t>For this, proposals can address one or more of the following approaches:</a:t>
            </a:r>
          </a:p>
          <a:p>
            <a:pPr marL="457200" indent="-457200">
              <a:buFont typeface="+mj-lt"/>
              <a:buAutoNum type="arabicPeriod"/>
            </a:pPr>
            <a:r>
              <a:rPr lang="en-US" sz="2000" dirty="0"/>
              <a:t>Generative AI Applications: Integrate advanced generative AI models tailored for manufacturing to improve manufacturing cost, productivity, quality, flexibility, resilience, sustainability, circularity, and time to market</a:t>
            </a:r>
          </a:p>
          <a:p>
            <a:pPr marL="457200" indent="-457200">
              <a:buFont typeface="+mj-lt"/>
              <a:buAutoNum type="arabicPeriod"/>
            </a:pPr>
            <a:r>
              <a:rPr lang="en-US" sz="2000" dirty="0"/>
              <a:t>Digital Production Systems: Develop systems that significantly increase productivity and manage high-mix production with minimal re-purposing time and flexibility for various materials and components</a:t>
            </a:r>
          </a:p>
          <a:p>
            <a:pPr marL="457200" indent="-457200">
              <a:buFont typeface="+mj-lt"/>
              <a:buAutoNum type="arabicPeriod"/>
            </a:pPr>
            <a:r>
              <a:rPr lang="en-US" sz="2000" dirty="0"/>
              <a:t>Deployment Tools for Automation: Create tools to automate production line management, including configuration, integration with legacy systems, and deployment of machines and sensors on the shop floor</a:t>
            </a:r>
            <a:endParaRPr lang="en-US" sz="1700" dirty="0">
              <a:solidFill>
                <a:srgbClr val="004494"/>
              </a:solidFill>
            </a:endParaRPr>
          </a:p>
        </p:txBody>
      </p:sp>
    </p:spTree>
    <p:extLst>
      <p:ext uri="{BB962C8B-B14F-4D97-AF65-F5344CB8AC3E}">
        <p14:creationId xmlns:p14="http://schemas.microsoft.com/office/powerpoint/2010/main" val="2649369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HORIZON-CL4-2025-03-DIGITAL-EMERGING-07</a:t>
            </a:r>
          </a:p>
        </p:txBody>
      </p:sp>
      <p:sp>
        <p:nvSpPr>
          <p:cNvPr id="3" name="Content Placeholder 2"/>
          <p:cNvSpPr>
            <a:spLocks noGrp="1"/>
          </p:cNvSpPr>
          <p:nvPr>
            <p:ph idx="1"/>
          </p:nvPr>
        </p:nvSpPr>
        <p:spPr>
          <a:xfrm>
            <a:off x="1055440" y="2276475"/>
            <a:ext cx="10972800" cy="3895725"/>
          </a:xfrm>
          <a:ln>
            <a:noFill/>
          </a:ln>
        </p:spPr>
        <p:txBody>
          <a:bodyPr/>
          <a:lstStyle/>
          <a:p>
            <a:pPr marL="0" indent="0">
              <a:buNone/>
            </a:pPr>
            <a:r>
              <a:rPr lang="en-US" sz="2000" b="1" dirty="0">
                <a:solidFill>
                  <a:srgbClr val="FF0000"/>
                </a:solidFill>
              </a:rPr>
              <a:t>Type B: What We Do NOT Want</a:t>
            </a:r>
          </a:p>
          <a:p>
            <a:pPr marL="0" indent="0">
              <a:buNone/>
            </a:pPr>
            <a:endParaRPr lang="en-US" sz="2000" b="1" dirty="0">
              <a:solidFill>
                <a:srgbClr val="FF0000"/>
              </a:solidFill>
            </a:endParaRPr>
          </a:p>
          <a:p>
            <a:r>
              <a:rPr lang="en-US" sz="2000" dirty="0"/>
              <a:t>Proposals that don’t clearly integrate generative AI for manufacturing</a:t>
            </a:r>
          </a:p>
          <a:p>
            <a:r>
              <a:rPr lang="en-US" sz="2000" dirty="0"/>
              <a:t>Narrow solutions that fail to address flexibility, reliability, and rapid deployment in industrial automation.</a:t>
            </a:r>
          </a:p>
          <a:p>
            <a:r>
              <a:rPr lang="en-US" sz="2000" dirty="0"/>
              <a:t>Lack of collaboration with industry stakeholders and failure to use real-world industrial data for model validation.</a:t>
            </a:r>
          </a:p>
          <a:p>
            <a:r>
              <a:rPr lang="en-US" sz="2000" dirty="0"/>
              <a:t>Absence of robust data management strategies, hindering the scalability of AI applications.</a:t>
            </a:r>
          </a:p>
          <a:p>
            <a:r>
              <a:rPr lang="en-US" sz="2000" dirty="0"/>
              <a:t>Projects that overlook the integration of legacy systems or fail to address interoperability challenges.</a:t>
            </a:r>
          </a:p>
          <a:p>
            <a:r>
              <a:rPr lang="en-US" sz="2000" dirty="0"/>
              <a:t>Failure to include a solid business case or exploitation strategy for the developed solutions.</a:t>
            </a:r>
          </a:p>
        </p:txBody>
      </p:sp>
    </p:spTree>
    <p:extLst>
      <p:ext uri="{BB962C8B-B14F-4D97-AF65-F5344CB8AC3E}">
        <p14:creationId xmlns:p14="http://schemas.microsoft.com/office/powerpoint/2010/main" val="3178783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D4591BB-8BD6-4BC1-98E9-6DB1D84B2F48}"/>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179393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dirty="0"/>
              <a:t>7</a:t>
            </a:r>
            <a:br>
              <a:rPr lang="en-001" dirty="0"/>
            </a:br>
            <a:r>
              <a:rPr lang="en-001" dirty="0"/>
              <a:t>Some Considerations</a:t>
            </a:r>
            <a:endParaRPr lang="en-US" dirty="0"/>
          </a:p>
        </p:txBody>
      </p:sp>
      <p:sp>
        <p:nvSpPr>
          <p:cNvPr id="3" name="Content Placeholder 2"/>
          <p:cNvSpPr>
            <a:spLocks noGrp="1"/>
          </p:cNvSpPr>
          <p:nvPr>
            <p:ph idx="1"/>
          </p:nvPr>
        </p:nvSpPr>
        <p:spPr>
          <a:xfrm>
            <a:off x="623392" y="2348880"/>
            <a:ext cx="10009112" cy="4191000"/>
          </a:xfrm>
        </p:spPr>
        <p:txBody>
          <a:bodyPr/>
          <a:lstStyle/>
          <a:p>
            <a:r>
              <a:rPr lang="en-US" dirty="0"/>
              <a:t>Proposed projects should aim for a balanced approach between theoretical advancements and practical applications, with a strong </a:t>
            </a:r>
            <a:r>
              <a:rPr lang="en-US" b="1" dirty="0"/>
              <a:t>emphasis on the development of GPAI models </a:t>
            </a:r>
            <a:r>
              <a:rPr lang="en-US" dirty="0"/>
              <a:t>that align with European values and principles, including the AI Act.</a:t>
            </a:r>
            <a:endParaRPr lang="en-001" dirty="0"/>
          </a:p>
          <a:p>
            <a:r>
              <a:rPr lang="en-001" dirty="0"/>
              <a:t>P</a:t>
            </a:r>
            <a:r>
              <a:rPr lang="en-US" dirty="0" err="1"/>
              <a:t>roposals</a:t>
            </a:r>
            <a:r>
              <a:rPr lang="en-US" dirty="0"/>
              <a:t> are expected to allocate tasks for cohesion activities with ADRA and the CSA HORIZON-CL4-2025-03-HUMAN-18: GenAI4EU central Hub.</a:t>
            </a:r>
            <a:endParaRPr lang="en-001" dirty="0"/>
          </a:p>
          <a:p>
            <a:endParaRPr lang="en-001"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582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2025-04-DIGITAL-EMERGING-0</a:t>
            </a:r>
            <a:r>
              <a:rPr lang="en-001"/>
              <a:t>7 </a:t>
            </a:r>
            <a:br>
              <a:rPr lang="en-001"/>
            </a:br>
            <a:r>
              <a:rPr lang="en-US"/>
              <a:t>Key </a:t>
            </a:r>
            <a:r>
              <a:rPr lang="en-US" dirty="0"/>
              <a:t>actors</a:t>
            </a:r>
          </a:p>
        </p:txBody>
      </p:sp>
      <p:sp>
        <p:nvSpPr>
          <p:cNvPr id="3" name="Content Placeholder 2"/>
          <p:cNvSpPr>
            <a:spLocks noGrp="1"/>
          </p:cNvSpPr>
          <p:nvPr>
            <p:ph idx="1"/>
          </p:nvPr>
        </p:nvSpPr>
        <p:spPr>
          <a:xfrm>
            <a:off x="623392" y="2348880"/>
            <a:ext cx="10729192" cy="4191000"/>
          </a:xfrm>
        </p:spPr>
        <p:txBody>
          <a:bodyPr/>
          <a:lstStyle/>
          <a:p>
            <a:r>
              <a:rPr lang="en-US" dirty="0"/>
              <a:t>This topic strongly encourages the formation of interdisciplinary teams combining the necessary technical expertise. Such a collaborative approach will ensure that assessments accurately capture real-world capabilities and risks, and that the developed tools are responsive to the concerns of all relevant stakeholders.</a:t>
            </a:r>
            <a:endParaRPr lang="en-001" dirty="0"/>
          </a:p>
          <a:p>
            <a:r>
              <a:rPr lang="en-US" dirty="0"/>
              <a:t>This topic implements the co-programmed European Partnership on AI, data and robotics.</a:t>
            </a:r>
            <a:br>
              <a:rPr lang="en-US" dirty="0"/>
            </a:br>
            <a:endParaRPr lang="en-US" dirty="0"/>
          </a:p>
        </p:txBody>
      </p:sp>
      <p:sp>
        <p:nvSpPr>
          <p:cNvPr id="4" name="Rectangle 1"/>
          <p:cNvSpPr>
            <a:spLocks noChangeArrowheads="1"/>
          </p:cNvSpPr>
          <p:nvPr/>
        </p:nvSpPr>
        <p:spPr bwMode="auto">
          <a:xfrm>
            <a:off x="1524000" y="-71482"/>
            <a:ext cx="456086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5. Who are the types of main stakeholders that are addressed?</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a:t>
            </a:r>
            <a:endParaRPr kumimoji="0" lang="en-GB" altLang="en-US" sz="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6. Is there a key group of actors </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(eg. </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Partnership</a:t>
            </a:r>
            <a:r>
              <a:rPr kumimoji="0" lang="hu-HU"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or other)</a:t>
            </a:r>
            <a:r>
              <a:rPr kumimoji="0" lang="en-GB" altLang="en-US" sz="1100" b="0"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mn-cs"/>
              </a:rPr>
              <a:t> driving this?</a:t>
            </a: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A24DD0-650D-48AA-6F26-A1ED1D09FA71}"/>
              </a:ext>
            </a:extLst>
          </p:cNvPr>
          <p:cNvSpPr>
            <a:spLocks noGrp="1"/>
          </p:cNvSpPr>
          <p:nvPr>
            <p:ph type="title"/>
          </p:nvPr>
        </p:nvSpPr>
        <p:spPr/>
        <p:txBody>
          <a:bodyPr/>
          <a:lstStyle/>
          <a:p>
            <a:endParaRPr lang="en-IE"/>
          </a:p>
        </p:txBody>
      </p:sp>
      <p:sp>
        <p:nvSpPr>
          <p:cNvPr id="5" name="Content Placeholder 4">
            <a:extLst>
              <a:ext uri="{FF2B5EF4-FFF2-40B4-BE49-F238E27FC236}">
                <a16:creationId xmlns:a16="http://schemas.microsoft.com/office/drawing/2014/main" id="{D872A554-2D7C-507E-5206-27A6901A4DAD}"/>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3131131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HORIZON-CL4-2025-04-DIGITAL-EMERGING-04</a:t>
            </a:r>
            <a:br>
              <a:rPr lang="en-001" dirty="0"/>
            </a:br>
            <a:r>
              <a:rPr lang="en-US" sz="2000" dirty="0"/>
              <a:t>Assessment methodologies for General Purpose AI capabilities and risks</a:t>
            </a:r>
            <a:endParaRPr lang="en-US" dirty="0"/>
          </a:p>
        </p:txBody>
      </p:sp>
      <p:sp>
        <p:nvSpPr>
          <p:cNvPr id="3" name="Content Placeholder 2"/>
          <p:cNvSpPr>
            <a:spLocks noGrp="1"/>
          </p:cNvSpPr>
          <p:nvPr>
            <p:ph idx="1"/>
          </p:nvPr>
        </p:nvSpPr>
        <p:spPr>
          <a:xfrm>
            <a:off x="1055440" y="2492896"/>
            <a:ext cx="9217024" cy="3679304"/>
          </a:xfrm>
          <a:ln>
            <a:noFill/>
          </a:ln>
        </p:spPr>
        <p:txBody>
          <a:bodyPr/>
          <a:lstStyle/>
          <a:p>
            <a:r>
              <a:rPr lang="en-US" dirty="0"/>
              <a:t>The rapid advancement of AI has led to the development of increasingly sophisticated general purpose AI (GPAI) models.</a:t>
            </a:r>
          </a:p>
          <a:p>
            <a:r>
              <a:rPr lang="en-US" dirty="0"/>
              <a:t>Traditional evaluation methods often fail to capture the full spectrum of abilities exhibited by general purpose AI models. </a:t>
            </a:r>
            <a:endParaRPr lang="en-001" dirty="0"/>
          </a:p>
          <a:p>
            <a:r>
              <a:rPr lang="en-001" dirty="0"/>
              <a:t>T</a:t>
            </a:r>
            <a:r>
              <a:rPr lang="en-US" dirty="0"/>
              <a:t>here is a pressing need for the development of </a:t>
            </a:r>
            <a:r>
              <a:rPr lang="en-US" b="1" dirty="0"/>
              <a:t>new assessment frameworks, methodologies and tools</a:t>
            </a:r>
            <a:r>
              <a:rPr lang="en-US" dirty="0"/>
              <a:t> that can comprehensively evaluate these models </a:t>
            </a:r>
            <a:br>
              <a:rPr lang="en-US" dirty="0"/>
            </a:br>
            <a:endParaRPr lang="en-US" dirty="0"/>
          </a:p>
          <a:p>
            <a:endParaRPr lang="en-US" dirty="0"/>
          </a:p>
          <a:p>
            <a:endParaRPr lang="en-US" dirty="0"/>
          </a:p>
          <a:p>
            <a:endParaRPr lang="en-US" dirty="0"/>
          </a:p>
          <a:p>
            <a:pPr>
              <a:buNone/>
            </a:pPr>
            <a:endParaRPr lang="en-US" dirty="0"/>
          </a:p>
        </p:txBody>
      </p:sp>
    </p:spTree>
  </p:cSld>
  <p:clrMapOvr>
    <a:masterClrMapping/>
  </p:clrMapOvr>
</p:sld>
</file>

<file path=ppt/theme/theme1.xml><?xml version="1.0" encoding="utf-8"?>
<a:theme xmlns:a="http://schemas.openxmlformats.org/drawingml/2006/main" name="1_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potx" id="{4E874F3A-6BB1-4334-AA3C-CB69D53C2FB0}" vid="{CFDAC62F-BBD6-4674-995E-7A3058955A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32636BCF711C4D811D1CB34DCFA272" ma:contentTypeVersion="15" ma:contentTypeDescription="Create a new document." ma:contentTypeScope="" ma:versionID="24b21ec189f548f0b36e6e654fdaaed2">
  <xsd:schema xmlns:xsd="http://www.w3.org/2001/XMLSchema" xmlns:xs="http://www.w3.org/2001/XMLSchema" xmlns:p="http://schemas.microsoft.com/office/2006/metadata/properties" xmlns:ns2="84b74f1a-0904-4c33-8887-564ab5eb0976" xmlns:ns3="f4b40a01-6ba9-4add-80c1-ba9287e09473" targetNamespace="http://schemas.microsoft.com/office/2006/metadata/properties" ma:root="true" ma:fieldsID="49fa9ecc47e7085d35f53b2825fcf523" ns2:_="" ns3:_="">
    <xsd:import namespace="84b74f1a-0904-4c33-8887-564ab5eb0976"/>
    <xsd:import namespace="f4b40a01-6ba9-4add-80c1-ba9287e094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74f1a-0904-4c33-8887-564ab5eb0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24f24bf-31d1-448b-8576-41ee23df5d0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b40a01-6ba9-4add-80c1-ba9287e0947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7e1250-d640-436c-aa27-7595f534a03b}" ma:internalName="TaxCatchAll" ma:showField="CatchAllData" ma:web="f4b40a01-6ba9-4add-80c1-ba9287e09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4b40a01-6ba9-4add-80c1-ba9287e09473" xsi:nil="true"/>
    <lcf76f155ced4ddcb4097134ff3c332f xmlns="84b74f1a-0904-4c33-8887-564ab5eb09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ED7DEE-ADDC-47A9-B375-AF6A7BA31E84}"/>
</file>

<file path=customXml/itemProps2.xml><?xml version="1.0" encoding="utf-8"?>
<ds:datastoreItem xmlns:ds="http://schemas.openxmlformats.org/officeDocument/2006/customXml" ds:itemID="{A3EDEBCD-7E8C-4A1B-B8FD-355A23801E5B}"/>
</file>

<file path=customXml/itemProps3.xml><?xml version="1.0" encoding="utf-8"?>
<ds:datastoreItem xmlns:ds="http://schemas.openxmlformats.org/officeDocument/2006/customXml" ds:itemID="{C31C66EB-6BBB-4E95-8FFC-4BAD7EA4A19E}"/>
</file>

<file path=docProps/app.xml><?xml version="1.0" encoding="utf-8"?>
<Properties xmlns="http://schemas.openxmlformats.org/officeDocument/2006/extended-properties" xmlns:vt="http://schemas.openxmlformats.org/officeDocument/2006/docPropsVTypes">
  <Template>blank</Template>
  <TotalTime>3605</TotalTime>
  <Words>7977</Words>
  <Application>Microsoft Office PowerPoint</Application>
  <PresentationFormat>Widescreen</PresentationFormat>
  <Paragraphs>533</Paragraphs>
  <Slides>58</Slides>
  <Notes>44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58</vt:i4>
      </vt:variant>
    </vt:vector>
  </HeadingPairs>
  <TitlesOfParts>
    <vt:vector size="70" baseType="lpstr">
      <vt:lpstr>Aptos</vt:lpstr>
      <vt:lpstr>Arial</vt:lpstr>
      <vt:lpstr>Calibri</vt:lpstr>
      <vt:lpstr>EC Square Sans Pro Light</vt:lpstr>
      <vt:lpstr>Segoe UI Semibold</vt:lpstr>
      <vt:lpstr>Verdana</vt:lpstr>
      <vt:lpstr>Wingdings</vt:lpstr>
      <vt:lpstr>1_Office Theme</vt:lpstr>
      <vt:lpstr>Slide_Master</vt:lpstr>
      <vt:lpstr>1_Slide_Master</vt:lpstr>
      <vt:lpstr>2_Slide_Master</vt:lpstr>
      <vt:lpstr>Office Theme</vt:lpstr>
      <vt:lpstr>PowerPoint Presentation</vt:lpstr>
      <vt:lpstr>HORIZON-CL4-2025-04-DIGITAL-EMERGING-07 Enhanced Learning Strategies for General Purpose AI: Advancing GenAI4EU</vt:lpstr>
      <vt:lpstr>2025-04-DIGITAL-EMERGING-07</vt:lpstr>
      <vt:lpstr>2025-04-DIGITAL-EMERGING-07  Expected Outcomes</vt:lpstr>
      <vt:lpstr>2025-04-DIGITAL-EMERGING-07  Key Areas of Research</vt:lpstr>
      <vt:lpstr>2025-04-DIGITAL-EMERGING-07 Some Considerations</vt:lpstr>
      <vt:lpstr>2025-04-DIGITAL-EMERGING-07  Key actors</vt:lpstr>
      <vt:lpstr>PowerPoint Presentation</vt:lpstr>
      <vt:lpstr>HORIZON-CL4-2025-04-DIGITAL-EMERGING-04 Assessment methodologies for General Purpose AI capabilities and risks</vt:lpstr>
      <vt:lpstr>2025-04-DIGITAL-EMERGING-04</vt:lpstr>
      <vt:lpstr>2025-04-DIGITAL-EMERGING-04  Expected Outcomes</vt:lpstr>
      <vt:lpstr>2025-04-DIGITAL-EMERGING-04  Key Areas of Research</vt:lpstr>
      <vt:lpstr>2025-04-DIGITAL-EMERGING-04 Some Considerations</vt:lpstr>
      <vt:lpstr>2025-04-DIGITAL-EMERGING-04  Key actors</vt:lpstr>
      <vt:lpstr>PowerPoint Presentation</vt:lpstr>
      <vt:lpstr>HORIZON-CL4-2025-04-DIGITAL-EMERGING-05</vt:lpstr>
      <vt:lpstr>HORIZON-CL4-2025-04-DIGITAL-EMERGING-05</vt:lpstr>
      <vt:lpstr>HORIZON-CL4-2025-04-DIGITAL-EMERGING-05</vt:lpstr>
      <vt:lpstr>HORIZON-CL4-2025-04-DIGITAL-EMERGING-05</vt:lpstr>
      <vt:lpstr>HORIZON-CL4-2025-04-DIGITAL-EMERGING-05</vt:lpstr>
      <vt:lpstr>HORIZON-CL4-2025-04-DIGITAL-EMERGING-05</vt:lpstr>
      <vt:lpstr>HORIZON-CL4-2025-04-DIGITAL-EMERGING-05</vt:lpstr>
      <vt:lpstr>PowerPoint Presentation</vt:lpstr>
      <vt:lpstr>HORIZON-CL4-2025-03-HUMAN-18</vt:lpstr>
      <vt:lpstr>HORIZON-CL4-2025-03-HUMAN-18</vt:lpstr>
      <vt:lpstr>HORIZON-CL4-2025-03-HUMAN-18</vt:lpstr>
      <vt:lpstr>HORIZON-CL4-2025-03-HUMAN-18</vt:lpstr>
      <vt:lpstr>HORIZON-CL4-2025-03-HUMAN-18</vt:lpstr>
      <vt:lpstr>HORIZON-CL4-2025-03-HUMAN-18</vt:lpstr>
      <vt:lpstr>HORIZON-CL4-2025-03-HUMAN-18</vt:lpstr>
      <vt:lpstr>HORIZON-CL4-2025-03-HUMAN-18</vt:lpstr>
      <vt:lpstr>HORIZON-CL4-2025-03-HUMAN-18</vt:lpstr>
      <vt:lpstr>PowerPoint Presentation</vt:lpstr>
      <vt:lpstr>HORIZON-CL4-2025-03-DIGITAL-EMERGING-09</vt:lpstr>
      <vt:lpstr>HORIZON-CL4-2025-03-DIGITAL-EMERGING-09</vt:lpstr>
      <vt:lpstr>HORIZON-CL4-2025-03-DIGITAL-EMERGING-09</vt:lpstr>
      <vt:lpstr>HORIZON-CL4-2025-03-DIGITAL-EMERGING-09</vt:lpstr>
      <vt:lpstr>HORIZON-CL4-2025-03-DIGITAL-EMERGING-09</vt:lpstr>
      <vt:lpstr>PLACE HOLDER Challenge topic</vt:lpstr>
      <vt:lpstr>HORIZON-CL4-2025-03-DIGITAL-EMERGING-09</vt:lpstr>
      <vt:lpstr>HORIZON-CL4-2025-03-DIGITAL-EMERGING-09</vt:lpstr>
      <vt:lpstr>HORIZON-CL4-2025-03-DIGITAL-EMERGING-09</vt:lpstr>
      <vt:lpstr>PowerPoint Presentation</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HORIZON-CL4-2025-03-DIGITAL-EMERGING-07</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KAVONIUS Pauliina Hannele (RTD)</dc:creator>
  <cp:lastModifiedBy>GULEC Cem (CNECT)</cp:lastModifiedBy>
  <cp:revision>59</cp:revision>
  <dcterms:created xsi:type="dcterms:W3CDTF">2022-11-28T14:40:51Z</dcterms:created>
  <dcterms:modified xsi:type="dcterms:W3CDTF">2025-05-13T12:54:19Z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2022-11-28T14:40:53Z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9bb8a1e0-129d-43e9-a53f-61f48ac04e56</vt:lpwstr>
  </property>
  <property fmtid="{D5CDD505-2E9C-101B-9397-08002B2CF9AE}" pid="8" name="MSIP_Label_6bd9ddd1-4d20-43f6-abfa-fc3c07406f94_ContentBits">
    <vt:lpwstr>0</vt:lpwstr>
  </property>
  <property fmtid="{D5CDD505-2E9C-101B-9397-08002B2CF9AE}" pid="9" name="ContentTypeId">
    <vt:lpwstr>0x0101004132636BCF711C4D811D1CB34DCFA272</vt:lpwstr>
  </property>
</Properties>
</file>