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45.jpg" ContentType="image/jpg"/>
  <Override PartName="/ppt/media/image47.jpg" ContentType="image/jpg"/>
  <Override PartName="/ppt/media/image48.jpg" ContentType="image/jpg"/>
  <Override PartName="/ppt/media/image67.jpg" ContentType="image/jpg"/>
  <Override PartName="/ppt/media/image77.jpg" ContentType="image/jpg"/>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147482370" r:id="rId6"/>
    <p:sldId id="290" r:id="rId7"/>
    <p:sldId id="2147482377" r:id="rId8"/>
    <p:sldId id="298" r:id="rId9"/>
    <p:sldId id="2147482372" r:id="rId10"/>
    <p:sldId id="2147482362" r:id="rId11"/>
    <p:sldId id="2147482361" r:id="rId12"/>
    <p:sldId id="272" r:id="rId13"/>
    <p:sldId id="278" r:id="rId14"/>
    <p:sldId id="2147482382" r:id="rId15"/>
    <p:sldId id="260" r:id="rId16"/>
    <p:sldId id="273" r:id="rId17"/>
    <p:sldId id="275" r:id="rId18"/>
    <p:sldId id="274" r:id="rId19"/>
    <p:sldId id="2147482367" r:id="rId20"/>
    <p:sldId id="279"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060"/>
    <a:srgbClr val="00FF00"/>
    <a:srgbClr val="0E3458"/>
    <a:srgbClr val="8AC83D"/>
    <a:srgbClr val="BDBF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C487F6-80BC-4B9D-B710-B304F6B826EF}" v="6" dt="2025-05-15T20:52:22.3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19"/>
    <p:restoredTop sz="94728" autoAdjust="0"/>
  </p:normalViewPr>
  <p:slideViewPr>
    <p:cSldViewPr snapToGrid="0">
      <p:cViewPr varScale="1">
        <p:scale>
          <a:sx n="80" d="100"/>
          <a:sy n="80" d="100"/>
        </p:scale>
        <p:origin x="420"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5A24A2-A85D-4D61-8267-19CC3E096BFC}" type="datetimeFigureOut">
              <a:rPr lang="en-BE" smtClean="0"/>
              <a:t>15/05/2025</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6D3795-6740-4E8D-9A38-DA0609A9010A}" type="slidenum">
              <a:rPr lang="en-BE" smtClean="0"/>
              <a:t>‹#›</a:t>
            </a:fld>
            <a:endParaRPr lang="en-BE"/>
          </a:p>
        </p:txBody>
      </p:sp>
    </p:spTree>
    <p:extLst>
      <p:ext uri="{BB962C8B-B14F-4D97-AF65-F5344CB8AC3E}">
        <p14:creationId xmlns:p14="http://schemas.microsoft.com/office/powerpoint/2010/main" val="2976893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876D3795-6740-4E8D-9A38-DA0609A9010A}" type="slidenum">
              <a:rPr lang="en-BE" smtClean="0"/>
              <a:t>1</a:t>
            </a:fld>
            <a:endParaRPr lang="en-BE"/>
          </a:p>
        </p:txBody>
      </p:sp>
    </p:spTree>
    <p:extLst>
      <p:ext uri="{BB962C8B-B14F-4D97-AF65-F5344CB8AC3E}">
        <p14:creationId xmlns:p14="http://schemas.microsoft.com/office/powerpoint/2010/main" val="1119938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A74E2-A105-FABB-C2B5-2DA9ACB73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67775-F583-DCBB-0714-708594D0CD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376962-421B-DCFC-23A9-B1AFB1D30610}"/>
              </a:ext>
            </a:extLst>
          </p:cNvPr>
          <p:cNvSpPr>
            <a:spLocks noGrp="1"/>
          </p:cNvSpPr>
          <p:nvPr>
            <p:ph type="body" idx="1"/>
          </p:nvPr>
        </p:nvSpPr>
        <p:spPr/>
        <p:txBody>
          <a:bodyPr/>
          <a:lstStyle/>
          <a:p>
            <a:pPr>
              <a:defRPr/>
            </a:pPr>
            <a:r>
              <a:rPr lang="en-US" sz="1200" b="0" i="0" u="none" strike="noStrike" cap="none" spc="0" dirty="0">
                <a:solidFill>
                  <a:srgbClr val="333333"/>
                </a:solidFill>
                <a:latin typeface="McKinsey Sans"/>
                <a:cs typeface="McKinsey Sans"/>
              </a:rPr>
              <a:t>The ongoing digital transformation, in which AI plays the key role, has triggered a global competition for tech leadership; </a:t>
            </a:r>
          </a:p>
          <a:p>
            <a:pPr>
              <a:defRPr/>
            </a:pPr>
            <a:endParaRPr lang="en-US" sz="1200" b="0" i="0" u="none" strike="noStrike" cap="none" spc="0" dirty="0">
              <a:solidFill>
                <a:srgbClr val="333333"/>
              </a:solidFill>
              <a:latin typeface="McKinsey Sans"/>
            </a:endParaRPr>
          </a:p>
          <a:p>
            <a:pPr>
              <a:defRPr/>
            </a:pPr>
            <a:r>
              <a:rPr lang="en-US" sz="1200" b="0" i="0" dirty="0">
                <a:solidFill>
                  <a:srgbClr val="333333"/>
                </a:solidFill>
                <a:latin typeface="McKinsey Sans"/>
              </a:rPr>
              <a:t>Europe is lagging, and unless it catches up with </a:t>
            </a:r>
            <a:r>
              <a:rPr lang="en-GB" sz="1200" b="0" i="0" dirty="0">
                <a:solidFill>
                  <a:srgbClr val="333333"/>
                </a:solidFill>
                <a:latin typeface="McKinsey Sans"/>
              </a:rPr>
              <a:t>major regions on key technologies, it will be vulnerable across all sectors on growth and competitiveness; compromising the region’s record on sustainability and inclusion.</a:t>
            </a:r>
          </a:p>
          <a:p>
            <a:pPr>
              <a:defRPr/>
            </a:pPr>
            <a:endParaRPr lang="en-GB" sz="1200" b="0" i="0" dirty="0">
              <a:solidFill>
                <a:srgbClr val="333333"/>
              </a:solidFill>
              <a:latin typeface="McKinsey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Calibri" panose="020F0502020204030204" pitchFamily="34" charset="0"/>
              </a:rPr>
              <a:t>Europe is outpaced by North America in terms of R&amp;D investments as a percentage of revenue, as shown by this figure.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spc="0" dirty="0">
              <a:solidFill>
                <a:schemeClr val="tx1"/>
              </a:solidFill>
              <a:latin typeface="+mn-lt"/>
              <a:cs typeface="Calibri"/>
            </a:endParaRPr>
          </a:p>
          <a:p>
            <a:pPr>
              <a:defRPr/>
            </a:pPr>
            <a:r>
              <a:rPr lang="en-US" sz="1200" b="0" i="0" u="none" strike="noStrike" cap="none" spc="0" dirty="0">
                <a:solidFill>
                  <a:schemeClr val="tx1"/>
                </a:solidFill>
                <a:latin typeface="+mn-lt"/>
                <a:cs typeface="Calibri"/>
              </a:rPr>
              <a:t>Europe must </a:t>
            </a:r>
            <a:r>
              <a:rPr lang="en-US" sz="1200" b="0" i="0" u="none" strike="noStrike" cap="none" spc="0" dirty="0" err="1">
                <a:solidFill>
                  <a:schemeClr val="tx1"/>
                </a:solidFill>
                <a:latin typeface="+mn-lt"/>
                <a:cs typeface="Calibri"/>
              </a:rPr>
              <a:t>capitalise</a:t>
            </a:r>
            <a:r>
              <a:rPr lang="en-US" sz="1200" b="0" i="0" u="none" strike="noStrike" cap="none" spc="0" dirty="0">
                <a:solidFill>
                  <a:schemeClr val="tx1"/>
                </a:solidFill>
                <a:latin typeface="+mn-lt"/>
                <a:cs typeface="Calibri"/>
              </a:rPr>
              <a:t> on the market opportunity that AI, Data and Robotics technologies will deliver, and ensure that the technology that is developed also enshrines core European values</a:t>
            </a:r>
            <a:r>
              <a:rPr lang="en-GB" sz="1200" b="0" i="0" u="none" strike="noStrike" cap="none" spc="0" dirty="0">
                <a:solidFill>
                  <a:schemeClr val="tx1"/>
                </a:solidFill>
                <a:latin typeface="+mn-lt"/>
                <a:cs typeface="Calibri"/>
              </a:rPr>
              <a:t> - where no one is left behind, everyone enjoys freedom, protection and fairness. </a:t>
            </a:r>
          </a:p>
          <a:p>
            <a:pPr>
              <a:defRPr/>
            </a:pPr>
            <a:endParaRPr lang="en-GB" sz="1200" b="0" i="0" u="none" strike="noStrike" cap="none" spc="0" dirty="0">
              <a:solidFill>
                <a:schemeClr val="tx1"/>
              </a:solidFill>
              <a:latin typeface="+mn-lt"/>
              <a:cs typeface="Calibri"/>
            </a:endParaRPr>
          </a:p>
          <a:p>
            <a:pPr marL="0" marR="0" lvl="0" indent="0" algn="l" defTabSz="914400" eaLnBrk="1" fontAlgn="auto" latinLnBrk="0" hangingPunct="1">
              <a:lnSpc>
                <a:spcPct val="100000"/>
              </a:lnSpc>
              <a:spcBef>
                <a:spcPts val="0"/>
              </a:spcBef>
              <a:spcAft>
                <a:spcPts val="0"/>
              </a:spcAft>
              <a:buClrTx/>
              <a:buSzTx/>
              <a:buFontTx/>
              <a:buNone/>
              <a:tabLst/>
              <a:defRPr/>
            </a:pPr>
            <a:r>
              <a:rPr lang="en-US" sz="1200" kern="150" dirty="0">
                <a:solidFill>
                  <a:srgbClr val="000000"/>
                </a:solidFill>
                <a:effectLst/>
                <a:latin typeface="Calibri" panose="020F0502020204030204" pitchFamily="34" charset="0"/>
                <a:ea typeface="Calibri" panose="020F0502020204030204" pitchFamily="34" charset="0"/>
              </a:rPr>
              <a:t>Over the next two decades Europe will need to deal with Climate change, a demographic shift, a reduced career ratio and lower productivity, </a:t>
            </a:r>
            <a:r>
              <a:rPr lang="en-US" sz="1200" kern="150" dirty="0" err="1">
                <a:solidFill>
                  <a:srgbClr val="000000"/>
                </a:solidFill>
                <a:effectLst/>
                <a:latin typeface="Calibri" panose="020F0502020204030204" pitchFamily="34" charset="0"/>
                <a:ea typeface="Calibri" panose="020F0502020204030204" pitchFamily="34" charset="0"/>
              </a:rPr>
              <a:t>urbanisation</a:t>
            </a:r>
            <a:r>
              <a:rPr lang="en-US" sz="1200" kern="150" dirty="0">
                <a:solidFill>
                  <a:srgbClr val="000000"/>
                </a:solidFill>
                <a:effectLst/>
                <a:latin typeface="Calibri" panose="020F0502020204030204" pitchFamily="34" charset="0"/>
                <a:ea typeface="Calibri" panose="020F0502020204030204" pitchFamily="34" charset="0"/>
              </a:rPr>
              <a:t>, global competition from China and the US, all simultaneously. And that’s without the impact of black swan events like the Ukraine war. </a:t>
            </a:r>
          </a:p>
          <a:p>
            <a:pPr>
              <a:defRPr/>
            </a:pPr>
            <a:endParaRPr lang="en-US" sz="1000" b="0" i="0" u="none" strike="noStrike" cap="none" spc="0" dirty="0">
              <a:solidFill>
                <a:schemeClr val="tx1"/>
              </a:solidFill>
              <a:latin typeface="Calibri"/>
              <a:ea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50" dirty="0">
                <a:solidFill>
                  <a:srgbClr val="000000"/>
                </a:solidFill>
                <a:effectLst/>
                <a:latin typeface="Calibri" panose="020F0502020204030204" pitchFamily="34" charset="0"/>
                <a:ea typeface="Calibri" panose="020F0502020204030204" pitchFamily="34" charset="0"/>
              </a:rPr>
              <a:t>artificial intelligence, Data and robotic technologies hold immense potential to improve people’s lives and significantly accelerate efforts to achieve the Sustainable Development Goals and address climate change.</a:t>
            </a:r>
            <a:endParaRPr lang="en-US" sz="1200" kern="150" dirty="0">
              <a:solidFill>
                <a:srgbClr val="000000"/>
              </a:solidFill>
              <a:effectLst/>
              <a:latin typeface="Times New Roman" panose="02020603050405020304" pitchFamily="18" charset="0"/>
              <a:ea typeface="Times New Roman" panose="02020603050405020304" pitchFamily="18" charset="0"/>
            </a:endParaRPr>
          </a:p>
          <a:p>
            <a:pPr>
              <a:defRPr/>
            </a:pPr>
            <a:endParaRPr lang="en-US" dirty="0"/>
          </a:p>
        </p:txBody>
      </p:sp>
      <p:sp>
        <p:nvSpPr>
          <p:cNvPr id="4" name="Slide Number Placeholder 3">
            <a:extLst>
              <a:ext uri="{FF2B5EF4-FFF2-40B4-BE49-F238E27FC236}">
                <a16:creationId xmlns:a16="http://schemas.microsoft.com/office/drawing/2014/main" id="{610BE336-1306-EBD1-C0A3-008A43F66E93}"/>
              </a:ext>
            </a:extLst>
          </p:cNvPr>
          <p:cNvSpPr>
            <a:spLocks noGrp="1"/>
          </p:cNvSpPr>
          <p:nvPr>
            <p:ph type="sldNum" sz="quarter" idx="5"/>
          </p:nvPr>
        </p:nvSpPr>
        <p:spPr/>
        <p:txBody>
          <a:bodyPr/>
          <a:lstStyle/>
          <a:p>
            <a:fld id="{876D3795-6740-4E8D-9A38-DA0609A9010A}" type="slidenum">
              <a:rPr lang="en-BE" smtClean="0"/>
              <a:t>2</a:t>
            </a:fld>
            <a:endParaRPr lang="en-BE"/>
          </a:p>
        </p:txBody>
      </p:sp>
    </p:spTree>
    <p:extLst>
      <p:ext uri="{BB962C8B-B14F-4D97-AF65-F5344CB8AC3E}">
        <p14:creationId xmlns:p14="http://schemas.microsoft.com/office/powerpoint/2010/main" val="2399142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200" kern="100" dirty="0">
                <a:effectLst/>
                <a:latin typeface="Calibri" panose="020F0502020204030204" pitchFamily="34" charset="0"/>
                <a:ea typeface="Calibri" panose="020F0502020204030204" pitchFamily="34" charset="0"/>
                <a:cs typeface="Calibri" panose="020F0502020204030204" pitchFamily="34" charset="0"/>
              </a:rPr>
              <a:t>While the world is slowly figuring out the potential uses and misuses of large language models, new breakthrough are already appearing on the horizon. </a:t>
            </a:r>
          </a:p>
          <a:p>
            <a:pPr>
              <a:lnSpc>
                <a:spcPct val="115000"/>
              </a:lnSpc>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pPr>
            <a:r>
              <a:rPr lang="en-US" sz="1200" kern="100" dirty="0" err="1">
                <a:effectLst/>
                <a:latin typeface="Calibri" panose="020F0502020204030204" pitchFamily="34" charset="0"/>
                <a:ea typeface="Calibri" panose="020F0502020204030204" pitchFamily="34" charset="0"/>
                <a:cs typeface="Calibri" panose="020F0502020204030204" pitchFamily="34" charset="0"/>
              </a:rPr>
              <a:t>DeepSeek</a:t>
            </a:r>
            <a:r>
              <a:rPr lang="en-US" sz="1200" kern="100" dirty="0">
                <a:effectLst/>
                <a:latin typeface="Calibri" panose="020F0502020204030204" pitchFamily="34" charset="0"/>
                <a:ea typeface="Calibri" panose="020F0502020204030204" pitchFamily="34" charset="0"/>
                <a:cs typeface="Calibri" panose="020F0502020204030204" pitchFamily="34" charset="0"/>
              </a:rPr>
              <a:t> – huge innovations in the model</a:t>
            </a:r>
            <a:endParaRPr lang="en-B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endParaRPr lang="en-B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200" kern="100" dirty="0">
                <a:effectLst/>
                <a:latin typeface="Calibri" panose="020F0502020204030204" pitchFamily="34" charset="0"/>
                <a:ea typeface="Calibri" panose="020F0502020204030204" pitchFamily="34" charset="0"/>
                <a:cs typeface="Calibri" panose="020F0502020204030204" pitchFamily="34" charset="0"/>
              </a:rPr>
              <a:t>OpenAI, NVIDIA are investing billions in developing new interfaces for foundation models. The images on the left shows NVIDIA’s Isaac gym, reinforcement learning for robots and the image on the right, show a robot learning to manipulate objects using the GPT4 large language model and reinforcement learning. </a:t>
            </a:r>
            <a:endParaRPr lang="en-B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endParaRPr lang="en-B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200" b="1" kern="100" dirty="0">
                <a:effectLst/>
                <a:latin typeface="Calibri" panose="020F0502020204030204" pitchFamily="34" charset="0"/>
                <a:ea typeface="Calibri" panose="020F0502020204030204" pitchFamily="34" charset="0"/>
                <a:cs typeface="Calibri" panose="020F0502020204030204" pitchFamily="34" charset="0"/>
              </a:rPr>
              <a:t>Important because: </a:t>
            </a:r>
          </a:p>
          <a:p>
            <a:pPr>
              <a:lnSpc>
                <a:spcPct val="115000"/>
              </a:lnSpc>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pPr>
            <a:r>
              <a:rPr lang="en-US" sz="1200" kern="100" dirty="0">
                <a:effectLst/>
                <a:latin typeface="Calibri" panose="020F0502020204030204" pitchFamily="34" charset="0"/>
                <a:ea typeface="Calibri" panose="020F0502020204030204" pitchFamily="34" charset="0"/>
                <a:cs typeface="Calibri" panose="020F0502020204030204" pitchFamily="34" charset="0"/>
              </a:rPr>
              <a:t>1. LLM's can be successfully applied in the robotics domain, demonstrating the convergence between AI, Data, Robotics technologies. New applications are emerging all the time. </a:t>
            </a:r>
            <a:endParaRPr lang="en-BE"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200" kern="100" dirty="0">
                <a:effectLst/>
                <a:latin typeface="Calibri" panose="020F0502020204030204" pitchFamily="34" charset="0"/>
                <a:ea typeface="Calibri" panose="020F0502020204030204" pitchFamily="34" charset="0"/>
                <a:cs typeface="Calibri" panose="020F0502020204030204" pitchFamily="34" charset="0"/>
              </a:rPr>
              <a:t>2. Research from OpenAI and NVIDIA are demonstrating innovations across the technology stack. Challenging existing paradigms and players in both robotics and AI.</a:t>
            </a:r>
            <a:r>
              <a:rPr lang="en-BE" sz="1200" kern="100" dirty="0">
                <a:effectLst/>
                <a:latin typeface="Calibri" panose="020F0502020204030204" pitchFamily="34" charset="0"/>
                <a:ea typeface="Calibri" panose="020F0502020204030204" pitchFamily="34" charset="0"/>
                <a:cs typeface="Calibri" panose="020F0502020204030204" pitchFamily="34" charset="0"/>
              </a:rPr>
              <a:t> </a:t>
            </a:r>
            <a:endParaRPr lang="en-BE" sz="1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BE" dirty="0"/>
          </a:p>
        </p:txBody>
      </p:sp>
      <p:sp>
        <p:nvSpPr>
          <p:cNvPr id="4" name="Slide Number Placeholder 3"/>
          <p:cNvSpPr>
            <a:spLocks noGrp="1"/>
          </p:cNvSpPr>
          <p:nvPr>
            <p:ph type="sldNum" sz="quarter" idx="5"/>
          </p:nvPr>
        </p:nvSpPr>
        <p:spPr/>
        <p:txBody>
          <a:bodyPr/>
          <a:lstStyle/>
          <a:p>
            <a:fld id="{876D3795-6740-4E8D-9A38-DA0609A9010A}" type="slidenum">
              <a:rPr lang="en-BE" smtClean="0"/>
              <a:t>3</a:t>
            </a:fld>
            <a:endParaRPr lang="en-BE"/>
          </a:p>
        </p:txBody>
      </p:sp>
    </p:spTree>
    <p:extLst>
      <p:ext uri="{BB962C8B-B14F-4D97-AF65-F5344CB8AC3E}">
        <p14:creationId xmlns:p14="http://schemas.microsoft.com/office/powerpoint/2010/main" val="1798065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1000"/>
              </a:spcBef>
              <a:buSzPct val="80000"/>
              <a:buBlip>
                <a:blip r:embed="rId3"/>
              </a:buBlip>
              <a:defRPr/>
            </a:pPr>
            <a:r>
              <a:rPr lang="en-US" sz="1200" dirty="0"/>
              <a:t>The European Union’s leadership in Artificial Intelligence, Data and Robotics innovation is </a:t>
            </a:r>
            <a:r>
              <a:rPr lang="en-US" sz="1200" b="1" dirty="0"/>
              <a:t>pivotal for driving economic growth, digital sovereignty, and global competitiveness. </a:t>
            </a:r>
            <a:endParaRPr lang="en-US" sz="1200" dirty="0"/>
          </a:p>
          <a:p>
            <a:pPr marL="228600" indent="-228600">
              <a:lnSpc>
                <a:spcPct val="90000"/>
              </a:lnSpc>
              <a:spcBef>
                <a:spcPts val="1000"/>
              </a:spcBef>
              <a:buSzPct val="80000"/>
              <a:buBlip>
                <a:blip r:embed="rId3"/>
              </a:buBlip>
              <a:defRPr/>
            </a:pPr>
            <a:r>
              <a:rPr lang="en-US" sz="1200" dirty="0" err="1"/>
              <a:t>Adra</a:t>
            </a:r>
            <a:r>
              <a:rPr lang="en-US" sz="1200" dirty="0"/>
              <a:t> want a vision for Europe in which the continent can </a:t>
            </a:r>
            <a:r>
              <a:rPr lang="en-US" sz="1200" b="1" dirty="0"/>
              <a:t>lead in development and deployment  of technology</a:t>
            </a:r>
            <a:r>
              <a:rPr lang="en-US" sz="1200" dirty="0"/>
              <a:t>, where there is a seamless interaction between Human and technology. Where the interaction is </a:t>
            </a:r>
            <a:r>
              <a:rPr lang="en-US" sz="1200" b="1" dirty="0"/>
              <a:t>safe and trusted.</a:t>
            </a:r>
            <a:endParaRPr lang="en-US" sz="1200" dirty="0"/>
          </a:p>
          <a:p>
            <a:pPr marL="228600" indent="-228600">
              <a:lnSpc>
                <a:spcPct val="90000"/>
              </a:lnSpc>
              <a:spcBef>
                <a:spcPts val="1000"/>
              </a:spcBef>
              <a:buSzPct val="80000"/>
              <a:buBlip>
                <a:blip r:embed="rId3"/>
              </a:buBlip>
              <a:defRPr/>
            </a:pPr>
            <a:r>
              <a:rPr lang="en-US" sz="1200" dirty="0"/>
              <a:t>This is a powerful vision, which require </a:t>
            </a:r>
            <a:r>
              <a:rPr lang="en-US" sz="1200" b="1" dirty="0"/>
              <a:t>deep technology changes</a:t>
            </a:r>
            <a:r>
              <a:rPr lang="en-US" sz="1200" dirty="0"/>
              <a:t> and the </a:t>
            </a:r>
            <a:r>
              <a:rPr lang="en-US" sz="1200" b="1" dirty="0"/>
              <a:t>emergence of new, currently unavailable value chains in Europe</a:t>
            </a:r>
            <a:r>
              <a:rPr lang="en-US" sz="1200" dirty="0"/>
              <a:t> and to do this. </a:t>
            </a:r>
          </a:p>
          <a:p>
            <a:pPr marL="228600" indent="-228600">
              <a:lnSpc>
                <a:spcPct val="90000"/>
              </a:lnSpc>
              <a:spcBef>
                <a:spcPts val="1000"/>
              </a:spcBef>
              <a:buSzPct val="80000"/>
              <a:buBlip>
                <a:blip r:embed="rId3"/>
              </a:buBlip>
              <a:defRPr/>
            </a:pPr>
            <a:endParaRPr lang="en-US" sz="1200" dirty="0"/>
          </a:p>
          <a:p>
            <a:pPr>
              <a:lnSpc>
                <a:spcPct val="90000"/>
              </a:lnSpc>
              <a:spcBef>
                <a:spcPts val="1000"/>
              </a:spcBef>
              <a:buSzPct val="80000"/>
              <a:defRPr/>
            </a:pPr>
            <a:r>
              <a:rPr lang="en-US" sz="1200" b="1" dirty="0"/>
              <a:t>To achieve this vision, the unification of ADR must be blended and create convergence across software and hardware. </a:t>
            </a:r>
          </a:p>
          <a:p>
            <a:endParaRPr lang="en-BE" dirty="0"/>
          </a:p>
        </p:txBody>
      </p:sp>
      <p:sp>
        <p:nvSpPr>
          <p:cNvPr id="4" name="Slide Number Placeholder 3"/>
          <p:cNvSpPr>
            <a:spLocks noGrp="1"/>
          </p:cNvSpPr>
          <p:nvPr>
            <p:ph type="sldNum" sz="quarter" idx="5"/>
          </p:nvPr>
        </p:nvSpPr>
        <p:spPr/>
        <p:txBody>
          <a:bodyPr/>
          <a:lstStyle/>
          <a:p>
            <a:fld id="{876D3795-6740-4E8D-9A38-DA0609A9010A}" type="slidenum">
              <a:rPr lang="en-BE" smtClean="0"/>
              <a:t>4</a:t>
            </a:fld>
            <a:endParaRPr lang="en-BE"/>
          </a:p>
        </p:txBody>
      </p:sp>
    </p:spTree>
    <p:extLst>
      <p:ext uri="{BB962C8B-B14F-4D97-AF65-F5344CB8AC3E}">
        <p14:creationId xmlns:p14="http://schemas.microsoft.com/office/powerpoint/2010/main" val="284557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sv-SE" sz="1200" b="0" i="0" u="none" strike="noStrike" cap="none" spc="0" dirty="0">
                <a:solidFill>
                  <a:schemeClr val="tx1"/>
                </a:solidFill>
                <a:latin typeface="+mn-lt"/>
                <a:ea typeface="Times New Roman"/>
                <a:cs typeface="Calibri"/>
              </a:rPr>
              <a:t>In order to solve these challenges, alignment between public &amp; private sector is required and might be a third-way, in the context of these global challenges. </a:t>
            </a:r>
            <a:endParaRPr lang="sv-SE" sz="1200" dirty="0"/>
          </a:p>
          <a:p>
            <a:pPr>
              <a:defRPr/>
            </a:pPr>
            <a:endParaRPr lang="sv-SE" sz="1200" dirty="0"/>
          </a:p>
          <a:p>
            <a:pPr>
              <a:defRPr/>
            </a:pPr>
            <a:r>
              <a:rPr lang="sv-SE" sz="1200" dirty="0"/>
              <a:t>Adra was founded </a:t>
            </a:r>
            <a:r>
              <a:rPr lang="sv-SE" dirty="0"/>
              <a:t> to be the private side of the public-private partnership with the Commision (now the AI office) </a:t>
            </a:r>
            <a:r>
              <a:rPr lang="sv-SE" sz="1200" dirty="0"/>
              <a:t>by 5 associations, BDVA, eu robotics , and 3 AI associations Claire, ellis and EurAI. All associations are granted seats in the governance board. </a:t>
            </a:r>
            <a:endParaRPr lang="sv-FI" sz="1200" dirty="0"/>
          </a:p>
          <a:p>
            <a:pPr marL="0" marR="0" lvl="0" indent="0" algn="l" defTabSz="91440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eaLnBrk="1" fontAlgn="auto" latinLnBrk="0" hangingPunct="1">
              <a:lnSpc>
                <a:spcPct val="100000"/>
              </a:lnSpc>
              <a:spcBef>
                <a:spcPts val="0"/>
              </a:spcBef>
              <a:spcAft>
                <a:spcPts val="0"/>
              </a:spcAft>
              <a:buClrTx/>
              <a:buSzTx/>
              <a:buFontTx/>
              <a:buNone/>
              <a:tabLst/>
              <a:defRPr/>
            </a:pPr>
            <a:r>
              <a:rPr lang="en-US" dirty="0"/>
              <a:t>The European Commission have committed to  </a:t>
            </a:r>
            <a:r>
              <a:rPr lang="sv-SE" dirty="0"/>
              <a:t>invest 1,3 Billion euros into research in this sector through its Horizon Europ</a:t>
            </a:r>
            <a:r>
              <a:rPr lang="en-US" dirty="0"/>
              <a:t>e</a:t>
            </a:r>
            <a:r>
              <a:rPr lang="sv-SE" dirty="0"/>
              <a:t> program. This means the EU launches around 200 hundred projects in this sector. Almost 100 are already running.   The private side commits to match this with an equal sum</a:t>
            </a:r>
            <a:r>
              <a:rPr lang="en-US" dirty="0"/>
              <a:t> of investment</a:t>
            </a:r>
            <a:r>
              <a:rPr lang="sv-SE" dirty="0"/>
              <a:t>. </a:t>
            </a:r>
          </a:p>
          <a:p>
            <a:pPr marL="0" marR="0" lvl="0" indent="0" algn="l" defTabSz="914400" eaLnBrk="1" fontAlgn="auto" latinLnBrk="0" hangingPunct="1">
              <a:lnSpc>
                <a:spcPct val="100000"/>
              </a:lnSpc>
              <a:spcBef>
                <a:spcPts val="0"/>
              </a:spcBef>
              <a:spcAft>
                <a:spcPts val="0"/>
              </a:spcAft>
              <a:buClrTx/>
              <a:buSzTx/>
              <a:buFontTx/>
              <a:buNone/>
              <a:tabLst/>
              <a:defRPr/>
            </a:pPr>
            <a:endParaRPr lang="sv-SE" sz="1200" dirty="0">
              <a:latin typeface="Calibri"/>
              <a:cs typeface="Calibri"/>
            </a:endParaRPr>
          </a:p>
          <a:p>
            <a:pPr marL="240029" marR="231775" algn="ctr">
              <a:lnSpc>
                <a:spcPts val="2160"/>
              </a:lnSpc>
            </a:pPr>
            <a:endParaRPr lang="it-IT" sz="1200" dirty="0">
              <a:latin typeface="Calibri"/>
              <a:cs typeface="Calibri"/>
            </a:endParaRPr>
          </a:p>
          <a:p>
            <a:endParaRPr lang="en-BE" dirty="0"/>
          </a:p>
        </p:txBody>
      </p:sp>
      <p:sp>
        <p:nvSpPr>
          <p:cNvPr id="4" name="Slide Number Placeholder 3"/>
          <p:cNvSpPr>
            <a:spLocks noGrp="1"/>
          </p:cNvSpPr>
          <p:nvPr>
            <p:ph type="sldNum" sz="quarter" idx="5"/>
          </p:nvPr>
        </p:nvSpPr>
        <p:spPr/>
        <p:txBody>
          <a:bodyPr/>
          <a:lstStyle/>
          <a:p>
            <a:fld id="{876D3795-6740-4E8D-9A38-DA0609A9010A}" type="slidenum">
              <a:rPr lang="en-BE" smtClean="0"/>
              <a:t>6</a:t>
            </a:fld>
            <a:endParaRPr lang="en-BE"/>
          </a:p>
        </p:txBody>
      </p:sp>
    </p:spTree>
    <p:extLst>
      <p:ext uri="{BB962C8B-B14F-4D97-AF65-F5344CB8AC3E}">
        <p14:creationId xmlns:p14="http://schemas.microsoft.com/office/powerpoint/2010/main" val="625182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876D3795-6740-4E8D-9A38-DA0609A9010A}" type="slidenum">
              <a:rPr lang="en-BE" smtClean="0"/>
              <a:t>7</a:t>
            </a:fld>
            <a:endParaRPr lang="en-BE"/>
          </a:p>
        </p:txBody>
      </p:sp>
    </p:spTree>
    <p:extLst>
      <p:ext uri="{BB962C8B-B14F-4D97-AF65-F5344CB8AC3E}">
        <p14:creationId xmlns:p14="http://schemas.microsoft.com/office/powerpoint/2010/main" val="62805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876D3795-6740-4E8D-9A38-DA0609A9010A}" type="slidenum">
              <a:rPr lang="en-BE" smtClean="0"/>
              <a:t>9</a:t>
            </a:fld>
            <a:endParaRPr lang="en-BE"/>
          </a:p>
        </p:txBody>
      </p:sp>
    </p:spTree>
    <p:extLst>
      <p:ext uri="{BB962C8B-B14F-4D97-AF65-F5344CB8AC3E}">
        <p14:creationId xmlns:p14="http://schemas.microsoft.com/office/powerpoint/2010/main" val="3795340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2004299875" name="Google Shape;2688;g30b603cb2a5_0_158:notes"/>
          <p:cNvSpPr>
            <a:spLocks noGrp="1" noRot="1" noChangeAspect="1"/>
          </p:cNvSpPr>
          <p:nvPr>
            <p:ph type="sldImg" idx="2"/>
          </p:nvPr>
        </p:nvSpPr>
        <p:spPr bwMode="auto">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9418656" name="Google Shape;2689;g30b603cb2a5_0_158:notes"/>
          <p:cNvSpPr txBox="1">
            <a:spLocks noGrp="1"/>
          </p:cNvSpPr>
          <p:nvPr>
            <p:ph type="body" idx="1"/>
          </p:nvPr>
        </p:nvSpPr>
        <p:spPr bwMode="auto">
          <a:xfrm>
            <a:off x="685800" y="4343400"/>
            <a:ext cx="5486400" cy="4114800"/>
          </a:xfrm>
          <a:prstGeom prst="rect">
            <a:avLst/>
          </a:prstGeom>
        </p:spPr>
        <p:txBody>
          <a:bodyPr spcFirstLastPara="1" wrap="square" lIns="91423" tIns="91423" rIns="91423" bIns="91423" anchor="t" anchorCtr="0">
            <a:noAutofit/>
          </a:bodyPr>
          <a:lstStyle/>
          <a:p>
            <a:pPr marL="0" lvl="0" indent="0" algn="l">
              <a:spcBef>
                <a:spcPts val="0"/>
              </a:spcBef>
              <a:spcAft>
                <a:spcPts val="0"/>
              </a:spcAft>
              <a:buNone/>
              <a:defRPr/>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twitter.com/adra_eu_" TargetMode="External"/><Relationship Id="rId7"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hyperlink" Target="https://adr-association.eu/" TargetMode="External"/><Relationship Id="rId5" Type="http://schemas.openxmlformats.org/officeDocument/2006/relationships/hyperlink" Target="mailto:secretary-general@adr-association.eu" TargetMode="External"/><Relationship Id="rId10" Type="http://schemas.openxmlformats.org/officeDocument/2006/relationships/image" Target="../media/image8.png"/><Relationship Id="rId4" Type="http://schemas.openxmlformats.org/officeDocument/2006/relationships/hyperlink" Target="https://www.linkedin.com/company/adr-association/" TargetMode="External"/><Relationship Id="rId9"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3C3CA1-42B3-EE7C-AB65-372888AA0244}"/>
              </a:ext>
            </a:extLst>
          </p:cNvPr>
          <p:cNvSpPr>
            <a:spLocks noGrp="1"/>
          </p:cNvSpPr>
          <p:nvPr>
            <p:ph type="ctrTitle"/>
          </p:nvPr>
        </p:nvSpPr>
        <p:spPr>
          <a:xfrm>
            <a:off x="1524000" y="1554850"/>
            <a:ext cx="9144000" cy="2387600"/>
          </a:xfrm>
        </p:spPr>
        <p:txBody>
          <a:bodyPr anchor="b"/>
          <a:lstStyle>
            <a:lvl1pPr algn="ctr">
              <a:defRPr sz="6000">
                <a:solidFill>
                  <a:schemeClr val="bg1"/>
                </a:solidFill>
              </a:defRPr>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269B106-E15E-1D00-8992-C93B7C4527FF}"/>
              </a:ext>
            </a:extLst>
          </p:cNvPr>
          <p:cNvSpPr>
            <a:spLocks noGrp="1"/>
          </p:cNvSpPr>
          <p:nvPr>
            <p:ph type="subTitle" idx="1"/>
          </p:nvPr>
        </p:nvSpPr>
        <p:spPr>
          <a:xfrm>
            <a:off x="1524000" y="4219876"/>
            <a:ext cx="9144000" cy="165576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1381259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C63AEA-262C-4D44-B8EF-1C52A0C4425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571288F-E458-E112-DCFF-E996977EC29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F70581C-192C-572C-A41A-922D659F875F}"/>
              </a:ext>
            </a:extLst>
          </p:cNvPr>
          <p:cNvSpPr>
            <a:spLocks noGrp="1"/>
          </p:cNvSpPr>
          <p:nvPr>
            <p:ph type="dt" sz="half" idx="10"/>
          </p:nvPr>
        </p:nvSpPr>
        <p:spPr/>
        <p:txBody>
          <a:bodyPr/>
          <a:lstStyle/>
          <a:p>
            <a:fld id="{AF14D754-F820-6A48-8432-0CBB79675EF3}" type="datetimeFigureOut">
              <a:rPr lang="it-IT" smtClean="0"/>
              <a:t>15/05/2025</a:t>
            </a:fld>
            <a:endParaRPr lang="it-IT"/>
          </a:p>
        </p:txBody>
      </p:sp>
      <p:sp>
        <p:nvSpPr>
          <p:cNvPr id="5" name="Segnaposto piè di pagina 4">
            <a:extLst>
              <a:ext uri="{FF2B5EF4-FFF2-40B4-BE49-F238E27FC236}">
                <a16:creationId xmlns:a16="http://schemas.microsoft.com/office/drawing/2014/main" id="{D214DB94-6341-AAB8-44FC-38A80BDBDFA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A5839F4-E7DD-26E3-E0F4-F844400D3FDE}"/>
              </a:ext>
            </a:extLst>
          </p:cNvPr>
          <p:cNvSpPr>
            <a:spLocks noGrp="1"/>
          </p:cNvSpPr>
          <p:nvPr>
            <p:ph type="sldNum" sz="quarter" idx="12"/>
          </p:nvPr>
        </p:nvSpPr>
        <p:spPr/>
        <p:txBody>
          <a:bodyPr/>
          <a:lstStyle/>
          <a:p>
            <a:fld id="{A44B1BA3-1547-8741-867D-0FF5D744C34B}" type="slidenum">
              <a:rPr lang="it-IT" smtClean="0"/>
              <a:t>‹#›</a:t>
            </a:fld>
            <a:endParaRPr lang="it-IT"/>
          </a:p>
        </p:txBody>
      </p:sp>
    </p:spTree>
    <p:extLst>
      <p:ext uri="{BB962C8B-B14F-4D97-AF65-F5344CB8AC3E}">
        <p14:creationId xmlns:p14="http://schemas.microsoft.com/office/powerpoint/2010/main" val="379581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907338-36E0-A40B-5C51-0249A72F2199}"/>
              </a:ext>
            </a:extLst>
          </p:cNvPr>
          <p:cNvSpPr>
            <a:spLocks noGrp="1"/>
          </p:cNvSpPr>
          <p:nvPr>
            <p:ph type="title"/>
          </p:nvPr>
        </p:nvSpPr>
        <p:spPr>
          <a:xfrm>
            <a:off x="831850" y="1709738"/>
            <a:ext cx="10515600" cy="2852737"/>
          </a:xfrm>
        </p:spPr>
        <p:txBody>
          <a:bodyPr anchor="b">
            <a:normAutofit/>
          </a:bodyPr>
          <a:lstStyle>
            <a:lvl1pPr>
              <a:defRPr sz="4800"/>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E0D5500B-F455-3353-811F-3030C1CB28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Fare clic per modificare gli stili del testo dello schema</a:t>
            </a:r>
          </a:p>
        </p:txBody>
      </p:sp>
      <p:sp>
        <p:nvSpPr>
          <p:cNvPr id="4" name="Segnaposto data 3">
            <a:extLst>
              <a:ext uri="{FF2B5EF4-FFF2-40B4-BE49-F238E27FC236}">
                <a16:creationId xmlns:a16="http://schemas.microsoft.com/office/drawing/2014/main" id="{CEDDCD0A-781A-4908-8A11-8738FEA113A4}"/>
              </a:ext>
            </a:extLst>
          </p:cNvPr>
          <p:cNvSpPr>
            <a:spLocks noGrp="1"/>
          </p:cNvSpPr>
          <p:nvPr>
            <p:ph type="dt" sz="half" idx="10"/>
          </p:nvPr>
        </p:nvSpPr>
        <p:spPr/>
        <p:txBody>
          <a:bodyPr/>
          <a:lstStyle/>
          <a:p>
            <a:fld id="{AF14D754-F820-6A48-8432-0CBB79675EF3}" type="datetimeFigureOut">
              <a:rPr lang="it-IT" smtClean="0"/>
              <a:t>15/05/2025</a:t>
            </a:fld>
            <a:endParaRPr lang="it-IT"/>
          </a:p>
        </p:txBody>
      </p:sp>
      <p:sp>
        <p:nvSpPr>
          <p:cNvPr id="5" name="Segnaposto piè di pagina 4">
            <a:extLst>
              <a:ext uri="{FF2B5EF4-FFF2-40B4-BE49-F238E27FC236}">
                <a16:creationId xmlns:a16="http://schemas.microsoft.com/office/drawing/2014/main" id="{2046D33A-59AA-5E69-09AD-86516AA17F4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195DE25-430D-3D76-B5D2-4FCDCFC50CFD}"/>
              </a:ext>
            </a:extLst>
          </p:cNvPr>
          <p:cNvSpPr>
            <a:spLocks noGrp="1"/>
          </p:cNvSpPr>
          <p:nvPr>
            <p:ph type="sldNum" sz="quarter" idx="12"/>
          </p:nvPr>
        </p:nvSpPr>
        <p:spPr>
          <a:xfrm>
            <a:off x="9429415" y="6492875"/>
            <a:ext cx="2267107" cy="365125"/>
          </a:xfrm>
        </p:spPr>
        <p:txBody>
          <a:bodyPr/>
          <a:lstStyle/>
          <a:p>
            <a:fld id="{A44B1BA3-1547-8741-867D-0FF5D744C34B}" type="slidenum">
              <a:rPr lang="it-IT" smtClean="0"/>
              <a:t>‹#›</a:t>
            </a:fld>
            <a:endParaRPr lang="it-IT"/>
          </a:p>
        </p:txBody>
      </p:sp>
    </p:spTree>
    <p:extLst>
      <p:ext uri="{BB962C8B-B14F-4D97-AF65-F5344CB8AC3E}">
        <p14:creationId xmlns:p14="http://schemas.microsoft.com/office/powerpoint/2010/main" val="428840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s">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111280-10D5-1E0F-9FC1-1A0209B06A6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74089B4-A6E9-287F-9816-CBB0700BF24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DCE06D3-EF62-7AD0-5F21-038E6F54337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4D49BA5-F018-1832-4E6B-64B8E019397A}"/>
              </a:ext>
            </a:extLst>
          </p:cNvPr>
          <p:cNvSpPr>
            <a:spLocks noGrp="1"/>
          </p:cNvSpPr>
          <p:nvPr>
            <p:ph type="dt" sz="half" idx="10"/>
          </p:nvPr>
        </p:nvSpPr>
        <p:spPr/>
        <p:txBody>
          <a:bodyPr/>
          <a:lstStyle/>
          <a:p>
            <a:fld id="{AF14D754-F820-6A48-8432-0CBB79675EF3}" type="datetimeFigureOut">
              <a:rPr lang="it-IT" smtClean="0"/>
              <a:t>15/05/2025</a:t>
            </a:fld>
            <a:endParaRPr lang="it-IT"/>
          </a:p>
        </p:txBody>
      </p:sp>
      <p:sp>
        <p:nvSpPr>
          <p:cNvPr id="6" name="Segnaposto piè di pagina 5">
            <a:extLst>
              <a:ext uri="{FF2B5EF4-FFF2-40B4-BE49-F238E27FC236}">
                <a16:creationId xmlns:a16="http://schemas.microsoft.com/office/drawing/2014/main" id="{29BCC00F-93F2-7780-07ED-AC2DAB5CD37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698D695-A2D4-571E-983C-FB61E09B6D81}"/>
              </a:ext>
            </a:extLst>
          </p:cNvPr>
          <p:cNvSpPr>
            <a:spLocks noGrp="1"/>
          </p:cNvSpPr>
          <p:nvPr>
            <p:ph type="sldNum" sz="quarter" idx="12"/>
          </p:nvPr>
        </p:nvSpPr>
        <p:spPr/>
        <p:txBody>
          <a:bodyPr/>
          <a:lstStyle/>
          <a:p>
            <a:fld id="{A44B1BA3-1547-8741-867D-0FF5D744C34B}" type="slidenum">
              <a:rPr lang="it-IT" smtClean="0"/>
              <a:t>‹#›</a:t>
            </a:fld>
            <a:endParaRPr lang="it-IT"/>
          </a:p>
        </p:txBody>
      </p:sp>
    </p:spTree>
    <p:extLst>
      <p:ext uri="{BB962C8B-B14F-4D97-AF65-F5344CB8AC3E}">
        <p14:creationId xmlns:p14="http://schemas.microsoft.com/office/powerpoint/2010/main" val="419659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BF4E8C-0CEF-40F7-1C8A-EADEBEE9355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A5FFBE9-0C52-F84E-7796-0209053EAFA9}"/>
              </a:ext>
            </a:extLst>
          </p:cNvPr>
          <p:cNvSpPr>
            <a:spLocks noGrp="1"/>
          </p:cNvSpPr>
          <p:nvPr>
            <p:ph type="dt" sz="half" idx="10"/>
          </p:nvPr>
        </p:nvSpPr>
        <p:spPr/>
        <p:txBody>
          <a:bodyPr/>
          <a:lstStyle/>
          <a:p>
            <a:fld id="{AF14D754-F820-6A48-8432-0CBB79675EF3}" type="datetimeFigureOut">
              <a:rPr lang="it-IT" smtClean="0"/>
              <a:t>15/05/2025</a:t>
            </a:fld>
            <a:endParaRPr lang="it-IT"/>
          </a:p>
        </p:txBody>
      </p:sp>
      <p:sp>
        <p:nvSpPr>
          <p:cNvPr id="4" name="Segnaposto piè di pagina 3">
            <a:extLst>
              <a:ext uri="{FF2B5EF4-FFF2-40B4-BE49-F238E27FC236}">
                <a16:creationId xmlns:a16="http://schemas.microsoft.com/office/drawing/2014/main" id="{45FD7266-3E93-4B12-A3B5-215543C55E6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584D9D5-9481-8BE8-FF2B-29B571C0DC41}"/>
              </a:ext>
            </a:extLst>
          </p:cNvPr>
          <p:cNvSpPr>
            <a:spLocks noGrp="1"/>
          </p:cNvSpPr>
          <p:nvPr>
            <p:ph type="sldNum" sz="quarter" idx="12"/>
          </p:nvPr>
        </p:nvSpPr>
        <p:spPr/>
        <p:txBody>
          <a:bodyPr/>
          <a:lstStyle/>
          <a:p>
            <a:fld id="{A44B1BA3-1547-8741-867D-0FF5D744C34B}" type="slidenum">
              <a:rPr lang="it-IT" smtClean="0"/>
              <a:t>‹#›</a:t>
            </a:fld>
            <a:endParaRPr lang="it-IT"/>
          </a:p>
        </p:txBody>
      </p:sp>
    </p:spTree>
    <p:extLst>
      <p:ext uri="{BB962C8B-B14F-4D97-AF65-F5344CB8AC3E}">
        <p14:creationId xmlns:p14="http://schemas.microsoft.com/office/powerpoint/2010/main" val="2333666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CDF3879-43AA-8C8A-ACB3-0AF47FECC107}"/>
              </a:ext>
            </a:extLst>
          </p:cNvPr>
          <p:cNvSpPr>
            <a:spLocks noGrp="1"/>
          </p:cNvSpPr>
          <p:nvPr>
            <p:ph type="dt" sz="half" idx="10"/>
          </p:nvPr>
        </p:nvSpPr>
        <p:spPr/>
        <p:txBody>
          <a:bodyPr/>
          <a:lstStyle/>
          <a:p>
            <a:fld id="{AF14D754-F820-6A48-8432-0CBB79675EF3}" type="datetimeFigureOut">
              <a:rPr lang="it-IT" smtClean="0"/>
              <a:t>15/05/2025</a:t>
            </a:fld>
            <a:endParaRPr lang="it-IT"/>
          </a:p>
        </p:txBody>
      </p:sp>
      <p:sp>
        <p:nvSpPr>
          <p:cNvPr id="3" name="Segnaposto piè di pagina 2">
            <a:extLst>
              <a:ext uri="{FF2B5EF4-FFF2-40B4-BE49-F238E27FC236}">
                <a16:creationId xmlns:a16="http://schemas.microsoft.com/office/drawing/2014/main" id="{3B70B751-257F-05E1-41D2-149114DF785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E6609BF-3B3E-F55B-C3F6-D98806EBED55}"/>
              </a:ext>
            </a:extLst>
          </p:cNvPr>
          <p:cNvSpPr>
            <a:spLocks noGrp="1"/>
          </p:cNvSpPr>
          <p:nvPr>
            <p:ph type="sldNum" sz="quarter" idx="12"/>
          </p:nvPr>
        </p:nvSpPr>
        <p:spPr/>
        <p:txBody>
          <a:bodyPr/>
          <a:lstStyle/>
          <a:p>
            <a:fld id="{A44B1BA3-1547-8741-867D-0FF5D744C34B}" type="slidenum">
              <a:rPr lang="it-IT" smtClean="0"/>
              <a:t>‹#›</a:t>
            </a:fld>
            <a:endParaRPr lang="it-IT"/>
          </a:p>
        </p:txBody>
      </p:sp>
    </p:spTree>
    <p:extLst>
      <p:ext uri="{BB962C8B-B14F-4D97-AF65-F5344CB8AC3E}">
        <p14:creationId xmlns:p14="http://schemas.microsoft.com/office/powerpoint/2010/main" val="4214422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3C3CA1-42B3-EE7C-AB65-372888AA0244}"/>
              </a:ext>
            </a:extLst>
          </p:cNvPr>
          <p:cNvSpPr>
            <a:spLocks noGrp="1"/>
          </p:cNvSpPr>
          <p:nvPr>
            <p:ph type="ctrTitle" hasCustomPrompt="1"/>
          </p:nvPr>
        </p:nvSpPr>
        <p:spPr>
          <a:xfrm>
            <a:off x="1524000" y="1554850"/>
            <a:ext cx="5062151" cy="2387600"/>
          </a:xfrm>
        </p:spPr>
        <p:txBody>
          <a:bodyPr anchor="b"/>
          <a:lstStyle>
            <a:lvl1pPr algn="l">
              <a:defRPr sz="6000">
                <a:solidFill>
                  <a:schemeClr val="bg1"/>
                </a:solidFill>
              </a:defRPr>
            </a:lvl1pPr>
          </a:lstStyle>
          <a:p>
            <a:r>
              <a:rPr lang="it-IT" dirty="0"/>
              <a:t>THANKS!</a:t>
            </a:r>
          </a:p>
        </p:txBody>
      </p:sp>
      <p:sp>
        <p:nvSpPr>
          <p:cNvPr id="10" name="CasellaDiTesto 9">
            <a:hlinkClick r:id="rId3"/>
            <a:extLst>
              <a:ext uri="{FF2B5EF4-FFF2-40B4-BE49-F238E27FC236}">
                <a16:creationId xmlns:a16="http://schemas.microsoft.com/office/drawing/2014/main" id="{464BE15D-4EA4-49C6-91DF-0BA3FCBB7ABF}"/>
              </a:ext>
            </a:extLst>
          </p:cNvPr>
          <p:cNvSpPr txBox="1"/>
          <p:nvPr userDrawn="1"/>
        </p:nvSpPr>
        <p:spPr>
          <a:xfrm>
            <a:off x="6837750" y="5471987"/>
            <a:ext cx="1399402" cy="369332"/>
          </a:xfrm>
          <a:prstGeom prst="rect">
            <a:avLst/>
          </a:prstGeom>
          <a:noFill/>
        </p:spPr>
        <p:txBody>
          <a:bodyPr wrap="square">
            <a:spAutoFit/>
          </a:bodyPr>
          <a:lstStyle/>
          <a:p>
            <a:r>
              <a:rPr lang="it-IT" dirty="0">
                <a:solidFill>
                  <a:srgbClr val="BDBFC2"/>
                </a:solidFill>
              </a:rPr>
              <a:t>@</a:t>
            </a:r>
            <a:r>
              <a:rPr lang="it-IT" dirty="0" err="1">
                <a:solidFill>
                  <a:srgbClr val="BDBFC2"/>
                </a:solidFill>
              </a:rPr>
              <a:t>adra_eu</a:t>
            </a:r>
            <a:r>
              <a:rPr lang="it-IT" dirty="0">
                <a:solidFill>
                  <a:srgbClr val="BDBFC2"/>
                </a:solidFill>
              </a:rPr>
              <a:t>_</a:t>
            </a:r>
          </a:p>
        </p:txBody>
      </p:sp>
      <p:sp>
        <p:nvSpPr>
          <p:cNvPr id="11" name="CasellaDiTesto 10">
            <a:hlinkClick r:id="rId4"/>
            <a:extLst>
              <a:ext uri="{FF2B5EF4-FFF2-40B4-BE49-F238E27FC236}">
                <a16:creationId xmlns:a16="http://schemas.microsoft.com/office/drawing/2014/main" id="{E0C792E4-EB8A-3D7F-C60F-60906E672EF6}"/>
              </a:ext>
            </a:extLst>
          </p:cNvPr>
          <p:cNvSpPr txBox="1"/>
          <p:nvPr userDrawn="1"/>
        </p:nvSpPr>
        <p:spPr>
          <a:xfrm>
            <a:off x="6837750" y="5904474"/>
            <a:ext cx="3064477" cy="369332"/>
          </a:xfrm>
          <a:prstGeom prst="rect">
            <a:avLst/>
          </a:prstGeom>
          <a:noFill/>
        </p:spPr>
        <p:txBody>
          <a:bodyPr wrap="square">
            <a:spAutoFit/>
          </a:bodyPr>
          <a:lstStyle/>
          <a:p>
            <a:r>
              <a:rPr lang="it-IT" dirty="0">
                <a:solidFill>
                  <a:srgbClr val="BDBFC2"/>
                </a:solidFill>
              </a:rPr>
              <a:t>/company/</a:t>
            </a:r>
            <a:r>
              <a:rPr lang="it-IT" dirty="0" err="1">
                <a:solidFill>
                  <a:srgbClr val="BDBFC2"/>
                </a:solidFill>
              </a:rPr>
              <a:t>adr-association</a:t>
            </a:r>
            <a:r>
              <a:rPr lang="it-IT" dirty="0">
                <a:solidFill>
                  <a:srgbClr val="BDBFC2"/>
                </a:solidFill>
              </a:rPr>
              <a:t>/</a:t>
            </a:r>
          </a:p>
        </p:txBody>
      </p:sp>
      <p:sp>
        <p:nvSpPr>
          <p:cNvPr id="12" name="CasellaDiTesto 11">
            <a:hlinkClick r:id="rId5"/>
            <a:extLst>
              <a:ext uri="{FF2B5EF4-FFF2-40B4-BE49-F238E27FC236}">
                <a16:creationId xmlns:a16="http://schemas.microsoft.com/office/drawing/2014/main" id="{5E615966-8E5C-B91D-9F34-2E0BCFD7709B}"/>
              </a:ext>
            </a:extLst>
          </p:cNvPr>
          <p:cNvSpPr txBox="1"/>
          <p:nvPr userDrawn="1"/>
        </p:nvSpPr>
        <p:spPr>
          <a:xfrm>
            <a:off x="6837750" y="6336960"/>
            <a:ext cx="3891859" cy="369332"/>
          </a:xfrm>
          <a:prstGeom prst="rect">
            <a:avLst/>
          </a:prstGeom>
          <a:noFill/>
        </p:spPr>
        <p:txBody>
          <a:bodyPr wrap="square">
            <a:spAutoFit/>
          </a:bodyPr>
          <a:lstStyle/>
          <a:p>
            <a:r>
              <a:rPr lang="it-IT" b="0" i="0" u="none" strike="noStrike" dirty="0" err="1">
                <a:solidFill>
                  <a:srgbClr val="BDBFC2"/>
                </a:solidFill>
                <a:effectLst/>
                <a:latin typeface="+mn-lt"/>
              </a:rPr>
              <a:t>secretary-general@adr-association.eu</a:t>
            </a:r>
            <a:endParaRPr lang="it-IT" dirty="0">
              <a:solidFill>
                <a:srgbClr val="BDBFC2"/>
              </a:solidFill>
              <a:latin typeface="+mn-lt"/>
            </a:endParaRPr>
          </a:p>
        </p:txBody>
      </p:sp>
      <p:sp>
        <p:nvSpPr>
          <p:cNvPr id="13" name="CasellaDiTesto 12">
            <a:hlinkClick r:id="rId6"/>
            <a:extLst>
              <a:ext uri="{FF2B5EF4-FFF2-40B4-BE49-F238E27FC236}">
                <a16:creationId xmlns:a16="http://schemas.microsoft.com/office/drawing/2014/main" id="{C52324AD-4A3C-4F0D-67F3-556493B260B0}"/>
              </a:ext>
            </a:extLst>
          </p:cNvPr>
          <p:cNvSpPr txBox="1"/>
          <p:nvPr userDrawn="1"/>
        </p:nvSpPr>
        <p:spPr>
          <a:xfrm>
            <a:off x="6850106" y="5039500"/>
            <a:ext cx="2718487" cy="369332"/>
          </a:xfrm>
          <a:prstGeom prst="rect">
            <a:avLst/>
          </a:prstGeom>
          <a:noFill/>
        </p:spPr>
        <p:txBody>
          <a:bodyPr wrap="square">
            <a:spAutoFit/>
          </a:bodyPr>
          <a:lstStyle/>
          <a:p>
            <a:r>
              <a:rPr lang="it-IT" dirty="0" err="1">
                <a:solidFill>
                  <a:srgbClr val="BDBFC2"/>
                </a:solidFill>
              </a:rPr>
              <a:t>adr-association.eu</a:t>
            </a:r>
            <a:endParaRPr lang="it-IT" dirty="0">
              <a:solidFill>
                <a:srgbClr val="BDBFC2"/>
              </a:solidFill>
            </a:endParaRPr>
          </a:p>
        </p:txBody>
      </p:sp>
      <p:pic>
        <p:nvPicPr>
          <p:cNvPr id="15" name="Immagine 14">
            <a:extLst>
              <a:ext uri="{FF2B5EF4-FFF2-40B4-BE49-F238E27FC236}">
                <a16:creationId xmlns:a16="http://schemas.microsoft.com/office/drawing/2014/main" id="{5B3E2527-B23C-E18A-F519-3D5305FFE626}"/>
              </a:ext>
            </a:extLst>
          </p:cNvPr>
          <p:cNvPicPr>
            <a:picLocks noChangeAspect="1"/>
          </p:cNvPicPr>
          <p:nvPr userDrawn="1"/>
        </p:nvPicPr>
        <p:blipFill>
          <a:blip r:embed="rId7"/>
          <a:stretch>
            <a:fillRect/>
          </a:stretch>
        </p:blipFill>
        <p:spPr>
          <a:xfrm>
            <a:off x="6532606" y="5103516"/>
            <a:ext cx="317500" cy="241300"/>
          </a:xfrm>
          <a:prstGeom prst="rect">
            <a:avLst/>
          </a:prstGeom>
        </p:spPr>
      </p:pic>
      <p:pic>
        <p:nvPicPr>
          <p:cNvPr id="17" name="Immagine 16">
            <a:extLst>
              <a:ext uri="{FF2B5EF4-FFF2-40B4-BE49-F238E27FC236}">
                <a16:creationId xmlns:a16="http://schemas.microsoft.com/office/drawing/2014/main" id="{C3227AE7-1414-B848-32A8-3DC6F7603BC4}"/>
              </a:ext>
            </a:extLst>
          </p:cNvPr>
          <p:cNvPicPr>
            <a:picLocks noChangeAspect="1"/>
          </p:cNvPicPr>
          <p:nvPr userDrawn="1"/>
        </p:nvPicPr>
        <p:blipFill>
          <a:blip r:embed="rId8"/>
          <a:stretch>
            <a:fillRect/>
          </a:stretch>
        </p:blipFill>
        <p:spPr>
          <a:xfrm>
            <a:off x="6564356" y="5529653"/>
            <a:ext cx="254000" cy="254000"/>
          </a:xfrm>
          <a:prstGeom prst="rect">
            <a:avLst/>
          </a:prstGeom>
        </p:spPr>
      </p:pic>
      <p:pic>
        <p:nvPicPr>
          <p:cNvPr id="19" name="Immagine 18">
            <a:extLst>
              <a:ext uri="{FF2B5EF4-FFF2-40B4-BE49-F238E27FC236}">
                <a16:creationId xmlns:a16="http://schemas.microsoft.com/office/drawing/2014/main" id="{592F66EA-CF86-2DB5-FE6D-E974F36C1D52}"/>
              </a:ext>
            </a:extLst>
          </p:cNvPr>
          <p:cNvPicPr>
            <a:picLocks noChangeAspect="1"/>
          </p:cNvPicPr>
          <p:nvPr userDrawn="1"/>
        </p:nvPicPr>
        <p:blipFill>
          <a:blip r:embed="rId9"/>
          <a:stretch>
            <a:fillRect/>
          </a:stretch>
        </p:blipFill>
        <p:spPr>
          <a:xfrm>
            <a:off x="6577056" y="5964178"/>
            <a:ext cx="228600" cy="228600"/>
          </a:xfrm>
          <a:prstGeom prst="rect">
            <a:avLst/>
          </a:prstGeom>
        </p:spPr>
      </p:pic>
      <p:pic>
        <p:nvPicPr>
          <p:cNvPr id="4" name="Immagine 3">
            <a:extLst>
              <a:ext uri="{FF2B5EF4-FFF2-40B4-BE49-F238E27FC236}">
                <a16:creationId xmlns:a16="http://schemas.microsoft.com/office/drawing/2014/main" id="{39D55F8C-415A-032D-2358-CC76994F80F2}"/>
              </a:ext>
            </a:extLst>
          </p:cNvPr>
          <p:cNvPicPr>
            <a:picLocks noChangeAspect="1"/>
          </p:cNvPicPr>
          <p:nvPr userDrawn="1"/>
        </p:nvPicPr>
        <p:blipFill>
          <a:blip r:embed="rId10"/>
          <a:stretch>
            <a:fillRect/>
          </a:stretch>
        </p:blipFill>
        <p:spPr>
          <a:xfrm>
            <a:off x="6532606" y="6400829"/>
            <a:ext cx="330200" cy="266700"/>
          </a:xfrm>
          <a:prstGeom prst="rect">
            <a:avLst/>
          </a:prstGeom>
        </p:spPr>
      </p:pic>
    </p:spTree>
    <p:extLst>
      <p:ext uri="{BB962C8B-B14F-4D97-AF65-F5344CB8AC3E}">
        <p14:creationId xmlns:p14="http://schemas.microsoft.com/office/powerpoint/2010/main" val="123744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AF51115-9587-5CF2-514E-888C53590EF6}"/>
              </a:ext>
            </a:extLst>
          </p:cNvPr>
          <p:cNvSpPr>
            <a:spLocks noGrp="1"/>
          </p:cNvSpPr>
          <p:nvPr>
            <p:ph type="title"/>
          </p:nvPr>
        </p:nvSpPr>
        <p:spPr>
          <a:xfrm>
            <a:off x="1507524" y="184150"/>
            <a:ext cx="10427044"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AAB271EB-367C-ECDA-338F-EBF1C214535A}"/>
              </a:ext>
            </a:extLst>
          </p:cNvPr>
          <p:cNvSpPr>
            <a:spLocks noGrp="1"/>
          </p:cNvSpPr>
          <p:nvPr>
            <p:ph type="body" idx="1"/>
          </p:nvPr>
        </p:nvSpPr>
        <p:spPr>
          <a:xfrm>
            <a:off x="257432" y="1692876"/>
            <a:ext cx="11677136" cy="4484087"/>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F3693D83-ED61-4312-7440-519F7328E06E}"/>
              </a:ext>
            </a:extLst>
          </p:cNvPr>
          <p:cNvSpPr>
            <a:spLocks noGrp="1"/>
          </p:cNvSpPr>
          <p:nvPr>
            <p:ph type="dt" sz="half" idx="2"/>
          </p:nvPr>
        </p:nvSpPr>
        <p:spPr>
          <a:xfrm>
            <a:off x="257432" y="6492875"/>
            <a:ext cx="2743200" cy="365125"/>
          </a:xfrm>
          <a:prstGeom prst="rect">
            <a:avLst/>
          </a:prstGeom>
        </p:spPr>
        <p:txBody>
          <a:bodyPr vert="horz" lIns="91440" tIns="45720" rIns="91440" bIns="45720" rtlCol="0" anchor="ctr"/>
          <a:lstStyle>
            <a:lvl1pPr algn="l">
              <a:defRPr sz="1200">
                <a:solidFill>
                  <a:schemeClr val="bg1"/>
                </a:solidFill>
              </a:defRPr>
            </a:lvl1pPr>
          </a:lstStyle>
          <a:p>
            <a:fld id="{AF14D754-F820-6A48-8432-0CBB79675EF3}" type="datetimeFigureOut">
              <a:rPr lang="it-IT" smtClean="0"/>
              <a:pPr/>
              <a:t>15/05/2025</a:t>
            </a:fld>
            <a:endParaRPr lang="it-IT"/>
          </a:p>
        </p:txBody>
      </p:sp>
      <p:sp>
        <p:nvSpPr>
          <p:cNvPr id="5" name="Segnaposto piè di pagina 4">
            <a:extLst>
              <a:ext uri="{FF2B5EF4-FFF2-40B4-BE49-F238E27FC236}">
                <a16:creationId xmlns:a16="http://schemas.microsoft.com/office/drawing/2014/main" id="{ED0B49C2-6ED4-8410-242E-D485CE2AB930}"/>
              </a:ext>
            </a:extLst>
          </p:cNvPr>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it-IT" dirty="0"/>
          </a:p>
        </p:txBody>
      </p:sp>
      <p:sp>
        <p:nvSpPr>
          <p:cNvPr id="6" name="Segnaposto numero diapositiva 5">
            <a:extLst>
              <a:ext uri="{FF2B5EF4-FFF2-40B4-BE49-F238E27FC236}">
                <a16:creationId xmlns:a16="http://schemas.microsoft.com/office/drawing/2014/main" id="{7ECAC874-DCFF-0321-86C2-4732E52A1BB8}"/>
              </a:ext>
            </a:extLst>
          </p:cNvPr>
          <p:cNvSpPr>
            <a:spLocks noGrp="1"/>
          </p:cNvSpPr>
          <p:nvPr>
            <p:ph type="sldNum" sz="quarter" idx="4"/>
          </p:nvPr>
        </p:nvSpPr>
        <p:spPr>
          <a:xfrm>
            <a:off x="9191368"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A44B1BA3-1547-8741-867D-0FF5D744C34B}" type="slidenum">
              <a:rPr lang="it-IT" smtClean="0"/>
              <a:pPr/>
              <a:t>‹#›</a:t>
            </a:fld>
            <a:endParaRPr lang="it-IT"/>
          </a:p>
        </p:txBody>
      </p:sp>
    </p:spTree>
    <p:extLst>
      <p:ext uri="{BB962C8B-B14F-4D97-AF65-F5344CB8AC3E}">
        <p14:creationId xmlns:p14="http://schemas.microsoft.com/office/powerpoint/2010/main" val="2720594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Lst>
  <p:txStyles>
    <p:titleStyle>
      <a:lvl1pPr algn="l" defTabSz="914400" rtl="0" eaLnBrk="1" latinLnBrk="0" hangingPunct="1">
        <a:lnSpc>
          <a:spcPct val="90000"/>
        </a:lnSpc>
        <a:spcBef>
          <a:spcPct val="0"/>
        </a:spcBef>
        <a:buNone/>
        <a:defRPr sz="3600" kern="1200">
          <a:solidFill>
            <a:srgbClr val="8AC83D"/>
          </a:solidFill>
          <a:latin typeface="+mj-lt"/>
          <a:ea typeface="+mj-ea"/>
          <a:cs typeface="+mj-cs"/>
        </a:defRPr>
      </a:lvl1pPr>
    </p:titleStyle>
    <p:bodyStyle>
      <a:lvl1pPr marL="228600" indent="-228600" algn="l" defTabSz="914400" rtl="0" eaLnBrk="1" latinLnBrk="0" hangingPunct="1">
        <a:lnSpc>
          <a:spcPct val="90000"/>
        </a:lnSpc>
        <a:spcBef>
          <a:spcPts val="1000"/>
        </a:spcBef>
        <a:buSzPct val="80000"/>
        <a:buFontTx/>
        <a:buBlip>
          <a:blip r:embed="rId10"/>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Tx/>
        <a:buBlip>
          <a:blip r:embed="rId10"/>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Tx/>
        <a:buBlip>
          <a:blip r:embed="rId10"/>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Tx/>
        <a:buBlip>
          <a:blip r:embed="rId10"/>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Tx/>
        <a:buBlip>
          <a:blip r:embed="rId10"/>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png"/><Relationship Id="rId3" Type="http://schemas.openxmlformats.org/officeDocument/2006/relationships/image" Target="../media/image45.jpg"/><Relationship Id="rId21" Type="http://schemas.openxmlformats.org/officeDocument/2006/relationships/image" Target="../media/image63.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image" Target="../media/image44.png"/><Relationship Id="rId16" Type="http://schemas.openxmlformats.org/officeDocument/2006/relationships/image" Target="../media/image58.png"/><Relationship Id="rId20" Type="http://schemas.openxmlformats.org/officeDocument/2006/relationships/image" Target="../media/image62.png"/><Relationship Id="rId1" Type="http://schemas.openxmlformats.org/officeDocument/2006/relationships/slideLayout" Target="../slideLayouts/slideLayout5.xml"/><Relationship Id="rId6" Type="http://schemas.openxmlformats.org/officeDocument/2006/relationships/image" Target="../media/image48.jpg"/><Relationship Id="rId11" Type="http://schemas.openxmlformats.org/officeDocument/2006/relationships/image" Target="../media/image53.png"/><Relationship Id="rId24" Type="http://schemas.openxmlformats.org/officeDocument/2006/relationships/image" Target="../media/image66.png"/><Relationship Id="rId5" Type="http://schemas.openxmlformats.org/officeDocument/2006/relationships/image" Target="../media/image47.jpg"/><Relationship Id="rId15" Type="http://schemas.openxmlformats.org/officeDocument/2006/relationships/image" Target="../media/image57.png"/><Relationship Id="rId23" Type="http://schemas.openxmlformats.org/officeDocument/2006/relationships/image" Target="../media/image65.png"/><Relationship Id="rId10" Type="http://schemas.openxmlformats.org/officeDocument/2006/relationships/image" Target="../media/image52.png"/><Relationship Id="rId19" Type="http://schemas.openxmlformats.org/officeDocument/2006/relationships/image" Target="../media/image61.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 Id="rId22" Type="http://schemas.openxmlformats.org/officeDocument/2006/relationships/image" Target="../media/image64.png"/></Relationships>
</file>

<file path=ppt/slides/_rels/slide11.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6.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1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WlUFoZstcWg?feature=oembed" TargetMode="Externa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5">
            <a:extLst>
              <a:ext uri="{FF2B5EF4-FFF2-40B4-BE49-F238E27FC236}">
                <a16:creationId xmlns:a16="http://schemas.microsoft.com/office/drawing/2014/main" id="{9285BEA6-AEF4-8261-4162-C96AA21DDC16}"/>
              </a:ext>
            </a:extLst>
          </p:cNvPr>
          <p:cNvSpPr>
            <a:spLocks noGrp="1"/>
          </p:cNvSpPr>
          <p:nvPr>
            <p:ph type="subTitle" idx="1"/>
          </p:nvPr>
        </p:nvSpPr>
        <p:spPr bwMode="auto">
          <a:xfrm>
            <a:off x="6858568" y="1101392"/>
            <a:ext cx="5000060" cy="2855058"/>
          </a:xfrm>
        </p:spPr>
        <p:txBody>
          <a:bodyPr vertOverflow="overflow" horzOverflow="clip" vert="horz" wrap="square" lIns="0" tIns="0" rIns="0" bIns="0" numCol="1" spcCol="0" rtlCol="0" fromWordArt="0" anchor="t" anchorCtr="0" forceAA="0" compatLnSpc="0">
            <a:noAutofit/>
          </a:bodyPr>
          <a:lstStyle/>
          <a:p>
            <a:pPr>
              <a:spcBef>
                <a:spcPts val="999"/>
              </a:spcBef>
              <a:defRPr/>
            </a:pPr>
            <a:r>
              <a:rPr lang="en-US" sz="40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Accelerating European </a:t>
            </a:r>
            <a:r>
              <a:rPr lang="en-GB" sz="40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 AI, Data, and Robotics sovereignty and competitiveness to address </a:t>
            </a:r>
            <a:r>
              <a:rPr lang="en-US" sz="40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shared  challenges</a:t>
            </a:r>
            <a:r>
              <a:rPr lang="en-GB" sz="40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a:t>
            </a:r>
          </a:p>
          <a:p>
            <a:pPr>
              <a:spcBef>
                <a:spcPts val="999"/>
              </a:spcBef>
              <a:defRPr/>
            </a:pPr>
            <a:endParaRPr lang="en-GB" sz="40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endParaRPr>
          </a:p>
          <a:p>
            <a:pPr>
              <a:spcBef>
                <a:spcPts val="999"/>
              </a:spcBef>
              <a:defRPr/>
            </a:pPr>
            <a:r>
              <a:rPr lang="en-GB" sz="1800" dirty="0">
                <a:solidFill>
                  <a:schemeClr val="bg1"/>
                </a:solidFill>
              </a:rPr>
              <a:t>16.05.2025</a:t>
            </a:r>
          </a:p>
        </p:txBody>
      </p:sp>
      <p:grpSp>
        <p:nvGrpSpPr>
          <p:cNvPr id="5" name="Gruppo 4">
            <a:extLst>
              <a:ext uri="{FF2B5EF4-FFF2-40B4-BE49-F238E27FC236}">
                <a16:creationId xmlns:a16="http://schemas.microsoft.com/office/drawing/2014/main" id="{20EB47D8-627D-13C7-A77A-BEFBA22D0B6D}"/>
              </a:ext>
            </a:extLst>
          </p:cNvPr>
          <p:cNvGrpSpPr/>
          <p:nvPr/>
        </p:nvGrpSpPr>
        <p:grpSpPr>
          <a:xfrm>
            <a:off x="1234397" y="1798078"/>
            <a:ext cx="5000060" cy="3654735"/>
            <a:chOff x="848035" y="1730172"/>
            <a:chExt cx="4368800" cy="3193323"/>
          </a:xfrm>
        </p:grpSpPr>
        <p:sp>
          <p:nvSpPr>
            <p:cNvPr id="6" name="TextBox 5">
              <a:extLst>
                <a:ext uri="{FF2B5EF4-FFF2-40B4-BE49-F238E27FC236}">
                  <a16:creationId xmlns:a16="http://schemas.microsoft.com/office/drawing/2014/main" id="{FC931591-6722-A316-B636-8272B70C3C21}"/>
                </a:ext>
              </a:extLst>
            </p:cNvPr>
            <p:cNvSpPr txBox="1"/>
            <p:nvPr/>
          </p:nvSpPr>
          <p:spPr bwMode="gray">
            <a:xfrm>
              <a:off x="956072" y="4523385"/>
              <a:ext cx="4104456" cy="400110"/>
            </a:xfrm>
            <a:prstGeom prst="rect">
              <a:avLst/>
            </a:prstGeom>
            <a:noFill/>
          </p:spPr>
          <p:txBody>
            <a:bodyPr wrap="square">
              <a:spAutoFit/>
            </a:bodyPr>
            <a:lstStyle/>
            <a:p>
              <a:pPr marL="0" marR="0" lvl="0" indent="0" algn="ctr" defTabSz="914400">
                <a:lnSpc>
                  <a:spcPct val="100000"/>
                </a:lnSpc>
                <a:spcBef>
                  <a:spcPts val="0"/>
                </a:spcBef>
                <a:spcAft>
                  <a:spcPts val="0"/>
                </a:spcAft>
                <a:buClrTx/>
                <a:buSzTx/>
                <a:buFontTx/>
                <a:buNone/>
                <a:defRPr/>
              </a:pPr>
              <a:r>
                <a:rPr sz="2400" b="1" i="0" u="none" strike="noStrike" cap="none" dirty="0" err="1">
                  <a:ln>
                    <a:noFill/>
                  </a:ln>
                  <a:solidFill>
                    <a:srgbClr val="00B0F0"/>
                  </a:solidFill>
                </a:rPr>
                <a:t>adr-association.eu</a:t>
              </a:r>
              <a:endParaRPr sz="2400" b="1" dirty="0">
                <a:solidFill>
                  <a:srgbClr val="00B0F0"/>
                </a:solidFill>
              </a:endParaRPr>
            </a:p>
          </p:txBody>
        </p:sp>
        <p:pic>
          <p:nvPicPr>
            <p:cNvPr id="7" name="Immagine 1">
              <a:extLst>
                <a:ext uri="{FF2B5EF4-FFF2-40B4-BE49-F238E27FC236}">
                  <a16:creationId xmlns:a16="http://schemas.microsoft.com/office/drawing/2014/main" id="{666081FF-02DD-5743-D039-4F9BE7988F17}"/>
                </a:ext>
              </a:extLst>
            </p:cNvPr>
            <p:cNvPicPr>
              <a:picLocks noChangeAspect="1"/>
            </p:cNvPicPr>
            <p:nvPr/>
          </p:nvPicPr>
          <p:blipFill>
            <a:blip r:embed="rId3"/>
            <a:stretch>
              <a:fillRect/>
            </a:stretch>
          </p:blipFill>
          <p:spPr>
            <a:xfrm>
              <a:off x="848035" y="1730172"/>
              <a:ext cx="4368800" cy="2387600"/>
            </a:xfrm>
            <a:prstGeom prst="rect">
              <a:avLst/>
            </a:prstGeom>
          </p:spPr>
        </p:pic>
        <p:cxnSp>
          <p:nvCxnSpPr>
            <p:cNvPr id="8" name="Connettore 1 3">
              <a:extLst>
                <a:ext uri="{FF2B5EF4-FFF2-40B4-BE49-F238E27FC236}">
                  <a16:creationId xmlns:a16="http://schemas.microsoft.com/office/drawing/2014/main" id="{440E26F4-5A56-BE6D-B19C-DB2AB0EAB5F5}"/>
                </a:ext>
              </a:extLst>
            </p:cNvPr>
            <p:cNvCxnSpPr/>
            <p:nvPr/>
          </p:nvCxnSpPr>
          <p:spPr>
            <a:xfrm>
              <a:off x="848035" y="4437112"/>
              <a:ext cx="43688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pic>
        <p:nvPicPr>
          <p:cNvPr id="2" name="Picture 4">
            <a:extLst>
              <a:ext uri="{FF2B5EF4-FFF2-40B4-BE49-F238E27FC236}">
                <a16:creationId xmlns:a16="http://schemas.microsoft.com/office/drawing/2014/main" id="{E3C76E6F-CB15-2EBD-C11D-93B019F488A0}"/>
              </a:ext>
            </a:extLst>
          </p:cNvPr>
          <p:cNvPicPr>
            <a:picLocks noChangeAspect="1" noChangeArrowheads="1"/>
          </p:cNvPicPr>
          <p:nvPr/>
        </p:nvPicPr>
        <p:blipFill>
          <a:blip r:embed="rId4"/>
          <a:stretch/>
        </p:blipFill>
        <p:spPr bwMode="auto">
          <a:xfrm>
            <a:off x="2187574" y="6292849"/>
            <a:ext cx="1847849" cy="457200"/>
          </a:xfrm>
          <a:prstGeom prst="rect">
            <a:avLst/>
          </a:prstGeom>
          <a:noFill/>
        </p:spPr>
      </p:pic>
      <p:pic>
        <p:nvPicPr>
          <p:cNvPr id="3" name="Picture 5" descr="A green and black logo&#10;&#10;Description automatically generated">
            <a:extLst>
              <a:ext uri="{FF2B5EF4-FFF2-40B4-BE49-F238E27FC236}">
                <a16:creationId xmlns:a16="http://schemas.microsoft.com/office/drawing/2014/main" id="{04DB615C-59E0-1401-C44C-FAC63CCF7A47}"/>
              </a:ext>
            </a:extLst>
          </p:cNvPr>
          <p:cNvPicPr>
            <a:picLocks noChangeAspect="1"/>
          </p:cNvPicPr>
          <p:nvPr/>
        </p:nvPicPr>
        <p:blipFill>
          <a:blip r:embed="rId5"/>
          <a:stretch/>
        </p:blipFill>
        <p:spPr bwMode="auto">
          <a:xfrm>
            <a:off x="4675609" y="6142968"/>
            <a:ext cx="1499365" cy="936093"/>
          </a:xfrm>
          <a:prstGeom prst="rect">
            <a:avLst/>
          </a:prstGeom>
        </p:spPr>
      </p:pic>
      <p:pic>
        <p:nvPicPr>
          <p:cNvPr id="9" name="Picture 8">
            <a:extLst>
              <a:ext uri="{FF2B5EF4-FFF2-40B4-BE49-F238E27FC236}">
                <a16:creationId xmlns:a16="http://schemas.microsoft.com/office/drawing/2014/main" id="{989F308F-A364-8931-04B8-38726F466ADC}"/>
              </a:ext>
            </a:extLst>
          </p:cNvPr>
          <p:cNvPicPr>
            <a:picLocks noChangeAspect="1" noChangeArrowheads="1"/>
          </p:cNvPicPr>
          <p:nvPr/>
        </p:nvPicPr>
        <p:blipFill>
          <a:blip r:embed="rId6"/>
          <a:stretch/>
        </p:blipFill>
        <p:spPr bwMode="auto">
          <a:xfrm>
            <a:off x="6467474" y="6210299"/>
            <a:ext cx="2076449" cy="495299"/>
          </a:xfrm>
          <a:prstGeom prst="rect">
            <a:avLst/>
          </a:prstGeom>
          <a:noFill/>
        </p:spPr>
      </p:pic>
      <p:pic>
        <p:nvPicPr>
          <p:cNvPr id="10" name="Picture 14">
            <a:extLst>
              <a:ext uri="{FF2B5EF4-FFF2-40B4-BE49-F238E27FC236}">
                <a16:creationId xmlns:a16="http://schemas.microsoft.com/office/drawing/2014/main" id="{64A8659F-F875-0D91-47B9-0C2927714E08}"/>
              </a:ext>
            </a:extLst>
          </p:cNvPr>
          <p:cNvPicPr>
            <a:picLocks noChangeAspect="1" noChangeArrowheads="1"/>
          </p:cNvPicPr>
          <p:nvPr/>
        </p:nvPicPr>
        <p:blipFill>
          <a:blip r:embed="rId7"/>
          <a:stretch/>
        </p:blipFill>
        <p:spPr bwMode="auto">
          <a:xfrm>
            <a:off x="8829675" y="6105524"/>
            <a:ext cx="895349" cy="571500"/>
          </a:xfrm>
          <a:prstGeom prst="rect">
            <a:avLst/>
          </a:prstGeom>
          <a:noFill/>
        </p:spPr>
      </p:pic>
      <p:pic>
        <p:nvPicPr>
          <p:cNvPr id="11" name="Picture 12">
            <a:extLst>
              <a:ext uri="{FF2B5EF4-FFF2-40B4-BE49-F238E27FC236}">
                <a16:creationId xmlns:a16="http://schemas.microsoft.com/office/drawing/2014/main" id="{C8C6E5EA-C39F-D325-2602-ED01335076FD}"/>
              </a:ext>
            </a:extLst>
          </p:cNvPr>
          <p:cNvPicPr>
            <a:picLocks noChangeAspect="1" noChangeArrowheads="1"/>
          </p:cNvPicPr>
          <p:nvPr/>
        </p:nvPicPr>
        <p:blipFill>
          <a:blip r:embed="rId8"/>
          <a:stretch/>
        </p:blipFill>
        <p:spPr bwMode="auto">
          <a:xfrm>
            <a:off x="10194924" y="6210299"/>
            <a:ext cx="1562099" cy="361949"/>
          </a:xfrm>
          <a:prstGeom prst="rect">
            <a:avLst/>
          </a:prstGeom>
          <a:noFill/>
        </p:spPr>
      </p:pic>
      <p:sp>
        <p:nvSpPr>
          <p:cNvPr id="13" name="TextBox 12">
            <a:extLst>
              <a:ext uri="{FF2B5EF4-FFF2-40B4-BE49-F238E27FC236}">
                <a16:creationId xmlns:a16="http://schemas.microsoft.com/office/drawing/2014/main" id="{0D3E18AB-1818-14A5-C619-6921BF564DB3}"/>
              </a:ext>
            </a:extLst>
          </p:cNvPr>
          <p:cNvSpPr txBox="1"/>
          <p:nvPr/>
        </p:nvSpPr>
        <p:spPr>
          <a:xfrm>
            <a:off x="6364941" y="4655434"/>
            <a:ext cx="6096000" cy="369332"/>
          </a:xfrm>
          <a:prstGeom prst="rect">
            <a:avLst/>
          </a:prstGeom>
          <a:noFill/>
        </p:spPr>
        <p:txBody>
          <a:bodyPr wrap="square">
            <a:spAutoFit/>
          </a:bodyPr>
          <a:lstStyle/>
          <a:p>
            <a:pPr algn="ctr"/>
            <a:r>
              <a:rPr lang="en-US" dirty="0">
                <a:solidFill>
                  <a:schemeClr val="bg1"/>
                </a:solidFill>
              </a:rPr>
              <a:t>AI-DATA-ROBOTICS BROKERAGE</a:t>
            </a:r>
            <a:endParaRPr lang="en-BE" dirty="0">
              <a:solidFill>
                <a:schemeClr val="bg1"/>
              </a:solidFill>
            </a:endParaRPr>
          </a:p>
        </p:txBody>
      </p:sp>
    </p:spTree>
    <p:extLst>
      <p:ext uri="{BB962C8B-B14F-4D97-AF65-F5344CB8AC3E}">
        <p14:creationId xmlns:p14="http://schemas.microsoft.com/office/powerpoint/2010/main" val="3049263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p:nvPr/>
        </p:nvSpPr>
        <p:spPr>
          <a:xfrm>
            <a:off x="11345989" y="6561543"/>
            <a:ext cx="50990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alibri"/>
                <a:cs typeface="Calibri"/>
              </a:rPr>
              <a:t>Slide</a:t>
            </a:r>
            <a:r>
              <a:rPr sz="1200" spc="-20" dirty="0">
                <a:solidFill>
                  <a:srgbClr val="FFFFFF"/>
                </a:solidFill>
                <a:latin typeface="Calibri"/>
                <a:cs typeface="Calibri"/>
              </a:rPr>
              <a:t> </a:t>
            </a:r>
            <a:r>
              <a:rPr sz="1200" spc="-25" dirty="0">
                <a:solidFill>
                  <a:srgbClr val="FFFFFF"/>
                </a:solidFill>
                <a:latin typeface="Calibri"/>
                <a:cs typeface="Calibri"/>
              </a:rPr>
              <a:t>23</a:t>
            </a:r>
            <a:endParaRPr sz="1200">
              <a:latin typeface="Calibri"/>
              <a:cs typeface="Calibri"/>
            </a:endParaRPr>
          </a:p>
        </p:txBody>
      </p:sp>
      <p:sp>
        <p:nvSpPr>
          <p:cNvPr id="4" name="object 4"/>
          <p:cNvSpPr txBox="1">
            <a:spLocks noGrp="1"/>
          </p:cNvSpPr>
          <p:nvPr>
            <p:ph type="title"/>
          </p:nvPr>
        </p:nvSpPr>
        <p:spPr>
          <a:xfrm>
            <a:off x="1607832" y="-164446"/>
            <a:ext cx="10427044" cy="1168089"/>
          </a:xfrm>
          <a:prstGeom prst="rect">
            <a:avLst/>
          </a:prstGeom>
        </p:spPr>
        <p:txBody>
          <a:bodyPr vert="horz" wrap="square" lIns="0" tIns="192735" rIns="0" bIns="0" rtlCol="0">
            <a:spAutoFit/>
          </a:bodyPr>
          <a:lstStyle/>
          <a:p>
            <a:pPr marL="12700" marR="5080">
              <a:lnSpc>
                <a:spcPts val="3890"/>
              </a:lnSpc>
              <a:spcBef>
                <a:spcPts val="585"/>
              </a:spcBef>
            </a:pPr>
            <a:r>
              <a:rPr lang="en-US" sz="29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Representing EU and Horizon Europe associated country innovation ecosystems</a:t>
            </a:r>
            <a:endParaRPr sz="29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endParaRPr>
          </a:p>
        </p:txBody>
      </p:sp>
      <p:grpSp>
        <p:nvGrpSpPr>
          <p:cNvPr id="5" name="object 5"/>
          <p:cNvGrpSpPr/>
          <p:nvPr/>
        </p:nvGrpSpPr>
        <p:grpSpPr>
          <a:xfrm>
            <a:off x="160487" y="2325326"/>
            <a:ext cx="3202940" cy="1374140"/>
            <a:chOff x="160487" y="2325326"/>
            <a:chExt cx="3202940" cy="1374140"/>
          </a:xfrm>
        </p:grpSpPr>
        <p:pic>
          <p:nvPicPr>
            <p:cNvPr id="6" name="object 6"/>
            <p:cNvPicPr/>
            <p:nvPr/>
          </p:nvPicPr>
          <p:blipFill>
            <a:blip r:embed="rId3" cstate="print"/>
            <a:stretch>
              <a:fillRect/>
            </a:stretch>
          </p:blipFill>
          <p:spPr>
            <a:xfrm>
              <a:off x="160487" y="2325326"/>
              <a:ext cx="3202622" cy="1374097"/>
            </a:xfrm>
            <a:prstGeom prst="rect">
              <a:avLst/>
            </a:prstGeom>
          </p:spPr>
        </p:pic>
        <p:pic>
          <p:nvPicPr>
            <p:cNvPr id="7" name="object 7"/>
            <p:cNvPicPr/>
            <p:nvPr/>
          </p:nvPicPr>
          <p:blipFill>
            <a:blip r:embed="rId4" cstate="print"/>
            <a:stretch>
              <a:fillRect/>
            </a:stretch>
          </p:blipFill>
          <p:spPr>
            <a:xfrm>
              <a:off x="2845417" y="3332794"/>
              <a:ext cx="467588" cy="311721"/>
            </a:xfrm>
            <a:prstGeom prst="rect">
              <a:avLst/>
            </a:prstGeom>
          </p:spPr>
        </p:pic>
      </p:grpSp>
      <p:grpSp>
        <p:nvGrpSpPr>
          <p:cNvPr id="8" name="object 8"/>
          <p:cNvGrpSpPr/>
          <p:nvPr/>
        </p:nvGrpSpPr>
        <p:grpSpPr>
          <a:xfrm>
            <a:off x="3730488" y="1024553"/>
            <a:ext cx="8050530" cy="5349875"/>
            <a:chOff x="3730488" y="1024553"/>
            <a:chExt cx="8050530" cy="5349875"/>
          </a:xfrm>
        </p:grpSpPr>
        <p:pic>
          <p:nvPicPr>
            <p:cNvPr id="9" name="object 9"/>
            <p:cNvPicPr/>
            <p:nvPr/>
          </p:nvPicPr>
          <p:blipFill>
            <a:blip r:embed="rId5" cstate="print"/>
            <a:stretch>
              <a:fillRect/>
            </a:stretch>
          </p:blipFill>
          <p:spPr>
            <a:xfrm>
              <a:off x="3730488" y="1024553"/>
              <a:ext cx="8050174" cy="5349735"/>
            </a:xfrm>
            <a:prstGeom prst="rect">
              <a:avLst/>
            </a:prstGeom>
          </p:spPr>
        </p:pic>
        <p:pic>
          <p:nvPicPr>
            <p:cNvPr id="10" name="object 10"/>
            <p:cNvPicPr/>
            <p:nvPr/>
          </p:nvPicPr>
          <p:blipFill>
            <a:blip r:embed="rId6" cstate="print"/>
            <a:stretch>
              <a:fillRect/>
            </a:stretch>
          </p:blipFill>
          <p:spPr>
            <a:xfrm>
              <a:off x="3730488" y="3012375"/>
              <a:ext cx="1302003" cy="1684426"/>
            </a:xfrm>
            <a:prstGeom prst="rect">
              <a:avLst/>
            </a:prstGeom>
          </p:spPr>
        </p:pic>
        <p:pic>
          <p:nvPicPr>
            <p:cNvPr id="11" name="object 11"/>
            <p:cNvPicPr/>
            <p:nvPr/>
          </p:nvPicPr>
          <p:blipFill>
            <a:blip r:embed="rId7" cstate="print"/>
            <a:stretch>
              <a:fillRect/>
            </a:stretch>
          </p:blipFill>
          <p:spPr>
            <a:xfrm>
              <a:off x="8430529" y="2610351"/>
              <a:ext cx="432003" cy="295249"/>
            </a:xfrm>
            <a:prstGeom prst="rect">
              <a:avLst/>
            </a:prstGeom>
          </p:spPr>
        </p:pic>
        <p:pic>
          <p:nvPicPr>
            <p:cNvPr id="12" name="object 12"/>
            <p:cNvPicPr/>
            <p:nvPr/>
          </p:nvPicPr>
          <p:blipFill>
            <a:blip r:embed="rId8" cstate="print"/>
            <a:stretch>
              <a:fillRect/>
            </a:stretch>
          </p:blipFill>
          <p:spPr>
            <a:xfrm>
              <a:off x="8460387" y="5963165"/>
              <a:ext cx="432003" cy="295249"/>
            </a:xfrm>
            <a:prstGeom prst="rect">
              <a:avLst/>
            </a:prstGeom>
          </p:spPr>
        </p:pic>
        <p:pic>
          <p:nvPicPr>
            <p:cNvPr id="13" name="object 13"/>
            <p:cNvPicPr/>
            <p:nvPr/>
          </p:nvPicPr>
          <p:blipFill>
            <a:blip r:embed="rId9" cstate="print"/>
            <a:stretch>
              <a:fillRect/>
            </a:stretch>
          </p:blipFill>
          <p:spPr>
            <a:xfrm>
              <a:off x="9783274" y="4318028"/>
              <a:ext cx="432003" cy="287934"/>
            </a:xfrm>
            <a:prstGeom prst="rect">
              <a:avLst/>
            </a:prstGeom>
          </p:spPr>
        </p:pic>
        <p:pic>
          <p:nvPicPr>
            <p:cNvPr id="14" name="object 14"/>
            <p:cNvPicPr/>
            <p:nvPr/>
          </p:nvPicPr>
          <p:blipFill>
            <a:blip r:embed="rId10" cstate="print"/>
            <a:stretch>
              <a:fillRect/>
            </a:stretch>
          </p:blipFill>
          <p:spPr>
            <a:xfrm>
              <a:off x="11076987" y="2644389"/>
              <a:ext cx="432003" cy="287997"/>
            </a:xfrm>
            <a:prstGeom prst="rect">
              <a:avLst/>
            </a:prstGeom>
          </p:spPr>
        </p:pic>
        <p:pic>
          <p:nvPicPr>
            <p:cNvPr id="15" name="object 15"/>
            <p:cNvPicPr/>
            <p:nvPr/>
          </p:nvPicPr>
          <p:blipFill>
            <a:blip r:embed="rId11" cstate="print"/>
            <a:stretch>
              <a:fillRect/>
            </a:stretch>
          </p:blipFill>
          <p:spPr>
            <a:xfrm>
              <a:off x="11093583" y="4273906"/>
              <a:ext cx="432003" cy="287997"/>
            </a:xfrm>
            <a:prstGeom prst="rect">
              <a:avLst/>
            </a:prstGeom>
          </p:spPr>
        </p:pic>
        <p:pic>
          <p:nvPicPr>
            <p:cNvPr id="16" name="object 16"/>
            <p:cNvPicPr/>
            <p:nvPr/>
          </p:nvPicPr>
          <p:blipFill>
            <a:blip r:embed="rId12" cstate="print"/>
            <a:stretch>
              <a:fillRect/>
            </a:stretch>
          </p:blipFill>
          <p:spPr>
            <a:xfrm>
              <a:off x="8445225" y="4326450"/>
              <a:ext cx="432003" cy="287934"/>
            </a:xfrm>
            <a:prstGeom prst="rect">
              <a:avLst/>
            </a:prstGeom>
          </p:spPr>
        </p:pic>
        <p:pic>
          <p:nvPicPr>
            <p:cNvPr id="17" name="object 17"/>
            <p:cNvPicPr/>
            <p:nvPr/>
          </p:nvPicPr>
          <p:blipFill>
            <a:blip r:embed="rId13" cstate="print"/>
            <a:stretch>
              <a:fillRect/>
            </a:stretch>
          </p:blipFill>
          <p:spPr>
            <a:xfrm>
              <a:off x="5749051" y="2595974"/>
              <a:ext cx="432003" cy="287997"/>
            </a:xfrm>
            <a:prstGeom prst="rect">
              <a:avLst/>
            </a:prstGeom>
          </p:spPr>
        </p:pic>
        <p:pic>
          <p:nvPicPr>
            <p:cNvPr id="18" name="object 18"/>
            <p:cNvPicPr/>
            <p:nvPr/>
          </p:nvPicPr>
          <p:blipFill>
            <a:blip r:embed="rId14" cstate="print"/>
            <a:stretch>
              <a:fillRect/>
            </a:stretch>
          </p:blipFill>
          <p:spPr>
            <a:xfrm>
              <a:off x="7112415" y="4300827"/>
              <a:ext cx="432003" cy="287997"/>
            </a:xfrm>
            <a:prstGeom prst="rect">
              <a:avLst/>
            </a:prstGeom>
          </p:spPr>
        </p:pic>
        <p:pic>
          <p:nvPicPr>
            <p:cNvPr id="19" name="object 19"/>
            <p:cNvPicPr/>
            <p:nvPr/>
          </p:nvPicPr>
          <p:blipFill>
            <a:blip r:embed="rId15" cstate="print"/>
            <a:stretch>
              <a:fillRect/>
            </a:stretch>
          </p:blipFill>
          <p:spPr>
            <a:xfrm>
              <a:off x="5766324" y="6007424"/>
              <a:ext cx="432003" cy="259194"/>
            </a:xfrm>
            <a:prstGeom prst="rect">
              <a:avLst/>
            </a:prstGeom>
          </p:spPr>
        </p:pic>
        <p:pic>
          <p:nvPicPr>
            <p:cNvPr id="20" name="object 20"/>
            <p:cNvPicPr/>
            <p:nvPr/>
          </p:nvPicPr>
          <p:blipFill>
            <a:blip r:embed="rId16" cstate="print"/>
            <a:stretch>
              <a:fillRect/>
            </a:stretch>
          </p:blipFill>
          <p:spPr>
            <a:xfrm>
              <a:off x="7135452" y="2581598"/>
              <a:ext cx="432003" cy="324002"/>
            </a:xfrm>
            <a:prstGeom prst="rect">
              <a:avLst/>
            </a:prstGeom>
          </p:spPr>
        </p:pic>
        <p:pic>
          <p:nvPicPr>
            <p:cNvPr id="21" name="object 21"/>
            <p:cNvPicPr/>
            <p:nvPr/>
          </p:nvPicPr>
          <p:blipFill>
            <a:blip r:embed="rId17" cstate="print"/>
            <a:stretch>
              <a:fillRect/>
            </a:stretch>
          </p:blipFill>
          <p:spPr>
            <a:xfrm>
              <a:off x="5732007" y="4294156"/>
              <a:ext cx="432003" cy="280797"/>
            </a:xfrm>
            <a:prstGeom prst="rect">
              <a:avLst/>
            </a:prstGeom>
          </p:spPr>
        </p:pic>
        <p:pic>
          <p:nvPicPr>
            <p:cNvPr id="22" name="object 22"/>
            <p:cNvPicPr/>
            <p:nvPr/>
          </p:nvPicPr>
          <p:blipFill>
            <a:blip r:embed="rId18" cstate="print"/>
            <a:stretch>
              <a:fillRect/>
            </a:stretch>
          </p:blipFill>
          <p:spPr>
            <a:xfrm>
              <a:off x="4448736" y="2595974"/>
              <a:ext cx="432003" cy="270001"/>
            </a:xfrm>
            <a:prstGeom prst="rect">
              <a:avLst/>
            </a:prstGeom>
          </p:spPr>
        </p:pic>
        <p:pic>
          <p:nvPicPr>
            <p:cNvPr id="23" name="object 23"/>
            <p:cNvPicPr/>
            <p:nvPr/>
          </p:nvPicPr>
          <p:blipFill>
            <a:blip r:embed="rId19" cstate="print"/>
            <a:stretch>
              <a:fillRect/>
            </a:stretch>
          </p:blipFill>
          <p:spPr>
            <a:xfrm>
              <a:off x="9776306" y="5957793"/>
              <a:ext cx="432003" cy="287489"/>
            </a:xfrm>
            <a:prstGeom prst="rect">
              <a:avLst/>
            </a:prstGeom>
          </p:spPr>
        </p:pic>
        <p:pic>
          <p:nvPicPr>
            <p:cNvPr id="24" name="object 24"/>
            <p:cNvPicPr/>
            <p:nvPr/>
          </p:nvPicPr>
          <p:blipFill>
            <a:blip r:embed="rId20" cstate="print"/>
            <a:stretch>
              <a:fillRect/>
            </a:stretch>
          </p:blipFill>
          <p:spPr>
            <a:xfrm>
              <a:off x="11084773" y="5910657"/>
              <a:ext cx="432003" cy="356806"/>
            </a:xfrm>
            <a:prstGeom prst="rect">
              <a:avLst/>
            </a:prstGeom>
          </p:spPr>
        </p:pic>
        <p:pic>
          <p:nvPicPr>
            <p:cNvPr id="25" name="object 25"/>
            <p:cNvPicPr/>
            <p:nvPr/>
          </p:nvPicPr>
          <p:blipFill>
            <a:blip r:embed="rId21" cstate="print"/>
            <a:stretch>
              <a:fillRect/>
            </a:stretch>
          </p:blipFill>
          <p:spPr>
            <a:xfrm>
              <a:off x="4448736" y="4265063"/>
              <a:ext cx="432003" cy="287997"/>
            </a:xfrm>
            <a:prstGeom prst="rect">
              <a:avLst/>
            </a:prstGeom>
          </p:spPr>
        </p:pic>
        <p:pic>
          <p:nvPicPr>
            <p:cNvPr id="26" name="object 26"/>
            <p:cNvPicPr/>
            <p:nvPr/>
          </p:nvPicPr>
          <p:blipFill>
            <a:blip r:embed="rId22" cstate="print"/>
            <a:stretch>
              <a:fillRect/>
            </a:stretch>
          </p:blipFill>
          <p:spPr>
            <a:xfrm>
              <a:off x="7114684" y="5965057"/>
              <a:ext cx="432003" cy="272948"/>
            </a:xfrm>
            <a:prstGeom prst="rect">
              <a:avLst/>
            </a:prstGeom>
          </p:spPr>
        </p:pic>
        <p:pic>
          <p:nvPicPr>
            <p:cNvPr id="27" name="object 27"/>
            <p:cNvPicPr/>
            <p:nvPr/>
          </p:nvPicPr>
          <p:blipFill>
            <a:blip r:embed="rId23" cstate="print"/>
            <a:stretch>
              <a:fillRect/>
            </a:stretch>
          </p:blipFill>
          <p:spPr>
            <a:xfrm>
              <a:off x="4453596" y="5974313"/>
              <a:ext cx="432003" cy="272948"/>
            </a:xfrm>
            <a:prstGeom prst="rect">
              <a:avLst/>
            </a:prstGeom>
          </p:spPr>
        </p:pic>
        <p:pic>
          <p:nvPicPr>
            <p:cNvPr id="28" name="object 28"/>
            <p:cNvPicPr/>
            <p:nvPr/>
          </p:nvPicPr>
          <p:blipFill>
            <a:blip r:embed="rId24" cstate="print"/>
            <a:stretch>
              <a:fillRect/>
            </a:stretch>
          </p:blipFill>
          <p:spPr>
            <a:xfrm>
              <a:off x="9776672" y="2645244"/>
              <a:ext cx="432003" cy="272948"/>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47AC1-9C7C-E30D-1AAD-617B52F119E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FAEBEEA-0BE7-53A1-430F-520091B611E0}"/>
              </a:ext>
            </a:extLst>
          </p:cNvPr>
          <p:cNvSpPr txBox="1">
            <a:spLocks noGrp="1"/>
          </p:cNvSpPr>
          <p:nvPr>
            <p:ph type="title"/>
          </p:nvPr>
        </p:nvSpPr>
        <p:spPr>
          <a:xfrm>
            <a:off x="1015999" y="-280615"/>
            <a:ext cx="10427044" cy="928638"/>
          </a:xfrm>
          <a:prstGeom prst="rect">
            <a:avLst/>
          </a:prstGeom>
        </p:spPr>
        <p:txBody>
          <a:bodyPr vert="horz" wrap="square" lIns="0" tIns="431977" rIns="0" bIns="0" rtlCol="0">
            <a:spAutoFit/>
          </a:bodyPr>
          <a:lstStyle/>
          <a:p>
            <a:pPr marL="476250">
              <a:lnSpc>
                <a:spcPct val="100000"/>
              </a:lnSpc>
              <a:spcBef>
                <a:spcPts val="100"/>
              </a:spcBef>
            </a:pPr>
            <a:r>
              <a:rPr sz="32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Summary</a:t>
            </a:r>
          </a:p>
        </p:txBody>
      </p:sp>
      <p:sp>
        <p:nvSpPr>
          <p:cNvPr id="7" name="object 7">
            <a:extLst>
              <a:ext uri="{FF2B5EF4-FFF2-40B4-BE49-F238E27FC236}">
                <a16:creationId xmlns:a16="http://schemas.microsoft.com/office/drawing/2014/main" id="{C1BF6743-96BE-57AE-78E9-E05DF44263CC}"/>
              </a:ext>
            </a:extLst>
          </p:cNvPr>
          <p:cNvSpPr txBox="1"/>
          <p:nvPr/>
        </p:nvSpPr>
        <p:spPr>
          <a:xfrm>
            <a:off x="-1" y="705784"/>
            <a:ext cx="7476565" cy="5659241"/>
          </a:xfrm>
          <a:prstGeom prst="rect">
            <a:avLst/>
          </a:prstGeom>
        </p:spPr>
        <p:txBody>
          <a:bodyPr vert="horz" wrap="square" lIns="0" tIns="110489" rIns="0" bIns="0" rtlCol="0">
            <a:spAutoFit/>
          </a:bodyPr>
          <a:lstStyle/>
          <a:p>
            <a:pPr marL="584200" indent="-342900">
              <a:lnSpc>
                <a:spcPct val="100000"/>
              </a:lnSpc>
              <a:spcBef>
                <a:spcPts val="869"/>
              </a:spcBef>
              <a:buFont typeface="Wingdings" panose="05000000000000000000" pitchFamily="2" charset="2"/>
              <a:buChar char="ü"/>
            </a:pPr>
            <a:r>
              <a:rPr lang="en-US" sz="20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Building Europe's Innovation Ecosystem</a:t>
            </a:r>
          </a:p>
          <a:p>
            <a:pPr marL="527050" indent="-285750">
              <a:lnSpc>
                <a:spcPct val="100000"/>
              </a:lnSpc>
              <a:spcBef>
                <a:spcPts val="869"/>
              </a:spcBef>
              <a:buFontTx/>
              <a:buChar char="-"/>
            </a:pPr>
            <a:r>
              <a:rPr lang="en-US" sz="1400" dirty="0">
                <a:latin typeface="Calibri"/>
                <a:cs typeface="Calibri"/>
              </a:rPr>
              <a:t>Influence EU Policy &amp; Standards: Shape supportive R&amp;D roadmaps and legislation.</a:t>
            </a:r>
          </a:p>
          <a:p>
            <a:pPr marL="527050" indent="-285750">
              <a:lnSpc>
                <a:spcPct val="100000"/>
              </a:lnSpc>
              <a:spcBef>
                <a:spcPts val="869"/>
              </a:spcBef>
              <a:buFontTx/>
              <a:buChar char="-"/>
            </a:pPr>
            <a:r>
              <a:rPr lang="en-US" sz="1400" dirty="0">
                <a:latin typeface="Calibri"/>
                <a:cs typeface="Calibri"/>
              </a:rPr>
              <a:t>Forge Key Connections: Network across sectors and access shared R&amp;D infrastructure</a:t>
            </a:r>
          </a:p>
          <a:p>
            <a:pPr marL="527050" indent="-285750">
              <a:lnSpc>
                <a:spcPct val="100000"/>
              </a:lnSpc>
              <a:spcBef>
                <a:spcPts val="869"/>
              </a:spcBef>
              <a:buFontTx/>
              <a:buChar char="-"/>
            </a:pPr>
            <a:r>
              <a:rPr lang="en-US" sz="1400" dirty="0">
                <a:latin typeface="Calibri"/>
                <a:cs typeface="Calibri"/>
              </a:rPr>
              <a:t>Fuel Innovation: Secure funding and resources to develop new technologies.</a:t>
            </a:r>
          </a:p>
          <a:p>
            <a:pPr marL="584200" indent="-342900">
              <a:spcBef>
                <a:spcPts val="869"/>
              </a:spcBef>
              <a:buFont typeface="Wingdings" panose="05000000000000000000" pitchFamily="2" charset="2"/>
              <a:buChar char="ü"/>
            </a:pPr>
            <a:r>
              <a:rPr lang="en-US" sz="20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Driving Collaboration </a:t>
            </a:r>
          </a:p>
          <a:p>
            <a:pPr marL="527050" indent="-285750">
              <a:lnSpc>
                <a:spcPct val="100000"/>
              </a:lnSpc>
              <a:spcBef>
                <a:spcPts val="869"/>
              </a:spcBef>
              <a:buFontTx/>
              <a:buChar char="-"/>
            </a:pPr>
            <a:r>
              <a:rPr lang="en-US" sz="1400" dirty="0">
                <a:latin typeface="Calibri"/>
                <a:cs typeface="Calibri"/>
              </a:rPr>
              <a:t>Co-create Solutions: Access shared insights and co-design pioneering projects.</a:t>
            </a:r>
          </a:p>
          <a:p>
            <a:pPr marL="527050" indent="-285750">
              <a:lnSpc>
                <a:spcPct val="100000"/>
              </a:lnSpc>
              <a:spcBef>
                <a:spcPts val="869"/>
              </a:spcBef>
              <a:buFontTx/>
              <a:buChar char="-"/>
            </a:pPr>
            <a:r>
              <a:rPr lang="en-US" sz="1400" dirty="0">
                <a:latin typeface="Calibri"/>
                <a:cs typeface="Calibri"/>
              </a:rPr>
              <a:t>Innovate Collectively: Engage in pre-competitive R&amp;D for shared IP and market understanding.</a:t>
            </a:r>
          </a:p>
          <a:p>
            <a:pPr marL="527050" indent="-285750">
              <a:lnSpc>
                <a:spcPct val="100000"/>
              </a:lnSpc>
              <a:spcBef>
                <a:spcPts val="869"/>
              </a:spcBef>
              <a:buFontTx/>
              <a:buChar char="-"/>
            </a:pPr>
            <a:r>
              <a:rPr lang="en-US" sz="1400" dirty="0">
                <a:latin typeface="Calibri"/>
                <a:cs typeface="Calibri"/>
              </a:rPr>
              <a:t>Unite for Impact: Build trusted networks to solve industry-wide challenges.</a:t>
            </a:r>
          </a:p>
          <a:p>
            <a:pPr marL="584200" indent="-342900">
              <a:spcBef>
                <a:spcPts val="869"/>
              </a:spcBef>
              <a:buFont typeface="Wingdings" panose="05000000000000000000" pitchFamily="2" charset="2"/>
              <a:buChar char="ü"/>
            </a:pPr>
            <a:r>
              <a:rPr lang="en-US" sz="20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Advancing Strategic Initiatives</a:t>
            </a:r>
          </a:p>
          <a:p>
            <a:pPr marL="527050" indent="-285750">
              <a:lnSpc>
                <a:spcPct val="100000"/>
              </a:lnSpc>
              <a:spcBef>
                <a:spcPts val="869"/>
              </a:spcBef>
              <a:buFontTx/>
              <a:buChar char="-"/>
            </a:pPr>
            <a:r>
              <a:rPr lang="en-US" sz="1400" dirty="0">
                <a:latin typeface="Calibri"/>
                <a:cs typeface="Calibri"/>
              </a:rPr>
              <a:t>Direct EU Strategy: Shape policy and strategic R&amp;D agendas for future growth</a:t>
            </a:r>
          </a:p>
          <a:p>
            <a:pPr marL="527050" indent="-285750">
              <a:lnSpc>
                <a:spcPct val="100000"/>
              </a:lnSpc>
              <a:spcBef>
                <a:spcPts val="869"/>
              </a:spcBef>
              <a:buFontTx/>
              <a:buChar char="-"/>
            </a:pPr>
            <a:r>
              <a:rPr lang="en-US" sz="1400" dirty="0">
                <a:latin typeface="Calibri"/>
                <a:cs typeface="Calibri"/>
              </a:rPr>
              <a:t>Gain Strategic Advantage: Leverage EU insights and support for your key projects</a:t>
            </a:r>
          </a:p>
          <a:p>
            <a:pPr marL="527050" indent="-285750">
              <a:lnSpc>
                <a:spcPct val="100000"/>
              </a:lnSpc>
              <a:spcBef>
                <a:spcPts val="869"/>
              </a:spcBef>
              <a:buFontTx/>
              <a:buChar char="-"/>
            </a:pPr>
            <a:r>
              <a:rPr lang="en-US" sz="1400" dirty="0">
                <a:latin typeface="Calibri"/>
                <a:cs typeface="Calibri"/>
              </a:rPr>
              <a:t>Lead Market-Driven Innovation: Use early intelligence to design impactful initiatives.</a:t>
            </a:r>
          </a:p>
          <a:p>
            <a:pPr marL="584200" indent="-342900">
              <a:lnSpc>
                <a:spcPct val="100000"/>
              </a:lnSpc>
              <a:spcBef>
                <a:spcPts val="869"/>
              </a:spcBef>
              <a:buFont typeface="Wingdings" panose="05000000000000000000" pitchFamily="2" charset="2"/>
              <a:buChar char="ü"/>
            </a:pPr>
            <a:r>
              <a:rPr lang="en-US" sz="20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Empowering Impact</a:t>
            </a:r>
          </a:p>
          <a:p>
            <a:pPr marL="527050" indent="-285750">
              <a:lnSpc>
                <a:spcPct val="100000"/>
              </a:lnSpc>
              <a:spcBef>
                <a:spcPts val="869"/>
              </a:spcBef>
              <a:buFontTx/>
              <a:buChar char="-"/>
            </a:pPr>
            <a:r>
              <a:rPr lang="en-US" sz="1400" dirty="0">
                <a:latin typeface="Calibri"/>
                <a:cs typeface="Calibri"/>
              </a:rPr>
              <a:t>Achieve Tangible Results: Generate new business, IP, services, and market success.</a:t>
            </a:r>
          </a:p>
          <a:p>
            <a:pPr marL="527050" indent="-285750">
              <a:lnSpc>
                <a:spcPct val="100000"/>
              </a:lnSpc>
              <a:spcBef>
                <a:spcPts val="869"/>
              </a:spcBef>
              <a:buFontTx/>
              <a:buChar char="-"/>
            </a:pPr>
            <a:r>
              <a:rPr lang="en-US" sz="1400" dirty="0">
                <a:latin typeface="Calibri"/>
                <a:cs typeface="Calibri"/>
              </a:rPr>
              <a:t>Enhance Performance: Implement best practices, boost efficiency, and accelerate your strategy.</a:t>
            </a:r>
          </a:p>
          <a:p>
            <a:pPr marL="527050" indent="-285750">
              <a:lnSpc>
                <a:spcPct val="100000"/>
              </a:lnSpc>
              <a:spcBef>
                <a:spcPts val="869"/>
              </a:spcBef>
              <a:buFontTx/>
              <a:buChar char="-"/>
            </a:pPr>
            <a:r>
              <a:rPr lang="en-US" sz="1400" dirty="0">
                <a:latin typeface="Calibri"/>
                <a:cs typeface="Calibri"/>
              </a:rPr>
              <a:t>Magnify Your Voice: Solve critical challenges and strengthen collective industry influence.</a:t>
            </a:r>
          </a:p>
        </p:txBody>
      </p:sp>
      <p:pic>
        <p:nvPicPr>
          <p:cNvPr id="8" name="object 8">
            <a:extLst>
              <a:ext uri="{FF2B5EF4-FFF2-40B4-BE49-F238E27FC236}">
                <a16:creationId xmlns:a16="http://schemas.microsoft.com/office/drawing/2014/main" id="{6439DF06-C39E-5019-89B8-4FF517A595BA}"/>
              </a:ext>
            </a:extLst>
          </p:cNvPr>
          <p:cNvPicPr/>
          <p:nvPr/>
        </p:nvPicPr>
        <p:blipFill>
          <a:blip r:embed="rId2" cstate="print"/>
          <a:srcRect l="-1" t="865" r="44138"/>
          <a:stretch/>
        </p:blipFill>
        <p:spPr>
          <a:xfrm>
            <a:off x="7590118" y="0"/>
            <a:ext cx="4601882" cy="6858000"/>
          </a:xfrm>
          <a:prstGeom prst="rect">
            <a:avLst/>
          </a:prstGeom>
        </p:spPr>
      </p:pic>
    </p:spTree>
    <p:extLst>
      <p:ext uri="{BB962C8B-B14F-4D97-AF65-F5344CB8AC3E}">
        <p14:creationId xmlns:p14="http://schemas.microsoft.com/office/powerpoint/2010/main" val="4265629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0D0CBF-5374-DB4E-6F12-3C609C602E00}"/>
              </a:ext>
            </a:extLst>
          </p:cNvPr>
          <p:cNvSpPr>
            <a:spLocks noGrp="1"/>
          </p:cNvSpPr>
          <p:nvPr>
            <p:ph type="ctrTitle"/>
          </p:nvPr>
        </p:nvSpPr>
        <p:spPr>
          <a:xfrm>
            <a:off x="250092" y="1041400"/>
            <a:ext cx="7956062" cy="2387600"/>
          </a:xfrm>
        </p:spPr>
        <p:txBody>
          <a:bodyPr>
            <a:noAutofit/>
          </a:bodyPr>
          <a:lstStyle/>
          <a:p>
            <a:pPr marL="12700" algn="ctr">
              <a:spcBef>
                <a:spcPts val="999"/>
              </a:spcBef>
              <a:buSzPct val="80000"/>
              <a:defRPr/>
            </a:pPr>
            <a:r>
              <a:rPr lang="it-IT" sz="96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GET IN TOUCH</a:t>
            </a:r>
          </a:p>
        </p:txBody>
      </p:sp>
    </p:spTree>
    <p:extLst>
      <p:ext uri="{BB962C8B-B14F-4D97-AF65-F5344CB8AC3E}">
        <p14:creationId xmlns:p14="http://schemas.microsoft.com/office/powerpoint/2010/main" val="1585556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8748" y="1239578"/>
            <a:ext cx="6115050" cy="4599305"/>
          </a:xfrm>
          <a:prstGeom prst="rect">
            <a:avLst/>
          </a:prstGeom>
        </p:spPr>
        <p:txBody>
          <a:bodyPr vert="horz" wrap="square" lIns="0" tIns="41910" rIns="0" bIns="0" rtlCol="0">
            <a:spAutoFit/>
          </a:bodyPr>
          <a:lstStyle/>
          <a:p>
            <a:pPr marL="12700">
              <a:lnSpc>
                <a:spcPct val="100000"/>
              </a:lnSpc>
              <a:spcBef>
                <a:spcPts val="330"/>
              </a:spcBef>
            </a:pPr>
            <a:r>
              <a:rPr sz="1500" b="1" dirty="0">
                <a:latin typeface="Calibri"/>
                <a:cs typeface="Calibri"/>
              </a:rPr>
              <a:t>Focus</a:t>
            </a:r>
            <a:r>
              <a:rPr sz="1500" b="1" spc="-50" dirty="0">
                <a:latin typeface="Calibri"/>
                <a:cs typeface="Calibri"/>
              </a:rPr>
              <a:t> </a:t>
            </a:r>
            <a:r>
              <a:rPr sz="1500" b="1" spc="-10" dirty="0">
                <a:latin typeface="Calibri"/>
                <a:cs typeface="Calibri"/>
              </a:rPr>
              <a:t>Areas</a:t>
            </a:r>
            <a:endParaRPr sz="1500" dirty="0">
              <a:latin typeface="Calibri"/>
              <a:cs typeface="Calibri"/>
            </a:endParaRPr>
          </a:p>
          <a:p>
            <a:pPr marL="755015" indent="-285115">
              <a:lnSpc>
                <a:spcPct val="100000"/>
              </a:lnSpc>
              <a:spcBef>
                <a:spcPts val="229"/>
              </a:spcBef>
              <a:buSzPct val="80000"/>
              <a:buFont typeface="Arial"/>
              <a:buChar char="•"/>
              <a:tabLst>
                <a:tab pos="755015" algn="l"/>
              </a:tabLst>
            </a:pPr>
            <a:r>
              <a:rPr sz="1500" dirty="0">
                <a:latin typeface="Calibri"/>
                <a:cs typeface="Calibri"/>
              </a:rPr>
              <a:t>The</a:t>
            </a:r>
            <a:r>
              <a:rPr sz="1500" spc="-15" dirty="0">
                <a:latin typeface="Calibri"/>
                <a:cs typeface="Calibri"/>
              </a:rPr>
              <a:t> </a:t>
            </a:r>
            <a:r>
              <a:rPr sz="1500" b="1" dirty="0">
                <a:latin typeface="Calibri"/>
                <a:cs typeface="Calibri"/>
              </a:rPr>
              <a:t>full</a:t>
            </a:r>
            <a:r>
              <a:rPr sz="1500" b="1" spc="-15" dirty="0">
                <a:latin typeface="Calibri"/>
                <a:cs typeface="Calibri"/>
              </a:rPr>
              <a:t> </a:t>
            </a:r>
            <a:r>
              <a:rPr sz="1500" b="1" dirty="0">
                <a:latin typeface="Calibri"/>
                <a:cs typeface="Calibri"/>
              </a:rPr>
              <a:t>AI</a:t>
            </a:r>
            <a:r>
              <a:rPr sz="1500" b="1" spc="-15" dirty="0">
                <a:latin typeface="Calibri"/>
                <a:cs typeface="Calibri"/>
              </a:rPr>
              <a:t> </a:t>
            </a:r>
            <a:r>
              <a:rPr sz="1500" b="1" dirty="0">
                <a:latin typeface="Calibri"/>
                <a:cs typeface="Calibri"/>
              </a:rPr>
              <a:t>stack</a:t>
            </a:r>
            <a:r>
              <a:rPr sz="1500" b="1" spc="-10" dirty="0">
                <a:latin typeface="Calibri"/>
                <a:cs typeface="Calibri"/>
              </a:rPr>
              <a:t> </a:t>
            </a:r>
            <a:r>
              <a:rPr sz="1500" spc="-10" dirty="0">
                <a:latin typeface="Calibri"/>
                <a:cs typeface="Calibri"/>
              </a:rPr>
              <a:t>sovereignity</a:t>
            </a:r>
            <a:endParaRPr sz="1500" dirty="0">
              <a:latin typeface="Calibri"/>
              <a:cs typeface="Calibri"/>
            </a:endParaRPr>
          </a:p>
          <a:p>
            <a:pPr marL="755015" indent="-285115">
              <a:lnSpc>
                <a:spcPct val="100000"/>
              </a:lnSpc>
              <a:spcBef>
                <a:spcPts val="229"/>
              </a:spcBef>
              <a:buSzPct val="80000"/>
              <a:buFont typeface="Arial"/>
              <a:buChar char="•"/>
              <a:tabLst>
                <a:tab pos="755015" algn="l"/>
              </a:tabLst>
            </a:pPr>
            <a:r>
              <a:rPr sz="1500" dirty="0">
                <a:latin typeface="Calibri"/>
                <a:cs typeface="Calibri"/>
              </a:rPr>
              <a:t>Trustworthy</a:t>
            </a:r>
            <a:r>
              <a:rPr sz="1500" spc="-40" dirty="0">
                <a:latin typeface="Calibri"/>
                <a:cs typeface="Calibri"/>
              </a:rPr>
              <a:t> </a:t>
            </a:r>
            <a:r>
              <a:rPr sz="1500" dirty="0">
                <a:latin typeface="Calibri"/>
                <a:cs typeface="Calibri"/>
              </a:rPr>
              <a:t>GenAI</a:t>
            </a:r>
            <a:r>
              <a:rPr sz="1500" spc="-35" dirty="0">
                <a:latin typeface="Calibri"/>
                <a:cs typeface="Calibri"/>
              </a:rPr>
              <a:t> </a:t>
            </a:r>
            <a:r>
              <a:rPr sz="1500" spc="-10" dirty="0">
                <a:latin typeface="Calibri"/>
                <a:cs typeface="Calibri"/>
              </a:rPr>
              <a:t>development</a:t>
            </a:r>
            <a:endParaRPr sz="1500" dirty="0">
              <a:latin typeface="Calibri"/>
              <a:cs typeface="Calibri"/>
            </a:endParaRPr>
          </a:p>
          <a:p>
            <a:pPr marL="755015" indent="-285115">
              <a:lnSpc>
                <a:spcPct val="100000"/>
              </a:lnSpc>
              <a:spcBef>
                <a:spcPts val="229"/>
              </a:spcBef>
              <a:buSzPct val="80000"/>
              <a:buFont typeface="Arial"/>
              <a:buChar char="•"/>
              <a:tabLst>
                <a:tab pos="755015" algn="l"/>
              </a:tabLst>
            </a:pPr>
            <a:r>
              <a:rPr sz="1500" dirty="0">
                <a:latin typeface="Calibri"/>
                <a:cs typeface="Calibri"/>
              </a:rPr>
              <a:t>Robotics</a:t>
            </a:r>
            <a:r>
              <a:rPr sz="1500" spc="-30" dirty="0">
                <a:latin typeface="Calibri"/>
                <a:cs typeface="Calibri"/>
              </a:rPr>
              <a:t> </a:t>
            </a:r>
            <a:r>
              <a:rPr sz="1500" dirty="0">
                <a:latin typeface="Calibri"/>
                <a:cs typeface="Calibri"/>
              </a:rPr>
              <a:t>–</a:t>
            </a:r>
            <a:r>
              <a:rPr sz="1500" spc="-30" dirty="0">
                <a:latin typeface="Calibri"/>
                <a:cs typeface="Calibri"/>
              </a:rPr>
              <a:t> </a:t>
            </a:r>
            <a:r>
              <a:rPr sz="1500" dirty="0">
                <a:latin typeface="Calibri"/>
                <a:cs typeface="Calibri"/>
              </a:rPr>
              <a:t>AI</a:t>
            </a:r>
            <a:r>
              <a:rPr sz="1500" spc="-25" dirty="0">
                <a:latin typeface="Calibri"/>
                <a:cs typeface="Calibri"/>
              </a:rPr>
              <a:t> </a:t>
            </a:r>
            <a:r>
              <a:rPr sz="1500" dirty="0">
                <a:latin typeface="Calibri"/>
                <a:cs typeface="Calibri"/>
              </a:rPr>
              <a:t>ecosystem</a:t>
            </a:r>
            <a:r>
              <a:rPr sz="1500" spc="-30" dirty="0">
                <a:latin typeface="Calibri"/>
                <a:cs typeface="Calibri"/>
              </a:rPr>
              <a:t> </a:t>
            </a:r>
            <a:r>
              <a:rPr sz="1500" spc="-10" dirty="0">
                <a:latin typeface="Calibri"/>
                <a:cs typeface="Calibri"/>
              </a:rPr>
              <a:t>integration</a:t>
            </a:r>
            <a:endParaRPr sz="1500" dirty="0">
              <a:latin typeface="Calibri"/>
              <a:cs typeface="Calibri"/>
            </a:endParaRPr>
          </a:p>
          <a:p>
            <a:pPr marL="755015" indent="-285115">
              <a:lnSpc>
                <a:spcPct val="100000"/>
              </a:lnSpc>
              <a:spcBef>
                <a:spcPts val="229"/>
              </a:spcBef>
              <a:buSzPct val="80000"/>
              <a:buFont typeface="Arial"/>
              <a:buChar char="•"/>
              <a:tabLst>
                <a:tab pos="755015" algn="l"/>
              </a:tabLst>
            </a:pPr>
            <a:r>
              <a:rPr sz="1500" dirty="0">
                <a:latin typeface="Calibri"/>
                <a:cs typeface="Calibri"/>
              </a:rPr>
              <a:t>Advanced</a:t>
            </a:r>
            <a:r>
              <a:rPr sz="1500" spc="-40" dirty="0">
                <a:latin typeface="Calibri"/>
                <a:cs typeface="Calibri"/>
              </a:rPr>
              <a:t> </a:t>
            </a:r>
            <a:r>
              <a:rPr sz="1500" dirty="0">
                <a:latin typeface="Calibri"/>
                <a:cs typeface="Calibri"/>
              </a:rPr>
              <a:t>R&amp;D</a:t>
            </a:r>
            <a:r>
              <a:rPr sz="1500" spc="-35" dirty="0">
                <a:latin typeface="Calibri"/>
                <a:cs typeface="Calibri"/>
              </a:rPr>
              <a:t> </a:t>
            </a:r>
            <a:r>
              <a:rPr sz="1500" dirty="0">
                <a:latin typeface="Calibri"/>
                <a:cs typeface="Calibri"/>
              </a:rPr>
              <a:t>Research:</a:t>
            </a:r>
            <a:r>
              <a:rPr sz="1500" spc="-35" dirty="0">
                <a:latin typeface="Calibri"/>
                <a:cs typeface="Calibri"/>
              </a:rPr>
              <a:t> </a:t>
            </a:r>
            <a:r>
              <a:rPr sz="1500" dirty="0">
                <a:latin typeface="Calibri"/>
                <a:cs typeface="Calibri"/>
              </a:rPr>
              <a:t>Neurosymbolic</a:t>
            </a:r>
            <a:r>
              <a:rPr sz="1500" spc="-35" dirty="0">
                <a:latin typeface="Calibri"/>
                <a:cs typeface="Calibri"/>
              </a:rPr>
              <a:t> </a:t>
            </a:r>
            <a:r>
              <a:rPr sz="1500" dirty="0">
                <a:latin typeface="Calibri"/>
                <a:cs typeface="Calibri"/>
              </a:rPr>
              <a:t>AI</a:t>
            </a:r>
            <a:r>
              <a:rPr sz="1500" spc="-35" dirty="0">
                <a:latin typeface="Calibri"/>
                <a:cs typeface="Calibri"/>
              </a:rPr>
              <a:t> </a:t>
            </a:r>
            <a:r>
              <a:rPr sz="1500" dirty="0">
                <a:latin typeface="Calibri"/>
                <a:cs typeface="Calibri"/>
              </a:rPr>
              <a:t>–</a:t>
            </a:r>
            <a:r>
              <a:rPr sz="1500" spc="-35" dirty="0">
                <a:latin typeface="Calibri"/>
                <a:cs typeface="Calibri"/>
              </a:rPr>
              <a:t> </a:t>
            </a:r>
            <a:r>
              <a:rPr sz="1500" dirty="0">
                <a:latin typeface="Calibri"/>
                <a:cs typeface="Calibri"/>
              </a:rPr>
              <a:t>Learning</a:t>
            </a:r>
            <a:r>
              <a:rPr sz="1500" spc="-35" dirty="0">
                <a:latin typeface="Calibri"/>
                <a:cs typeface="Calibri"/>
              </a:rPr>
              <a:t> </a:t>
            </a:r>
            <a:r>
              <a:rPr sz="1500" dirty="0">
                <a:latin typeface="Calibri"/>
                <a:cs typeface="Calibri"/>
              </a:rPr>
              <a:t>and</a:t>
            </a:r>
            <a:r>
              <a:rPr sz="1500" spc="-35" dirty="0">
                <a:latin typeface="Calibri"/>
                <a:cs typeface="Calibri"/>
              </a:rPr>
              <a:t> </a:t>
            </a:r>
            <a:r>
              <a:rPr sz="1500" spc="-10" dirty="0">
                <a:latin typeface="Calibri"/>
                <a:cs typeface="Calibri"/>
              </a:rPr>
              <a:t>reasoning</a:t>
            </a:r>
            <a:endParaRPr sz="1500" dirty="0">
              <a:latin typeface="Calibri"/>
              <a:cs typeface="Calibri"/>
            </a:endParaRPr>
          </a:p>
          <a:p>
            <a:pPr>
              <a:lnSpc>
                <a:spcPct val="100000"/>
              </a:lnSpc>
              <a:spcBef>
                <a:spcPts val="925"/>
              </a:spcBef>
              <a:buFont typeface="Arial"/>
              <a:buChar char="•"/>
            </a:pPr>
            <a:endParaRPr sz="1500" dirty="0">
              <a:latin typeface="Calibri"/>
              <a:cs typeface="Calibri"/>
            </a:endParaRPr>
          </a:p>
          <a:p>
            <a:pPr marL="12700">
              <a:lnSpc>
                <a:spcPct val="100000"/>
              </a:lnSpc>
              <a:spcBef>
                <a:spcPts val="5"/>
              </a:spcBef>
            </a:pPr>
            <a:r>
              <a:rPr sz="1500" b="1" dirty="0">
                <a:latin typeface="Calibri"/>
                <a:cs typeface="Calibri"/>
              </a:rPr>
              <a:t>Industrial</a:t>
            </a:r>
            <a:r>
              <a:rPr sz="1500" b="1" spc="-45" dirty="0">
                <a:latin typeface="Calibri"/>
                <a:cs typeface="Calibri"/>
              </a:rPr>
              <a:t> </a:t>
            </a:r>
            <a:r>
              <a:rPr sz="1500" b="1" spc="-10" dirty="0">
                <a:latin typeface="Calibri"/>
                <a:cs typeface="Calibri"/>
              </a:rPr>
              <a:t>Strategy</a:t>
            </a:r>
            <a:endParaRPr sz="1500" dirty="0">
              <a:latin typeface="Calibri"/>
              <a:cs typeface="Calibri"/>
            </a:endParaRPr>
          </a:p>
          <a:p>
            <a:pPr marL="755015" indent="-285115">
              <a:lnSpc>
                <a:spcPct val="100000"/>
              </a:lnSpc>
              <a:spcBef>
                <a:spcPts val="229"/>
              </a:spcBef>
              <a:buSzPct val="80000"/>
              <a:buFont typeface="Arial"/>
              <a:buChar char="•"/>
              <a:tabLst>
                <a:tab pos="755015" algn="l"/>
              </a:tabLst>
            </a:pPr>
            <a:r>
              <a:rPr sz="1500" spc="-10" dirty="0">
                <a:latin typeface="Calibri"/>
                <a:cs typeface="Calibri"/>
              </a:rPr>
              <a:t>Strengthening</a:t>
            </a:r>
            <a:r>
              <a:rPr sz="1500" spc="10" dirty="0">
                <a:latin typeface="Calibri"/>
                <a:cs typeface="Calibri"/>
              </a:rPr>
              <a:t> </a:t>
            </a:r>
            <a:r>
              <a:rPr sz="1500" dirty="0">
                <a:latin typeface="Calibri"/>
                <a:cs typeface="Calibri"/>
              </a:rPr>
              <a:t>EU</a:t>
            </a:r>
            <a:r>
              <a:rPr sz="1500" spc="10" dirty="0">
                <a:latin typeface="Calibri"/>
                <a:cs typeface="Calibri"/>
              </a:rPr>
              <a:t> </a:t>
            </a:r>
            <a:r>
              <a:rPr sz="1500" spc="-10" dirty="0">
                <a:latin typeface="Calibri"/>
                <a:cs typeface="Calibri"/>
              </a:rPr>
              <a:t>competitiveness</a:t>
            </a:r>
            <a:endParaRPr sz="1500" dirty="0">
              <a:latin typeface="Calibri"/>
              <a:cs typeface="Calibri"/>
            </a:endParaRPr>
          </a:p>
          <a:p>
            <a:pPr marL="755015" indent="-285115">
              <a:lnSpc>
                <a:spcPct val="100000"/>
              </a:lnSpc>
              <a:spcBef>
                <a:spcPts val="229"/>
              </a:spcBef>
              <a:buSzPct val="80000"/>
              <a:buFont typeface="Arial"/>
              <a:buChar char="•"/>
              <a:tabLst>
                <a:tab pos="755015" algn="l"/>
              </a:tabLst>
            </a:pPr>
            <a:r>
              <a:rPr sz="1500" dirty="0">
                <a:latin typeface="Calibri"/>
                <a:cs typeface="Calibri"/>
              </a:rPr>
              <a:t>Build</a:t>
            </a:r>
            <a:r>
              <a:rPr sz="1500" spc="-15" dirty="0">
                <a:latin typeface="Calibri"/>
                <a:cs typeface="Calibri"/>
              </a:rPr>
              <a:t> </a:t>
            </a:r>
            <a:r>
              <a:rPr sz="1500" spc="-10" dirty="0">
                <a:latin typeface="Calibri"/>
                <a:cs typeface="Calibri"/>
              </a:rPr>
              <a:t>comprehensive</a:t>
            </a:r>
            <a:r>
              <a:rPr sz="1500" spc="-5" dirty="0">
                <a:latin typeface="Calibri"/>
                <a:cs typeface="Calibri"/>
              </a:rPr>
              <a:t> </a:t>
            </a:r>
            <a:r>
              <a:rPr sz="1500" b="1" dirty="0">
                <a:latin typeface="Calibri"/>
                <a:cs typeface="Calibri"/>
              </a:rPr>
              <a:t>AI</a:t>
            </a:r>
            <a:r>
              <a:rPr sz="1500" b="1" spc="-15" dirty="0">
                <a:latin typeface="Calibri"/>
                <a:cs typeface="Calibri"/>
              </a:rPr>
              <a:t> </a:t>
            </a:r>
            <a:r>
              <a:rPr sz="1500" b="1" spc="-10" dirty="0">
                <a:latin typeface="Calibri"/>
                <a:cs typeface="Calibri"/>
              </a:rPr>
              <a:t>Factories</a:t>
            </a:r>
            <a:endParaRPr sz="1500" dirty="0">
              <a:latin typeface="Calibri"/>
              <a:cs typeface="Calibri"/>
            </a:endParaRPr>
          </a:p>
          <a:p>
            <a:pPr marL="755015" indent="-285115">
              <a:lnSpc>
                <a:spcPct val="100000"/>
              </a:lnSpc>
              <a:spcBef>
                <a:spcPts val="229"/>
              </a:spcBef>
              <a:buSzPct val="80000"/>
              <a:buFont typeface="Arial"/>
              <a:buChar char="•"/>
              <a:tabLst>
                <a:tab pos="755015" algn="l"/>
              </a:tabLst>
            </a:pPr>
            <a:r>
              <a:rPr sz="1500" dirty="0">
                <a:latin typeface="Calibri"/>
                <a:cs typeface="Calibri"/>
              </a:rPr>
              <a:t>Support</a:t>
            </a:r>
            <a:r>
              <a:rPr sz="1500" spc="-40" dirty="0">
                <a:latin typeface="Calibri"/>
                <a:cs typeface="Calibri"/>
              </a:rPr>
              <a:t> </a:t>
            </a:r>
            <a:r>
              <a:rPr sz="1500" dirty="0">
                <a:latin typeface="Calibri"/>
                <a:cs typeface="Calibri"/>
              </a:rPr>
              <a:t>supply</a:t>
            </a:r>
            <a:r>
              <a:rPr sz="1500" spc="-40" dirty="0">
                <a:latin typeface="Calibri"/>
                <a:cs typeface="Calibri"/>
              </a:rPr>
              <a:t> </a:t>
            </a:r>
            <a:r>
              <a:rPr sz="1500" dirty="0">
                <a:latin typeface="Calibri"/>
                <a:cs typeface="Calibri"/>
              </a:rPr>
              <a:t>chain</a:t>
            </a:r>
            <a:r>
              <a:rPr sz="1500" spc="-40" dirty="0">
                <a:latin typeface="Calibri"/>
                <a:cs typeface="Calibri"/>
              </a:rPr>
              <a:t> </a:t>
            </a:r>
            <a:r>
              <a:rPr sz="1500" spc="-10" dirty="0">
                <a:latin typeface="Calibri"/>
                <a:cs typeface="Calibri"/>
              </a:rPr>
              <a:t>resilience</a:t>
            </a:r>
            <a:endParaRPr sz="1500" dirty="0">
              <a:latin typeface="Calibri"/>
              <a:cs typeface="Calibri"/>
            </a:endParaRPr>
          </a:p>
          <a:p>
            <a:pPr marL="755015" indent="-285115">
              <a:lnSpc>
                <a:spcPct val="100000"/>
              </a:lnSpc>
              <a:spcBef>
                <a:spcPts val="229"/>
              </a:spcBef>
              <a:buSzPct val="80000"/>
              <a:buFont typeface="Arial"/>
              <a:buChar char="•"/>
              <a:tabLst>
                <a:tab pos="755015" algn="l"/>
              </a:tabLst>
            </a:pPr>
            <a:r>
              <a:rPr sz="1500" dirty="0">
                <a:latin typeface="Calibri"/>
                <a:cs typeface="Calibri"/>
              </a:rPr>
              <a:t>Foster</a:t>
            </a:r>
            <a:r>
              <a:rPr sz="1500" spc="-20" dirty="0">
                <a:latin typeface="Calibri"/>
                <a:cs typeface="Calibri"/>
              </a:rPr>
              <a:t> </a:t>
            </a:r>
            <a:r>
              <a:rPr sz="1500" b="1" spc="-10" dirty="0">
                <a:latin typeface="Calibri"/>
                <a:cs typeface="Calibri"/>
              </a:rPr>
              <a:t>research-</a:t>
            </a:r>
            <a:r>
              <a:rPr sz="1500" b="1" dirty="0">
                <a:latin typeface="Calibri"/>
                <a:cs typeface="Calibri"/>
              </a:rPr>
              <a:t>industry</a:t>
            </a:r>
            <a:r>
              <a:rPr sz="1500" b="1" spc="-20" dirty="0">
                <a:latin typeface="Calibri"/>
                <a:cs typeface="Calibri"/>
              </a:rPr>
              <a:t> </a:t>
            </a:r>
            <a:r>
              <a:rPr sz="1500" b="1" spc="-10" dirty="0">
                <a:latin typeface="Calibri"/>
                <a:cs typeface="Calibri"/>
              </a:rPr>
              <a:t>collaboration</a:t>
            </a:r>
            <a:endParaRPr sz="1500" dirty="0">
              <a:latin typeface="Calibri"/>
              <a:cs typeface="Calibri"/>
            </a:endParaRPr>
          </a:p>
          <a:p>
            <a:pPr>
              <a:lnSpc>
                <a:spcPct val="100000"/>
              </a:lnSpc>
              <a:spcBef>
                <a:spcPts val="1425"/>
              </a:spcBef>
              <a:buFont typeface="Arial"/>
              <a:buChar char="•"/>
            </a:pPr>
            <a:endParaRPr sz="1500" dirty="0">
              <a:latin typeface="Calibri"/>
              <a:cs typeface="Calibri"/>
            </a:endParaRPr>
          </a:p>
          <a:p>
            <a:pPr marL="12700">
              <a:lnSpc>
                <a:spcPct val="100000"/>
              </a:lnSpc>
            </a:pPr>
            <a:r>
              <a:rPr sz="1500" b="1" dirty="0">
                <a:latin typeface="Calibri"/>
                <a:cs typeface="Calibri"/>
              </a:rPr>
              <a:t>Key</a:t>
            </a:r>
            <a:r>
              <a:rPr sz="1500" b="1" spc="-15" dirty="0">
                <a:latin typeface="Calibri"/>
                <a:cs typeface="Calibri"/>
              </a:rPr>
              <a:t> </a:t>
            </a:r>
            <a:r>
              <a:rPr sz="1500" b="1" spc="-10" dirty="0">
                <a:latin typeface="Calibri"/>
                <a:cs typeface="Calibri"/>
              </a:rPr>
              <a:t>Investments</a:t>
            </a:r>
            <a:endParaRPr sz="1500" dirty="0">
              <a:latin typeface="Calibri"/>
              <a:cs typeface="Calibri"/>
            </a:endParaRPr>
          </a:p>
          <a:p>
            <a:pPr marL="755015" indent="-285115">
              <a:lnSpc>
                <a:spcPct val="100000"/>
              </a:lnSpc>
              <a:spcBef>
                <a:spcPts val="229"/>
              </a:spcBef>
              <a:buSzPct val="80000"/>
              <a:buFont typeface="Arial"/>
              <a:buChar char="•"/>
              <a:tabLst>
                <a:tab pos="755015" algn="l"/>
              </a:tabLst>
            </a:pPr>
            <a:r>
              <a:rPr sz="1500" spc="-10" dirty="0">
                <a:latin typeface="Calibri"/>
                <a:cs typeface="Calibri"/>
              </a:rPr>
              <a:t>Large-</a:t>
            </a:r>
            <a:r>
              <a:rPr sz="1500" dirty="0">
                <a:latin typeface="Calibri"/>
                <a:cs typeface="Calibri"/>
              </a:rPr>
              <a:t>scale</a:t>
            </a:r>
            <a:r>
              <a:rPr sz="1500" spc="-45" dirty="0">
                <a:latin typeface="Calibri"/>
                <a:cs typeface="Calibri"/>
              </a:rPr>
              <a:t> </a:t>
            </a:r>
            <a:r>
              <a:rPr sz="1500" dirty="0">
                <a:latin typeface="Calibri"/>
                <a:cs typeface="Calibri"/>
              </a:rPr>
              <a:t>testbeds</a:t>
            </a:r>
            <a:r>
              <a:rPr sz="1500" spc="-35" dirty="0">
                <a:latin typeface="Calibri"/>
                <a:cs typeface="Calibri"/>
              </a:rPr>
              <a:t> </a:t>
            </a:r>
            <a:r>
              <a:rPr sz="1500" dirty="0">
                <a:latin typeface="Calibri"/>
                <a:cs typeface="Calibri"/>
              </a:rPr>
              <a:t>and</a:t>
            </a:r>
            <a:r>
              <a:rPr sz="1500" spc="-35" dirty="0">
                <a:latin typeface="Calibri"/>
                <a:cs typeface="Calibri"/>
              </a:rPr>
              <a:t> </a:t>
            </a:r>
            <a:r>
              <a:rPr sz="1500" spc="-10" dirty="0">
                <a:latin typeface="Calibri"/>
                <a:cs typeface="Calibri"/>
              </a:rPr>
              <a:t>deployment</a:t>
            </a:r>
            <a:endParaRPr sz="1500" dirty="0">
              <a:latin typeface="Calibri"/>
              <a:cs typeface="Calibri"/>
            </a:endParaRPr>
          </a:p>
          <a:p>
            <a:pPr marL="755015" indent="-285115">
              <a:lnSpc>
                <a:spcPct val="100000"/>
              </a:lnSpc>
              <a:spcBef>
                <a:spcPts val="229"/>
              </a:spcBef>
              <a:buSzPct val="80000"/>
              <a:buFont typeface="Arial"/>
              <a:buChar char="•"/>
              <a:tabLst>
                <a:tab pos="755015" algn="l"/>
              </a:tabLst>
            </a:pPr>
            <a:r>
              <a:rPr sz="1500" b="1" dirty="0">
                <a:latin typeface="Calibri"/>
                <a:cs typeface="Calibri"/>
              </a:rPr>
              <a:t>Foundation</a:t>
            </a:r>
            <a:r>
              <a:rPr sz="1500" b="1" spc="-30" dirty="0">
                <a:latin typeface="Calibri"/>
                <a:cs typeface="Calibri"/>
              </a:rPr>
              <a:t> </a:t>
            </a:r>
            <a:r>
              <a:rPr sz="1500" b="1" dirty="0">
                <a:latin typeface="Calibri"/>
                <a:cs typeface="Calibri"/>
              </a:rPr>
              <a:t>models</a:t>
            </a:r>
            <a:r>
              <a:rPr sz="1500" b="1" spc="-25" dirty="0">
                <a:latin typeface="Calibri"/>
                <a:cs typeface="Calibri"/>
              </a:rPr>
              <a:t> </a:t>
            </a:r>
            <a:r>
              <a:rPr sz="1500" b="1" dirty="0">
                <a:latin typeface="Calibri"/>
                <a:cs typeface="Calibri"/>
              </a:rPr>
              <a:t>reflecting</a:t>
            </a:r>
            <a:r>
              <a:rPr sz="1500" b="1" spc="-30" dirty="0">
                <a:latin typeface="Calibri"/>
                <a:cs typeface="Calibri"/>
              </a:rPr>
              <a:t> </a:t>
            </a:r>
            <a:r>
              <a:rPr sz="1500" b="1" dirty="0">
                <a:latin typeface="Calibri"/>
                <a:cs typeface="Calibri"/>
              </a:rPr>
              <a:t>EU</a:t>
            </a:r>
            <a:r>
              <a:rPr sz="1500" b="1" spc="-25" dirty="0">
                <a:latin typeface="Calibri"/>
                <a:cs typeface="Calibri"/>
              </a:rPr>
              <a:t> </a:t>
            </a:r>
            <a:r>
              <a:rPr sz="1500" b="1" spc="-10" dirty="0">
                <a:latin typeface="Calibri"/>
                <a:cs typeface="Calibri"/>
              </a:rPr>
              <a:t>values</a:t>
            </a:r>
            <a:endParaRPr sz="1500" dirty="0">
              <a:latin typeface="Calibri"/>
              <a:cs typeface="Calibri"/>
            </a:endParaRPr>
          </a:p>
          <a:p>
            <a:pPr marL="755015" indent="-285115">
              <a:lnSpc>
                <a:spcPct val="100000"/>
              </a:lnSpc>
              <a:spcBef>
                <a:spcPts val="229"/>
              </a:spcBef>
              <a:buSzPct val="80000"/>
              <a:buFont typeface="Arial"/>
              <a:buChar char="•"/>
              <a:tabLst>
                <a:tab pos="755015" algn="l"/>
              </a:tabLst>
            </a:pPr>
            <a:r>
              <a:rPr sz="1500" spc="-10" dirty="0">
                <a:latin typeface="Calibri"/>
                <a:cs typeface="Calibri"/>
              </a:rPr>
              <a:t>Human-</a:t>
            </a:r>
            <a:r>
              <a:rPr sz="1500" dirty="0">
                <a:latin typeface="Calibri"/>
                <a:cs typeface="Calibri"/>
              </a:rPr>
              <a:t>centric</a:t>
            </a:r>
            <a:r>
              <a:rPr sz="1500" spc="-40" dirty="0">
                <a:latin typeface="Calibri"/>
                <a:cs typeface="Calibri"/>
              </a:rPr>
              <a:t> </a:t>
            </a:r>
            <a:r>
              <a:rPr sz="1500" dirty="0">
                <a:latin typeface="Calibri"/>
                <a:cs typeface="Calibri"/>
              </a:rPr>
              <a:t>innovation</a:t>
            </a:r>
            <a:r>
              <a:rPr sz="1500" spc="-40" dirty="0">
                <a:latin typeface="Calibri"/>
                <a:cs typeface="Calibri"/>
              </a:rPr>
              <a:t> </a:t>
            </a:r>
            <a:r>
              <a:rPr sz="1500" dirty="0">
                <a:latin typeface="Calibri"/>
                <a:cs typeface="Calibri"/>
              </a:rPr>
              <a:t>and</a:t>
            </a:r>
            <a:r>
              <a:rPr sz="1500" spc="-40" dirty="0">
                <a:latin typeface="Calibri"/>
                <a:cs typeface="Calibri"/>
              </a:rPr>
              <a:t> </a:t>
            </a:r>
            <a:r>
              <a:rPr sz="1500" spc="-10" dirty="0">
                <a:latin typeface="Calibri"/>
                <a:cs typeface="Calibri"/>
              </a:rPr>
              <a:t>skills</a:t>
            </a:r>
            <a:endParaRPr sz="1500" dirty="0">
              <a:latin typeface="Calibri"/>
              <a:cs typeface="Calibri"/>
            </a:endParaRPr>
          </a:p>
          <a:p>
            <a:pPr marL="755015" indent="-285115">
              <a:lnSpc>
                <a:spcPct val="100000"/>
              </a:lnSpc>
              <a:spcBef>
                <a:spcPts val="229"/>
              </a:spcBef>
              <a:buSzPct val="80000"/>
              <a:buFont typeface="Arial"/>
              <a:buChar char="•"/>
              <a:tabLst>
                <a:tab pos="755015" algn="l"/>
              </a:tabLst>
            </a:pPr>
            <a:r>
              <a:rPr sz="1500" b="1" spc="-10" dirty="0">
                <a:latin typeface="Calibri"/>
                <a:cs typeface="Calibri"/>
              </a:rPr>
              <a:t>Cross-</a:t>
            </a:r>
            <a:r>
              <a:rPr sz="1500" b="1" dirty="0">
                <a:latin typeface="Calibri"/>
                <a:cs typeface="Calibri"/>
              </a:rPr>
              <a:t>border</a:t>
            </a:r>
            <a:r>
              <a:rPr sz="1500" b="1" spc="-70" dirty="0">
                <a:latin typeface="Calibri"/>
                <a:cs typeface="Calibri"/>
              </a:rPr>
              <a:t> </a:t>
            </a:r>
            <a:r>
              <a:rPr sz="1500" b="1" spc="-10" dirty="0">
                <a:latin typeface="Calibri"/>
                <a:cs typeface="Calibri"/>
              </a:rPr>
              <a:t>coordination</a:t>
            </a:r>
            <a:endParaRPr sz="1500" dirty="0">
              <a:latin typeface="Calibri"/>
              <a:cs typeface="Calibri"/>
            </a:endParaRPr>
          </a:p>
        </p:txBody>
      </p:sp>
      <p:sp>
        <p:nvSpPr>
          <p:cNvPr id="3" name="object 3"/>
          <p:cNvSpPr txBox="1">
            <a:spLocks noGrp="1"/>
          </p:cNvSpPr>
          <p:nvPr>
            <p:ph type="title"/>
          </p:nvPr>
        </p:nvSpPr>
        <p:spPr>
          <a:xfrm>
            <a:off x="1499931" y="150212"/>
            <a:ext cx="5724525" cy="513080"/>
          </a:xfrm>
          <a:prstGeom prst="rect">
            <a:avLst/>
          </a:prstGeom>
        </p:spPr>
        <p:txBody>
          <a:bodyPr vert="horz" wrap="square" lIns="0" tIns="12700" rIns="0" bIns="0" rtlCol="0">
            <a:spAutoFit/>
          </a:bodyPr>
          <a:lstStyle/>
          <a:p>
            <a:pPr marL="12700">
              <a:lnSpc>
                <a:spcPct val="100000"/>
              </a:lnSpc>
              <a:spcBef>
                <a:spcPts val="100"/>
              </a:spcBef>
            </a:pPr>
            <a:r>
              <a:rPr sz="32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Strategic Direction: SRIDA</a:t>
            </a:r>
          </a:p>
        </p:txBody>
      </p:sp>
      <p:pic>
        <p:nvPicPr>
          <p:cNvPr id="4" name="object 4"/>
          <p:cNvPicPr/>
          <p:nvPr/>
        </p:nvPicPr>
        <p:blipFill>
          <a:blip r:embed="rId2" cstate="print"/>
          <a:stretch>
            <a:fillRect/>
          </a:stretch>
        </p:blipFill>
        <p:spPr>
          <a:xfrm>
            <a:off x="5901692" y="1282261"/>
            <a:ext cx="6290310" cy="458668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2222" y="1369682"/>
            <a:ext cx="1281430" cy="406400"/>
          </a:xfrm>
          <a:prstGeom prst="rect">
            <a:avLst/>
          </a:prstGeom>
        </p:spPr>
        <p:txBody>
          <a:bodyPr vert="horz" wrap="square" lIns="0" tIns="12700" rIns="0" bIns="0" rtlCol="0">
            <a:spAutoFit/>
          </a:bodyPr>
          <a:lstStyle/>
          <a:p>
            <a:pPr marL="12700">
              <a:lnSpc>
                <a:spcPct val="100000"/>
              </a:lnSpc>
              <a:spcBef>
                <a:spcPts val="100"/>
              </a:spcBef>
            </a:pPr>
            <a:r>
              <a:rPr sz="2500" b="1" spc="-10" dirty="0">
                <a:latin typeface="Calibri"/>
                <a:cs typeface="Calibri"/>
              </a:rPr>
              <a:t>Objective</a:t>
            </a:r>
            <a:endParaRPr sz="2500">
              <a:latin typeface="Calibri"/>
              <a:cs typeface="Calibri"/>
            </a:endParaRPr>
          </a:p>
        </p:txBody>
      </p:sp>
      <p:sp>
        <p:nvSpPr>
          <p:cNvPr id="3" name="object 3"/>
          <p:cNvSpPr txBox="1"/>
          <p:nvPr/>
        </p:nvSpPr>
        <p:spPr>
          <a:xfrm>
            <a:off x="5050350" y="1899908"/>
            <a:ext cx="5866130" cy="755650"/>
          </a:xfrm>
          <a:prstGeom prst="rect">
            <a:avLst/>
          </a:prstGeom>
        </p:spPr>
        <p:txBody>
          <a:bodyPr vert="horz" wrap="square" lIns="0" tIns="0" rIns="0" bIns="0" rtlCol="0">
            <a:spAutoFit/>
          </a:bodyPr>
          <a:lstStyle/>
          <a:p>
            <a:pPr marL="143510">
              <a:lnSpc>
                <a:spcPts val="2375"/>
              </a:lnSpc>
              <a:tabLst>
                <a:tab pos="4225290" algn="l"/>
              </a:tabLst>
            </a:pPr>
            <a:r>
              <a:rPr sz="2500" spc="-20" dirty="0">
                <a:solidFill>
                  <a:srgbClr val="FFFFFF"/>
                </a:solidFill>
                <a:latin typeface="Calibri"/>
                <a:cs typeface="Calibri"/>
              </a:rPr>
              <a:t>en)AI-</a:t>
            </a:r>
            <a:r>
              <a:rPr sz="2500" spc="-10" dirty="0">
                <a:solidFill>
                  <a:srgbClr val="FFFFFF"/>
                </a:solidFill>
                <a:latin typeface="Calibri"/>
                <a:cs typeface="Calibri"/>
              </a:rPr>
              <a:t>enable</a:t>
            </a:r>
            <a:r>
              <a:rPr sz="2500" dirty="0">
                <a:solidFill>
                  <a:srgbClr val="FFFFFF"/>
                </a:solidFill>
                <a:latin typeface="Calibri"/>
                <a:cs typeface="Calibri"/>
              </a:rPr>
              <a:t>	</a:t>
            </a:r>
            <a:r>
              <a:rPr sz="2500" spc="-10" dirty="0">
                <a:solidFill>
                  <a:srgbClr val="FFFFFF"/>
                </a:solidFill>
                <a:latin typeface="Calibri"/>
                <a:cs typeface="Calibri"/>
              </a:rPr>
              <a:t>anufacturing</a:t>
            </a:r>
            <a:endParaRPr sz="2500">
              <a:latin typeface="Calibri"/>
              <a:cs typeface="Calibri"/>
            </a:endParaRPr>
          </a:p>
          <a:p>
            <a:pPr>
              <a:lnSpc>
                <a:spcPct val="100000"/>
              </a:lnSpc>
              <a:spcBef>
                <a:spcPts val="450"/>
              </a:spcBef>
              <a:tabLst>
                <a:tab pos="4208145" algn="l"/>
              </a:tabLst>
            </a:pPr>
            <a:r>
              <a:rPr sz="2500" dirty="0">
                <a:solidFill>
                  <a:srgbClr val="FFFFFF"/>
                </a:solidFill>
                <a:latin typeface="Calibri"/>
                <a:cs typeface="Calibri"/>
              </a:rPr>
              <a:t>for</a:t>
            </a:r>
            <a:r>
              <a:rPr sz="2500" spc="-10" dirty="0">
                <a:solidFill>
                  <a:srgbClr val="FFFFFF"/>
                </a:solidFill>
                <a:latin typeface="Calibri"/>
                <a:cs typeface="Calibri"/>
              </a:rPr>
              <a:t> Europe</a:t>
            </a:r>
            <a:r>
              <a:rPr sz="2500" dirty="0">
                <a:solidFill>
                  <a:srgbClr val="FFFFFF"/>
                </a:solidFill>
                <a:latin typeface="Calibri"/>
                <a:cs typeface="Calibri"/>
              </a:rPr>
              <a:t>	</a:t>
            </a:r>
            <a:r>
              <a:rPr sz="2500" spc="-10" dirty="0">
                <a:solidFill>
                  <a:srgbClr val="FFFFFF"/>
                </a:solidFill>
                <a:latin typeface="Calibri"/>
                <a:cs typeface="Calibri"/>
              </a:rPr>
              <a:t>Roadmap</a:t>
            </a:r>
            <a:endParaRPr sz="2500">
              <a:latin typeface="Calibri"/>
              <a:cs typeface="Calibri"/>
            </a:endParaRPr>
          </a:p>
        </p:txBody>
      </p:sp>
      <p:sp>
        <p:nvSpPr>
          <p:cNvPr id="4" name="object 4"/>
          <p:cNvSpPr txBox="1"/>
          <p:nvPr/>
        </p:nvSpPr>
        <p:spPr>
          <a:xfrm>
            <a:off x="252220" y="2904161"/>
            <a:ext cx="5726430" cy="3089275"/>
          </a:xfrm>
          <a:prstGeom prst="rect">
            <a:avLst/>
          </a:prstGeom>
        </p:spPr>
        <p:txBody>
          <a:bodyPr vert="horz" wrap="square" lIns="0" tIns="80645" rIns="0" bIns="0" rtlCol="0">
            <a:spAutoFit/>
          </a:bodyPr>
          <a:lstStyle/>
          <a:p>
            <a:pPr marL="12700">
              <a:lnSpc>
                <a:spcPct val="100000"/>
              </a:lnSpc>
              <a:spcBef>
                <a:spcPts val="635"/>
              </a:spcBef>
            </a:pPr>
            <a:r>
              <a:rPr sz="2500" b="1" spc="-10" dirty="0">
                <a:latin typeface="Calibri"/>
                <a:cs typeface="Calibri"/>
              </a:rPr>
              <a:t>Deliverables</a:t>
            </a:r>
            <a:endParaRPr sz="2500">
              <a:latin typeface="Calibri"/>
              <a:cs typeface="Calibri"/>
            </a:endParaRPr>
          </a:p>
          <a:p>
            <a:pPr marL="279400" marR="529590" indent="-165100">
              <a:lnSpc>
                <a:spcPct val="114999"/>
              </a:lnSpc>
              <a:spcBef>
                <a:spcPts val="70"/>
              </a:spcBef>
              <a:buSzPct val="80000"/>
              <a:buChar char="•"/>
              <a:tabLst>
                <a:tab pos="279400" algn="l"/>
              </a:tabLst>
            </a:pPr>
            <a:r>
              <a:rPr sz="2000" dirty="0">
                <a:latin typeface="Calibri"/>
                <a:cs typeface="Calibri"/>
              </a:rPr>
              <a:t>Broad</a:t>
            </a:r>
            <a:r>
              <a:rPr sz="2000" spc="-30" dirty="0">
                <a:latin typeface="Calibri"/>
                <a:cs typeface="Calibri"/>
              </a:rPr>
              <a:t> </a:t>
            </a:r>
            <a:r>
              <a:rPr sz="2000" b="1" dirty="0">
                <a:latin typeface="Calibri"/>
                <a:cs typeface="Calibri"/>
              </a:rPr>
              <a:t>consultation</a:t>
            </a:r>
            <a:r>
              <a:rPr sz="2000" b="1" spc="-25" dirty="0">
                <a:latin typeface="Calibri"/>
                <a:cs typeface="Calibri"/>
              </a:rPr>
              <a:t> </a:t>
            </a:r>
            <a:r>
              <a:rPr sz="2000" dirty="0">
                <a:latin typeface="Calibri"/>
                <a:cs typeface="Calibri"/>
              </a:rPr>
              <a:t>on</a:t>
            </a:r>
            <a:r>
              <a:rPr sz="2000" spc="-25" dirty="0">
                <a:latin typeface="Calibri"/>
                <a:cs typeface="Calibri"/>
              </a:rPr>
              <a:t> </a:t>
            </a:r>
            <a:r>
              <a:rPr sz="2000" spc="-10" dirty="0">
                <a:latin typeface="Calibri"/>
                <a:cs typeface="Calibri"/>
              </a:rPr>
              <a:t>representative</a:t>
            </a:r>
            <a:r>
              <a:rPr sz="2000" spc="-25" dirty="0">
                <a:latin typeface="Calibri"/>
                <a:cs typeface="Calibri"/>
              </a:rPr>
              <a:t> </a:t>
            </a:r>
            <a:r>
              <a:rPr sz="2000" spc="-10" dirty="0">
                <a:latin typeface="Calibri"/>
                <a:cs typeface="Calibri"/>
              </a:rPr>
              <a:t>industrial </a:t>
            </a:r>
            <a:r>
              <a:rPr sz="2000" dirty="0">
                <a:latin typeface="Calibri"/>
                <a:cs typeface="Calibri"/>
              </a:rPr>
              <a:t>ecosystem</a:t>
            </a:r>
            <a:r>
              <a:rPr sz="2000" spc="-50" dirty="0">
                <a:latin typeface="Calibri"/>
                <a:cs typeface="Calibri"/>
              </a:rPr>
              <a:t> </a:t>
            </a:r>
            <a:r>
              <a:rPr sz="2000" spc="-20" dirty="0">
                <a:latin typeface="Calibri"/>
                <a:cs typeface="Calibri"/>
              </a:rPr>
              <a:t>(end-</a:t>
            </a:r>
            <a:r>
              <a:rPr sz="2000" dirty="0">
                <a:latin typeface="Calibri"/>
                <a:cs typeface="Calibri"/>
              </a:rPr>
              <a:t>users</a:t>
            </a:r>
            <a:r>
              <a:rPr sz="2000" spc="-45" dirty="0">
                <a:latin typeface="Calibri"/>
                <a:cs typeface="Calibri"/>
              </a:rPr>
              <a:t> </a:t>
            </a:r>
            <a:r>
              <a:rPr sz="2000" spc="-25" dirty="0">
                <a:latin typeface="Calibri"/>
                <a:cs typeface="Calibri"/>
              </a:rPr>
              <a:t>!)</a:t>
            </a:r>
            <a:endParaRPr sz="2000">
              <a:latin typeface="Calibri"/>
              <a:cs typeface="Calibri"/>
            </a:endParaRPr>
          </a:p>
          <a:p>
            <a:pPr marL="278765" indent="-164465">
              <a:lnSpc>
                <a:spcPct val="100000"/>
              </a:lnSpc>
              <a:spcBef>
                <a:spcPts val="760"/>
              </a:spcBef>
              <a:buSzPct val="80000"/>
              <a:buFont typeface="Calibri"/>
              <a:buChar char="•"/>
              <a:tabLst>
                <a:tab pos="278765" algn="l"/>
              </a:tabLst>
            </a:pPr>
            <a:r>
              <a:rPr sz="2000" b="1" dirty="0">
                <a:latin typeface="Calibri"/>
                <a:cs typeface="Calibri"/>
              </a:rPr>
              <a:t>Market</a:t>
            </a:r>
            <a:r>
              <a:rPr sz="2000" b="1" spc="-45" dirty="0">
                <a:latin typeface="Calibri"/>
                <a:cs typeface="Calibri"/>
              </a:rPr>
              <a:t> </a:t>
            </a:r>
            <a:r>
              <a:rPr sz="2000" b="1" dirty="0">
                <a:latin typeface="Calibri"/>
                <a:cs typeface="Calibri"/>
              </a:rPr>
              <a:t>Pull</a:t>
            </a:r>
            <a:r>
              <a:rPr sz="2000" b="1" spc="-35" dirty="0">
                <a:latin typeface="Calibri"/>
                <a:cs typeface="Calibri"/>
              </a:rPr>
              <a:t> </a:t>
            </a:r>
            <a:r>
              <a:rPr sz="2000" dirty="0">
                <a:latin typeface="Calibri"/>
                <a:cs typeface="Calibri"/>
              </a:rPr>
              <a:t>in</a:t>
            </a:r>
            <a:r>
              <a:rPr sz="2000" spc="-40" dirty="0">
                <a:latin typeface="Calibri"/>
                <a:cs typeface="Calibri"/>
              </a:rPr>
              <a:t> </a:t>
            </a:r>
            <a:r>
              <a:rPr sz="2000" dirty="0">
                <a:latin typeface="Calibri"/>
                <a:cs typeface="Calibri"/>
              </a:rPr>
              <a:t>complement</a:t>
            </a:r>
            <a:r>
              <a:rPr sz="2000" spc="-40" dirty="0">
                <a:latin typeface="Calibri"/>
                <a:cs typeface="Calibri"/>
              </a:rPr>
              <a:t> </a:t>
            </a:r>
            <a:r>
              <a:rPr sz="2000" dirty="0">
                <a:latin typeface="Calibri"/>
                <a:cs typeface="Calibri"/>
              </a:rPr>
              <a:t>to</a:t>
            </a:r>
            <a:r>
              <a:rPr sz="2000" spc="-45" dirty="0">
                <a:latin typeface="Calibri"/>
                <a:cs typeface="Calibri"/>
              </a:rPr>
              <a:t> </a:t>
            </a:r>
            <a:r>
              <a:rPr sz="2000" dirty="0">
                <a:latin typeface="Calibri"/>
                <a:cs typeface="Calibri"/>
              </a:rPr>
              <a:t>Technology</a:t>
            </a:r>
            <a:r>
              <a:rPr sz="2000" spc="-40" dirty="0">
                <a:latin typeface="Calibri"/>
                <a:cs typeface="Calibri"/>
              </a:rPr>
              <a:t> </a:t>
            </a:r>
            <a:r>
              <a:rPr sz="2000" spc="-20" dirty="0">
                <a:latin typeface="Calibri"/>
                <a:cs typeface="Calibri"/>
              </a:rPr>
              <a:t>Push</a:t>
            </a:r>
            <a:endParaRPr sz="2000">
              <a:latin typeface="Calibri"/>
              <a:cs typeface="Calibri"/>
            </a:endParaRPr>
          </a:p>
          <a:p>
            <a:pPr marL="278130" marR="5080" indent="-164465">
              <a:lnSpc>
                <a:spcPct val="114999"/>
              </a:lnSpc>
              <a:spcBef>
                <a:spcPts val="395"/>
              </a:spcBef>
              <a:buSzPct val="80000"/>
              <a:buChar char="•"/>
              <a:tabLst>
                <a:tab pos="279400" algn="l"/>
              </a:tabLst>
            </a:pPr>
            <a:r>
              <a:rPr sz="2000" spc="-20" dirty="0">
                <a:latin typeface="Calibri"/>
                <a:cs typeface="Calibri"/>
              </a:rPr>
              <a:t>High-</a:t>
            </a:r>
            <a:r>
              <a:rPr sz="2000" dirty="0">
                <a:latin typeface="Calibri"/>
                <a:cs typeface="Calibri"/>
              </a:rPr>
              <a:t>impact</a:t>
            </a:r>
            <a:r>
              <a:rPr sz="2000" spc="-25" dirty="0">
                <a:latin typeface="Calibri"/>
                <a:cs typeface="Calibri"/>
              </a:rPr>
              <a:t> </a:t>
            </a:r>
            <a:r>
              <a:rPr sz="2000" b="1" dirty="0">
                <a:latin typeface="Calibri"/>
                <a:cs typeface="Calibri"/>
              </a:rPr>
              <a:t>challenges</a:t>
            </a:r>
            <a:r>
              <a:rPr sz="2000" b="1" spc="-25" dirty="0">
                <a:latin typeface="Calibri"/>
                <a:cs typeface="Calibri"/>
              </a:rPr>
              <a:t> </a:t>
            </a:r>
            <a:r>
              <a:rPr sz="2000" dirty="0">
                <a:latin typeface="Calibri"/>
                <a:cs typeface="Calibri"/>
              </a:rPr>
              <a:t>for</a:t>
            </a:r>
            <a:r>
              <a:rPr sz="2000" spc="-35" dirty="0">
                <a:latin typeface="Calibri"/>
                <a:cs typeface="Calibri"/>
              </a:rPr>
              <a:t> </a:t>
            </a:r>
            <a:r>
              <a:rPr sz="2000" spc="-10" dirty="0">
                <a:latin typeface="Calibri"/>
                <a:cs typeface="Calibri"/>
              </a:rPr>
              <a:t>competitiveness,</a:t>
            </a:r>
            <a:r>
              <a:rPr sz="2000" spc="-30" dirty="0">
                <a:latin typeface="Calibri"/>
                <a:cs typeface="Calibri"/>
              </a:rPr>
              <a:t> </a:t>
            </a:r>
            <a:r>
              <a:rPr sz="2000" spc="-10" dirty="0">
                <a:latin typeface="Calibri"/>
                <a:cs typeface="Calibri"/>
              </a:rPr>
              <a:t>societal 	development,</a:t>
            </a:r>
            <a:r>
              <a:rPr sz="2000" spc="-45" dirty="0">
                <a:latin typeface="Calibri"/>
                <a:cs typeface="Calibri"/>
              </a:rPr>
              <a:t> </a:t>
            </a:r>
            <a:r>
              <a:rPr sz="2000" dirty="0">
                <a:latin typeface="Calibri"/>
                <a:cs typeface="Calibri"/>
              </a:rPr>
              <a:t>and</a:t>
            </a:r>
            <a:r>
              <a:rPr sz="2000" spc="-40" dirty="0">
                <a:latin typeface="Calibri"/>
                <a:cs typeface="Calibri"/>
              </a:rPr>
              <a:t> </a:t>
            </a:r>
            <a:r>
              <a:rPr sz="2000" dirty="0">
                <a:latin typeface="Calibri"/>
                <a:cs typeface="Calibri"/>
              </a:rPr>
              <a:t>European</a:t>
            </a:r>
            <a:r>
              <a:rPr sz="2000" spc="-40" dirty="0">
                <a:latin typeface="Calibri"/>
                <a:cs typeface="Calibri"/>
              </a:rPr>
              <a:t> </a:t>
            </a:r>
            <a:r>
              <a:rPr sz="2000" spc="-10" dirty="0">
                <a:latin typeface="Calibri"/>
                <a:cs typeface="Calibri"/>
              </a:rPr>
              <a:t>autonomy</a:t>
            </a:r>
            <a:endParaRPr sz="2000">
              <a:latin typeface="Calibri"/>
              <a:cs typeface="Calibri"/>
            </a:endParaRPr>
          </a:p>
          <a:p>
            <a:pPr marL="279400" marR="92075" indent="-165100">
              <a:lnSpc>
                <a:spcPct val="114999"/>
              </a:lnSpc>
              <a:spcBef>
                <a:spcPts val="400"/>
              </a:spcBef>
              <a:buSzPct val="80000"/>
              <a:buChar char="•"/>
              <a:tabLst>
                <a:tab pos="279400" algn="l"/>
              </a:tabLst>
            </a:pPr>
            <a:r>
              <a:rPr sz="2000" dirty="0">
                <a:latin typeface="Calibri"/>
                <a:cs typeface="Calibri"/>
              </a:rPr>
              <a:t>Required</a:t>
            </a:r>
            <a:r>
              <a:rPr sz="2000" spc="-65" dirty="0">
                <a:latin typeface="Calibri"/>
                <a:cs typeface="Calibri"/>
              </a:rPr>
              <a:t> </a:t>
            </a:r>
            <a:r>
              <a:rPr sz="2000" spc="-20" dirty="0">
                <a:latin typeface="Calibri"/>
                <a:cs typeface="Calibri"/>
              </a:rPr>
              <a:t>pre-</a:t>
            </a:r>
            <a:r>
              <a:rPr sz="2000" dirty="0">
                <a:latin typeface="Calibri"/>
                <a:cs typeface="Calibri"/>
              </a:rPr>
              <a:t>competitive</a:t>
            </a:r>
            <a:r>
              <a:rPr sz="2000" spc="-65" dirty="0">
                <a:latin typeface="Calibri"/>
                <a:cs typeface="Calibri"/>
              </a:rPr>
              <a:t> </a:t>
            </a:r>
            <a:r>
              <a:rPr sz="2000" dirty="0">
                <a:latin typeface="Calibri"/>
                <a:cs typeface="Calibri"/>
              </a:rPr>
              <a:t>technology</a:t>
            </a:r>
            <a:r>
              <a:rPr sz="2000" spc="-55" dirty="0">
                <a:latin typeface="Calibri"/>
                <a:cs typeface="Calibri"/>
              </a:rPr>
              <a:t> </a:t>
            </a:r>
            <a:r>
              <a:rPr sz="2000" b="1" dirty="0">
                <a:latin typeface="Calibri"/>
                <a:cs typeface="Calibri"/>
              </a:rPr>
              <a:t>capabilities</a:t>
            </a:r>
            <a:r>
              <a:rPr sz="2000" b="1" spc="-65" dirty="0">
                <a:latin typeface="Calibri"/>
                <a:cs typeface="Calibri"/>
              </a:rPr>
              <a:t> </a:t>
            </a:r>
            <a:r>
              <a:rPr sz="2000" b="1" spc="-50" dirty="0">
                <a:latin typeface="Calibri"/>
                <a:cs typeface="Calibri"/>
              </a:rPr>
              <a:t>&amp; </a:t>
            </a:r>
            <a:r>
              <a:rPr sz="2000" b="1" spc="-10" dirty="0">
                <a:latin typeface="Calibri"/>
                <a:cs typeface="Calibri"/>
              </a:rPr>
              <a:t>infrastructures</a:t>
            </a:r>
            <a:endParaRPr sz="2000">
              <a:latin typeface="Calibri"/>
              <a:cs typeface="Calibri"/>
            </a:endParaRPr>
          </a:p>
        </p:txBody>
      </p:sp>
      <p:grpSp>
        <p:nvGrpSpPr>
          <p:cNvPr id="5" name="object 5"/>
          <p:cNvGrpSpPr/>
          <p:nvPr/>
        </p:nvGrpSpPr>
        <p:grpSpPr>
          <a:xfrm>
            <a:off x="476959" y="1873172"/>
            <a:ext cx="10633075" cy="944244"/>
            <a:chOff x="476959" y="1873172"/>
            <a:chExt cx="10633075" cy="944244"/>
          </a:xfrm>
        </p:grpSpPr>
        <p:sp>
          <p:nvSpPr>
            <p:cNvPr id="6" name="object 6"/>
            <p:cNvSpPr/>
            <p:nvPr/>
          </p:nvSpPr>
          <p:spPr>
            <a:xfrm>
              <a:off x="483309" y="1879522"/>
              <a:ext cx="10615930" cy="931544"/>
            </a:xfrm>
            <a:custGeom>
              <a:avLst/>
              <a:gdLst/>
              <a:ahLst/>
              <a:cxnLst/>
              <a:rect l="l" t="t" r="r" b="b"/>
              <a:pathLst>
                <a:path w="10615930" h="931544">
                  <a:moveTo>
                    <a:pt x="10615358" y="0"/>
                  </a:moveTo>
                  <a:lnTo>
                    <a:pt x="0" y="0"/>
                  </a:lnTo>
                  <a:lnTo>
                    <a:pt x="0" y="931024"/>
                  </a:lnTo>
                  <a:lnTo>
                    <a:pt x="10615358" y="931024"/>
                  </a:lnTo>
                  <a:lnTo>
                    <a:pt x="10615358" y="0"/>
                  </a:lnTo>
                  <a:close/>
                </a:path>
              </a:pathLst>
            </a:custGeom>
            <a:solidFill>
              <a:srgbClr val="333E50"/>
            </a:solidFill>
          </p:spPr>
          <p:txBody>
            <a:bodyPr wrap="square" lIns="0" tIns="0" rIns="0" bIns="0" rtlCol="0"/>
            <a:lstStyle/>
            <a:p>
              <a:endParaRPr/>
            </a:p>
          </p:txBody>
        </p:sp>
        <p:sp>
          <p:nvSpPr>
            <p:cNvPr id="7" name="object 7"/>
            <p:cNvSpPr/>
            <p:nvPr/>
          </p:nvSpPr>
          <p:spPr>
            <a:xfrm>
              <a:off x="483309" y="1879522"/>
              <a:ext cx="10615930" cy="931544"/>
            </a:xfrm>
            <a:custGeom>
              <a:avLst/>
              <a:gdLst/>
              <a:ahLst/>
              <a:cxnLst/>
              <a:rect l="l" t="t" r="r" b="b"/>
              <a:pathLst>
                <a:path w="10615930" h="931544">
                  <a:moveTo>
                    <a:pt x="0" y="0"/>
                  </a:moveTo>
                  <a:lnTo>
                    <a:pt x="10615358" y="0"/>
                  </a:lnTo>
                  <a:lnTo>
                    <a:pt x="10615358" y="931024"/>
                  </a:lnTo>
                  <a:lnTo>
                    <a:pt x="0" y="931024"/>
                  </a:lnTo>
                  <a:lnTo>
                    <a:pt x="0" y="0"/>
                  </a:lnTo>
                  <a:close/>
                </a:path>
              </a:pathLst>
            </a:custGeom>
            <a:ln w="12700">
              <a:solidFill>
                <a:srgbClr val="2D75B6"/>
              </a:solidFill>
            </a:ln>
          </p:spPr>
          <p:txBody>
            <a:bodyPr wrap="square" lIns="0" tIns="0" rIns="0" bIns="0" rtlCol="0"/>
            <a:lstStyle/>
            <a:p>
              <a:endParaRPr/>
            </a:p>
          </p:txBody>
        </p:sp>
        <p:sp>
          <p:nvSpPr>
            <p:cNvPr id="8" name="object 8"/>
            <p:cNvSpPr/>
            <p:nvPr/>
          </p:nvSpPr>
          <p:spPr>
            <a:xfrm>
              <a:off x="494645" y="1984066"/>
              <a:ext cx="10608945" cy="762635"/>
            </a:xfrm>
            <a:custGeom>
              <a:avLst/>
              <a:gdLst/>
              <a:ahLst/>
              <a:cxnLst/>
              <a:rect l="l" t="t" r="r" b="b"/>
              <a:pathLst>
                <a:path w="10608945" h="762635">
                  <a:moveTo>
                    <a:pt x="0" y="0"/>
                  </a:moveTo>
                  <a:lnTo>
                    <a:pt x="10608691" y="0"/>
                  </a:lnTo>
                  <a:lnTo>
                    <a:pt x="10608691" y="762355"/>
                  </a:lnTo>
                  <a:lnTo>
                    <a:pt x="0" y="762355"/>
                  </a:lnTo>
                  <a:lnTo>
                    <a:pt x="0" y="0"/>
                  </a:lnTo>
                  <a:close/>
                </a:path>
              </a:pathLst>
            </a:custGeom>
            <a:ln w="12700">
              <a:solidFill>
                <a:srgbClr val="333E4F"/>
              </a:solidFill>
            </a:ln>
          </p:spPr>
          <p:txBody>
            <a:bodyPr wrap="square" lIns="0" tIns="0" rIns="0" bIns="0" rtlCol="0"/>
            <a:lstStyle/>
            <a:p>
              <a:endParaRPr/>
            </a:p>
          </p:txBody>
        </p:sp>
      </p:grpSp>
      <p:sp>
        <p:nvSpPr>
          <p:cNvPr id="9" name="object 9"/>
          <p:cNvSpPr txBox="1"/>
          <p:nvPr/>
        </p:nvSpPr>
        <p:spPr>
          <a:xfrm>
            <a:off x="500995" y="1990416"/>
            <a:ext cx="10591800" cy="749935"/>
          </a:xfrm>
          <a:prstGeom prst="rect">
            <a:avLst/>
          </a:prstGeom>
          <a:solidFill>
            <a:srgbClr val="333E50"/>
          </a:solidFill>
        </p:spPr>
        <p:txBody>
          <a:bodyPr vert="horz" wrap="square" lIns="0" tIns="21590" rIns="0" bIns="0" rtlCol="0">
            <a:spAutoFit/>
          </a:bodyPr>
          <a:lstStyle/>
          <a:p>
            <a:pPr marL="85090" marR="132080">
              <a:lnSpc>
                <a:spcPct val="100000"/>
              </a:lnSpc>
              <a:spcBef>
                <a:spcPts val="170"/>
              </a:spcBef>
            </a:pPr>
            <a:r>
              <a:rPr sz="2200" dirty="0">
                <a:solidFill>
                  <a:srgbClr val="FFFFFF"/>
                </a:solidFill>
                <a:latin typeface="Calibri"/>
                <a:cs typeface="Calibri"/>
              </a:rPr>
              <a:t>Identify</a:t>
            </a:r>
            <a:r>
              <a:rPr sz="2200" spc="-25" dirty="0">
                <a:solidFill>
                  <a:srgbClr val="FFFFFF"/>
                </a:solidFill>
                <a:latin typeface="Calibri"/>
                <a:cs typeface="Calibri"/>
              </a:rPr>
              <a:t> </a:t>
            </a:r>
            <a:r>
              <a:rPr sz="2200" spc="-10" dirty="0">
                <a:solidFill>
                  <a:srgbClr val="FFFFFF"/>
                </a:solidFill>
                <a:latin typeface="Calibri"/>
                <a:cs typeface="Calibri"/>
              </a:rPr>
              <a:t>high-</a:t>
            </a:r>
            <a:r>
              <a:rPr sz="2200" dirty="0">
                <a:solidFill>
                  <a:srgbClr val="FFFFFF"/>
                </a:solidFill>
                <a:latin typeface="Calibri"/>
                <a:cs typeface="Calibri"/>
              </a:rPr>
              <a:t>impact</a:t>
            </a:r>
            <a:r>
              <a:rPr sz="2200" spc="-20" dirty="0">
                <a:solidFill>
                  <a:srgbClr val="FFFFFF"/>
                </a:solidFill>
                <a:latin typeface="Calibri"/>
                <a:cs typeface="Calibri"/>
              </a:rPr>
              <a:t> </a:t>
            </a:r>
            <a:r>
              <a:rPr sz="2200" dirty="0">
                <a:solidFill>
                  <a:srgbClr val="FFFFFF"/>
                </a:solidFill>
                <a:latin typeface="Calibri"/>
                <a:cs typeface="Calibri"/>
              </a:rPr>
              <a:t>applications</a:t>
            </a:r>
            <a:r>
              <a:rPr sz="2200" spc="-25" dirty="0">
                <a:solidFill>
                  <a:srgbClr val="FFFFFF"/>
                </a:solidFill>
                <a:latin typeface="Calibri"/>
                <a:cs typeface="Calibri"/>
              </a:rPr>
              <a:t> </a:t>
            </a:r>
            <a:r>
              <a:rPr sz="2200" dirty="0">
                <a:solidFill>
                  <a:srgbClr val="FFFFFF"/>
                </a:solidFill>
                <a:latin typeface="Calibri"/>
                <a:cs typeface="Calibri"/>
              </a:rPr>
              <a:t>of</a:t>
            </a:r>
            <a:r>
              <a:rPr sz="2200" spc="-20" dirty="0">
                <a:solidFill>
                  <a:srgbClr val="FFFFFF"/>
                </a:solidFill>
                <a:latin typeface="Calibri"/>
                <a:cs typeface="Calibri"/>
              </a:rPr>
              <a:t> </a:t>
            </a:r>
            <a:r>
              <a:rPr sz="2200" spc="-10" dirty="0">
                <a:solidFill>
                  <a:srgbClr val="FFFFFF"/>
                </a:solidFill>
                <a:latin typeface="Calibri"/>
                <a:cs typeface="Calibri"/>
              </a:rPr>
              <a:t>(Gen)AI-</a:t>
            </a:r>
            <a:r>
              <a:rPr sz="2200" dirty="0">
                <a:solidFill>
                  <a:srgbClr val="FFFFFF"/>
                </a:solidFill>
                <a:latin typeface="Calibri"/>
                <a:cs typeface="Calibri"/>
              </a:rPr>
              <a:t>enabled</a:t>
            </a:r>
            <a:r>
              <a:rPr sz="2200" spc="-25" dirty="0">
                <a:solidFill>
                  <a:srgbClr val="FFFFFF"/>
                </a:solidFill>
                <a:latin typeface="Calibri"/>
                <a:cs typeface="Calibri"/>
              </a:rPr>
              <a:t> </a:t>
            </a:r>
            <a:r>
              <a:rPr sz="2200" dirty="0">
                <a:solidFill>
                  <a:srgbClr val="FFFFFF"/>
                </a:solidFill>
                <a:latin typeface="Calibri"/>
                <a:cs typeface="Calibri"/>
              </a:rPr>
              <a:t>robotics</a:t>
            </a:r>
            <a:r>
              <a:rPr sz="2200" spc="-20" dirty="0">
                <a:solidFill>
                  <a:srgbClr val="FFFFFF"/>
                </a:solidFill>
                <a:latin typeface="Calibri"/>
                <a:cs typeface="Calibri"/>
              </a:rPr>
              <a:t> </a:t>
            </a:r>
            <a:r>
              <a:rPr sz="2200" dirty="0">
                <a:solidFill>
                  <a:srgbClr val="FFFFFF"/>
                </a:solidFill>
                <a:latin typeface="Calibri"/>
                <a:cs typeface="Calibri"/>
              </a:rPr>
              <a:t>in</a:t>
            </a:r>
            <a:r>
              <a:rPr sz="2200" spc="-25" dirty="0">
                <a:solidFill>
                  <a:srgbClr val="FFFFFF"/>
                </a:solidFill>
                <a:latin typeface="Calibri"/>
                <a:cs typeface="Calibri"/>
              </a:rPr>
              <a:t> </a:t>
            </a:r>
            <a:r>
              <a:rPr sz="2200" dirty="0">
                <a:solidFill>
                  <a:srgbClr val="FFFFFF"/>
                </a:solidFill>
                <a:latin typeface="Calibri"/>
                <a:cs typeface="Calibri"/>
              </a:rPr>
              <a:t>the</a:t>
            </a:r>
            <a:r>
              <a:rPr sz="2200" spc="-20" dirty="0">
                <a:solidFill>
                  <a:srgbClr val="FFFFFF"/>
                </a:solidFill>
                <a:latin typeface="Calibri"/>
                <a:cs typeface="Calibri"/>
              </a:rPr>
              <a:t> </a:t>
            </a:r>
            <a:r>
              <a:rPr sz="2200" dirty="0">
                <a:solidFill>
                  <a:srgbClr val="FFFFFF"/>
                </a:solidFill>
                <a:latin typeface="Calibri"/>
                <a:cs typeface="Calibri"/>
              </a:rPr>
              <a:t>manufacturing</a:t>
            </a:r>
            <a:r>
              <a:rPr sz="2200" spc="-25" dirty="0">
                <a:solidFill>
                  <a:srgbClr val="FFFFFF"/>
                </a:solidFill>
                <a:latin typeface="Calibri"/>
                <a:cs typeface="Calibri"/>
              </a:rPr>
              <a:t> </a:t>
            </a:r>
            <a:r>
              <a:rPr sz="2200" spc="-10" dirty="0">
                <a:solidFill>
                  <a:srgbClr val="FFFFFF"/>
                </a:solidFill>
                <a:latin typeface="Calibri"/>
                <a:cs typeface="Calibri"/>
              </a:rPr>
              <a:t>industry </a:t>
            </a:r>
            <a:r>
              <a:rPr sz="2200" dirty="0">
                <a:solidFill>
                  <a:srgbClr val="FFFFFF"/>
                </a:solidFill>
                <a:latin typeface="Calibri"/>
                <a:cs typeface="Calibri"/>
              </a:rPr>
              <a:t>to</a:t>
            </a:r>
            <a:r>
              <a:rPr sz="2200" spc="-40" dirty="0">
                <a:solidFill>
                  <a:srgbClr val="FFFFFF"/>
                </a:solidFill>
                <a:latin typeface="Calibri"/>
                <a:cs typeface="Calibri"/>
              </a:rPr>
              <a:t> </a:t>
            </a:r>
            <a:r>
              <a:rPr sz="2200" dirty="0">
                <a:solidFill>
                  <a:srgbClr val="FFFFFF"/>
                </a:solidFill>
                <a:latin typeface="Calibri"/>
                <a:cs typeface="Calibri"/>
              </a:rPr>
              <a:t>serve</a:t>
            </a:r>
            <a:r>
              <a:rPr sz="2200" spc="-40" dirty="0">
                <a:solidFill>
                  <a:srgbClr val="FFFFFF"/>
                </a:solidFill>
                <a:latin typeface="Calibri"/>
                <a:cs typeface="Calibri"/>
              </a:rPr>
              <a:t> </a:t>
            </a:r>
            <a:r>
              <a:rPr sz="2200" dirty="0">
                <a:solidFill>
                  <a:srgbClr val="FFFFFF"/>
                </a:solidFill>
                <a:latin typeface="Calibri"/>
                <a:cs typeface="Calibri"/>
              </a:rPr>
              <a:t>as</a:t>
            </a:r>
            <a:r>
              <a:rPr sz="2200" spc="-35" dirty="0">
                <a:solidFill>
                  <a:srgbClr val="FFFFFF"/>
                </a:solidFill>
                <a:latin typeface="Calibri"/>
                <a:cs typeface="Calibri"/>
              </a:rPr>
              <a:t> </a:t>
            </a:r>
            <a:r>
              <a:rPr sz="2200" dirty="0">
                <a:solidFill>
                  <a:srgbClr val="FFFFFF"/>
                </a:solidFill>
                <a:latin typeface="Calibri"/>
                <a:cs typeface="Calibri"/>
              </a:rPr>
              <a:t>reference</a:t>
            </a:r>
            <a:r>
              <a:rPr sz="2200" spc="-40" dirty="0">
                <a:solidFill>
                  <a:srgbClr val="FFFFFF"/>
                </a:solidFill>
                <a:latin typeface="Calibri"/>
                <a:cs typeface="Calibri"/>
              </a:rPr>
              <a:t> </a:t>
            </a:r>
            <a:r>
              <a:rPr sz="2200" dirty="0">
                <a:solidFill>
                  <a:srgbClr val="FFFFFF"/>
                </a:solidFill>
                <a:latin typeface="Calibri"/>
                <a:cs typeface="Calibri"/>
              </a:rPr>
              <a:t>points</a:t>
            </a:r>
            <a:r>
              <a:rPr sz="2200" spc="-35" dirty="0">
                <a:solidFill>
                  <a:srgbClr val="FFFFFF"/>
                </a:solidFill>
                <a:latin typeface="Calibri"/>
                <a:cs typeface="Calibri"/>
              </a:rPr>
              <a:t> </a:t>
            </a:r>
            <a:r>
              <a:rPr sz="2200" dirty="0">
                <a:solidFill>
                  <a:srgbClr val="FFFFFF"/>
                </a:solidFill>
                <a:latin typeface="Calibri"/>
                <a:cs typeface="Calibri"/>
              </a:rPr>
              <a:t>for</a:t>
            </a:r>
            <a:r>
              <a:rPr sz="2200" spc="-40" dirty="0">
                <a:solidFill>
                  <a:srgbClr val="FFFFFF"/>
                </a:solidFill>
                <a:latin typeface="Calibri"/>
                <a:cs typeface="Calibri"/>
              </a:rPr>
              <a:t> </a:t>
            </a:r>
            <a:r>
              <a:rPr sz="2200" dirty="0">
                <a:solidFill>
                  <a:srgbClr val="FFFFFF"/>
                </a:solidFill>
                <a:latin typeface="Calibri"/>
                <a:cs typeface="Calibri"/>
              </a:rPr>
              <a:t>Europe’s</a:t>
            </a:r>
            <a:r>
              <a:rPr sz="2200" spc="-40" dirty="0">
                <a:solidFill>
                  <a:srgbClr val="FFFFFF"/>
                </a:solidFill>
                <a:latin typeface="Calibri"/>
                <a:cs typeface="Calibri"/>
              </a:rPr>
              <a:t> </a:t>
            </a:r>
            <a:r>
              <a:rPr sz="2200" dirty="0">
                <a:solidFill>
                  <a:srgbClr val="FFFFFF"/>
                </a:solidFill>
                <a:latin typeface="Calibri"/>
                <a:cs typeface="Calibri"/>
              </a:rPr>
              <a:t>Intelligent</a:t>
            </a:r>
            <a:r>
              <a:rPr sz="2200" spc="-35" dirty="0">
                <a:solidFill>
                  <a:srgbClr val="FFFFFF"/>
                </a:solidFill>
                <a:latin typeface="Calibri"/>
                <a:cs typeface="Calibri"/>
              </a:rPr>
              <a:t> </a:t>
            </a:r>
            <a:r>
              <a:rPr sz="2200" dirty="0">
                <a:solidFill>
                  <a:srgbClr val="FFFFFF"/>
                </a:solidFill>
                <a:latin typeface="Calibri"/>
                <a:cs typeface="Calibri"/>
              </a:rPr>
              <a:t>Robotics</a:t>
            </a:r>
            <a:r>
              <a:rPr sz="2200" spc="-40" dirty="0">
                <a:solidFill>
                  <a:srgbClr val="FFFFFF"/>
                </a:solidFill>
                <a:latin typeface="Calibri"/>
                <a:cs typeface="Calibri"/>
              </a:rPr>
              <a:t> </a:t>
            </a:r>
            <a:r>
              <a:rPr sz="2200" spc="-10" dirty="0">
                <a:solidFill>
                  <a:srgbClr val="FFFFFF"/>
                </a:solidFill>
                <a:latin typeface="Calibri"/>
                <a:cs typeface="Calibri"/>
              </a:rPr>
              <a:t>Roadmap</a:t>
            </a:r>
            <a:endParaRPr sz="2200">
              <a:latin typeface="Calibri"/>
              <a:cs typeface="Calibri"/>
            </a:endParaRPr>
          </a:p>
        </p:txBody>
      </p:sp>
      <p:sp>
        <p:nvSpPr>
          <p:cNvPr id="10" name="object 10"/>
          <p:cNvSpPr txBox="1">
            <a:spLocks noGrp="1"/>
          </p:cNvSpPr>
          <p:nvPr>
            <p:ph type="title"/>
          </p:nvPr>
        </p:nvSpPr>
        <p:spPr>
          <a:xfrm>
            <a:off x="1336428" y="-281154"/>
            <a:ext cx="10427044" cy="1338016"/>
          </a:xfrm>
          <a:prstGeom prst="rect">
            <a:avLst/>
          </a:prstGeom>
        </p:spPr>
        <p:txBody>
          <a:bodyPr vert="horz" wrap="square" lIns="0" tIns="385276" rIns="0" bIns="0" rtlCol="0">
            <a:spAutoFit/>
          </a:bodyPr>
          <a:lstStyle/>
          <a:p>
            <a:pPr marL="213995">
              <a:lnSpc>
                <a:spcPts val="3650"/>
              </a:lnSpc>
              <a:spcBef>
                <a:spcPts val="100"/>
              </a:spcBef>
            </a:pPr>
            <a:r>
              <a:rPr lang="de-DE" sz="32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High-Impact Pilots &amp; Applications: Embodied intelligence for i</a:t>
            </a:r>
            <a:r>
              <a:rPr sz="3200" b="1" spc="-149" dirty="0" err="1">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ndustry</a:t>
            </a:r>
            <a:endParaRPr sz="32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endParaRPr>
          </a:p>
        </p:txBody>
      </p:sp>
      <p:grpSp>
        <p:nvGrpSpPr>
          <p:cNvPr id="11" name="object 11"/>
          <p:cNvGrpSpPr/>
          <p:nvPr/>
        </p:nvGrpSpPr>
        <p:grpSpPr>
          <a:xfrm>
            <a:off x="6170425" y="3008772"/>
            <a:ext cx="5909945" cy="2792730"/>
            <a:chOff x="6170425" y="3008772"/>
            <a:chExt cx="5909945" cy="2792730"/>
          </a:xfrm>
        </p:grpSpPr>
        <p:sp>
          <p:nvSpPr>
            <p:cNvPr id="12" name="object 12"/>
            <p:cNvSpPr/>
            <p:nvPr/>
          </p:nvSpPr>
          <p:spPr>
            <a:xfrm>
              <a:off x="6197367" y="3035713"/>
              <a:ext cx="5882640" cy="2765425"/>
            </a:xfrm>
            <a:custGeom>
              <a:avLst/>
              <a:gdLst/>
              <a:ahLst/>
              <a:cxnLst/>
              <a:rect l="l" t="t" r="r" b="b"/>
              <a:pathLst>
                <a:path w="5882640" h="2765425">
                  <a:moveTo>
                    <a:pt x="5882500" y="0"/>
                  </a:moveTo>
                  <a:lnTo>
                    <a:pt x="0" y="0"/>
                  </a:lnTo>
                  <a:lnTo>
                    <a:pt x="0" y="2765221"/>
                  </a:lnTo>
                  <a:lnTo>
                    <a:pt x="5882500" y="2765221"/>
                  </a:lnTo>
                  <a:lnTo>
                    <a:pt x="5882500" y="0"/>
                  </a:lnTo>
                  <a:close/>
                </a:path>
              </a:pathLst>
            </a:custGeom>
            <a:solidFill>
              <a:srgbClr val="000000">
                <a:alpha val="39999"/>
              </a:srgbClr>
            </a:solidFill>
          </p:spPr>
          <p:txBody>
            <a:bodyPr wrap="square" lIns="0" tIns="0" rIns="0" bIns="0" rtlCol="0"/>
            <a:lstStyle/>
            <a:p>
              <a:endParaRPr/>
            </a:p>
          </p:txBody>
        </p:sp>
        <p:sp>
          <p:nvSpPr>
            <p:cNvPr id="13" name="object 13"/>
            <p:cNvSpPr/>
            <p:nvPr/>
          </p:nvSpPr>
          <p:spPr>
            <a:xfrm>
              <a:off x="6179950" y="3018297"/>
              <a:ext cx="5863590" cy="2746375"/>
            </a:xfrm>
            <a:custGeom>
              <a:avLst/>
              <a:gdLst/>
              <a:ahLst/>
              <a:cxnLst/>
              <a:rect l="l" t="t" r="r" b="b"/>
              <a:pathLst>
                <a:path w="5863590" h="2746375">
                  <a:moveTo>
                    <a:pt x="0" y="0"/>
                  </a:moveTo>
                  <a:lnTo>
                    <a:pt x="5863450" y="0"/>
                  </a:lnTo>
                  <a:lnTo>
                    <a:pt x="5863450" y="2746171"/>
                  </a:lnTo>
                  <a:lnTo>
                    <a:pt x="0" y="2746171"/>
                  </a:lnTo>
                  <a:lnTo>
                    <a:pt x="0" y="0"/>
                  </a:lnTo>
                  <a:close/>
                </a:path>
              </a:pathLst>
            </a:custGeom>
            <a:ln w="19049">
              <a:solidFill>
                <a:srgbClr val="333E4F"/>
              </a:solidFill>
            </a:ln>
          </p:spPr>
          <p:txBody>
            <a:bodyPr wrap="square" lIns="0" tIns="0" rIns="0" bIns="0" rtlCol="0"/>
            <a:lstStyle/>
            <a:p>
              <a:endParaRPr/>
            </a:p>
          </p:txBody>
        </p:sp>
        <p:pic>
          <p:nvPicPr>
            <p:cNvPr id="14" name="object 14"/>
            <p:cNvPicPr/>
            <p:nvPr/>
          </p:nvPicPr>
          <p:blipFill>
            <a:blip r:embed="rId2" cstate="print"/>
            <a:stretch>
              <a:fillRect/>
            </a:stretch>
          </p:blipFill>
          <p:spPr>
            <a:xfrm>
              <a:off x="6179950" y="3018297"/>
              <a:ext cx="5863450" cy="2746171"/>
            </a:xfrm>
            <a:prstGeom prst="rect">
              <a:avLst/>
            </a:prstGeom>
          </p:spPr>
        </p:pic>
        <p:sp>
          <p:nvSpPr>
            <p:cNvPr id="15" name="object 15"/>
            <p:cNvSpPr/>
            <p:nvPr/>
          </p:nvSpPr>
          <p:spPr>
            <a:xfrm>
              <a:off x="6179950" y="3018297"/>
              <a:ext cx="5863590" cy="2746375"/>
            </a:xfrm>
            <a:custGeom>
              <a:avLst/>
              <a:gdLst/>
              <a:ahLst/>
              <a:cxnLst/>
              <a:rect l="l" t="t" r="r" b="b"/>
              <a:pathLst>
                <a:path w="5863590" h="2746375">
                  <a:moveTo>
                    <a:pt x="0" y="0"/>
                  </a:moveTo>
                  <a:lnTo>
                    <a:pt x="5863450" y="0"/>
                  </a:lnTo>
                  <a:lnTo>
                    <a:pt x="5863450" y="2746171"/>
                  </a:lnTo>
                  <a:lnTo>
                    <a:pt x="0" y="2746171"/>
                  </a:lnTo>
                  <a:lnTo>
                    <a:pt x="0" y="0"/>
                  </a:lnTo>
                  <a:close/>
                </a:path>
              </a:pathLst>
            </a:custGeom>
            <a:ln w="19049">
              <a:solidFill>
                <a:srgbClr val="333E4F"/>
              </a:solidFill>
            </a:ln>
          </p:spPr>
          <p:txBody>
            <a:bodyPr wrap="square" lIns="0" tIns="0" rIns="0" bIns="0" rtlCol="0"/>
            <a:lstStyle/>
            <a:p>
              <a:endParaRPr/>
            </a:p>
          </p:txBody>
        </p:sp>
      </p:grpSp>
      <p:sp>
        <p:nvSpPr>
          <p:cNvPr id="16" name="object 16"/>
          <p:cNvSpPr txBox="1"/>
          <p:nvPr/>
        </p:nvSpPr>
        <p:spPr>
          <a:xfrm>
            <a:off x="6595385" y="5834509"/>
            <a:ext cx="4702175" cy="528320"/>
          </a:xfrm>
          <a:prstGeom prst="rect">
            <a:avLst/>
          </a:prstGeom>
          <a:solidFill>
            <a:srgbClr val="FFFFFF"/>
          </a:solidFill>
          <a:ln w="12700">
            <a:solidFill>
              <a:srgbClr val="315391"/>
            </a:solidFill>
          </a:ln>
        </p:spPr>
        <p:txBody>
          <a:bodyPr vert="horz" wrap="square" lIns="0" tIns="34290" rIns="0" bIns="0" rtlCol="0">
            <a:spAutoFit/>
          </a:bodyPr>
          <a:lstStyle/>
          <a:p>
            <a:pPr marL="90805" marR="374650">
              <a:lnSpc>
                <a:spcPct val="100000"/>
              </a:lnSpc>
              <a:spcBef>
                <a:spcPts val="270"/>
              </a:spcBef>
            </a:pPr>
            <a:r>
              <a:rPr sz="1400" dirty="0">
                <a:latin typeface="Calibri"/>
                <a:cs typeface="Calibri"/>
              </a:rPr>
              <a:t>A</a:t>
            </a:r>
            <a:r>
              <a:rPr sz="1400" spc="-15" dirty="0">
                <a:latin typeface="Calibri"/>
                <a:cs typeface="Calibri"/>
              </a:rPr>
              <a:t> </a:t>
            </a:r>
            <a:r>
              <a:rPr sz="1400" spc="-10" dirty="0">
                <a:latin typeface="Calibri"/>
                <a:cs typeface="Calibri"/>
              </a:rPr>
              <a:t>challenge</a:t>
            </a:r>
            <a:r>
              <a:rPr sz="1400" spc="-5" dirty="0">
                <a:latin typeface="Calibri"/>
                <a:cs typeface="Calibri"/>
              </a:rPr>
              <a:t> </a:t>
            </a:r>
            <a:r>
              <a:rPr sz="1400" dirty="0">
                <a:latin typeface="Calibri"/>
                <a:cs typeface="Calibri"/>
              </a:rPr>
              <a:t>:</a:t>
            </a:r>
            <a:r>
              <a:rPr sz="1400" spc="-5" dirty="0">
                <a:latin typeface="Calibri"/>
                <a:cs typeface="Calibri"/>
              </a:rPr>
              <a:t> </a:t>
            </a:r>
            <a:r>
              <a:rPr sz="1400" spc="-10" dirty="0">
                <a:latin typeface="Calibri"/>
                <a:cs typeface="Calibri"/>
              </a:rPr>
              <a:t>improving</a:t>
            </a:r>
            <a:r>
              <a:rPr sz="1400" spc="-5" dirty="0">
                <a:latin typeface="Calibri"/>
                <a:cs typeface="Calibri"/>
              </a:rPr>
              <a:t> </a:t>
            </a:r>
            <a:r>
              <a:rPr sz="1400" spc="-10" dirty="0">
                <a:latin typeface="Calibri"/>
                <a:cs typeface="Calibri"/>
              </a:rPr>
              <a:t>productivity</a:t>
            </a:r>
            <a:r>
              <a:rPr sz="1400" spc="-5" dirty="0">
                <a:latin typeface="Calibri"/>
                <a:cs typeface="Calibri"/>
              </a:rPr>
              <a:t> </a:t>
            </a:r>
            <a:r>
              <a:rPr sz="1400" dirty="0">
                <a:latin typeface="Calibri"/>
                <a:cs typeface="Calibri"/>
              </a:rPr>
              <a:t>of</a:t>
            </a:r>
            <a:r>
              <a:rPr sz="1400" spc="-5" dirty="0">
                <a:latin typeface="Calibri"/>
                <a:cs typeface="Calibri"/>
              </a:rPr>
              <a:t> </a:t>
            </a:r>
            <a:r>
              <a:rPr sz="1400" dirty="0">
                <a:latin typeface="Calibri"/>
                <a:cs typeface="Calibri"/>
              </a:rPr>
              <a:t>manual</a:t>
            </a:r>
            <a:r>
              <a:rPr sz="1400" spc="-5" dirty="0">
                <a:latin typeface="Calibri"/>
                <a:cs typeface="Calibri"/>
              </a:rPr>
              <a:t> </a:t>
            </a:r>
            <a:r>
              <a:rPr sz="1400" dirty="0">
                <a:latin typeface="Calibri"/>
                <a:cs typeface="Calibri"/>
              </a:rPr>
              <a:t>work</a:t>
            </a:r>
            <a:r>
              <a:rPr sz="1400" spc="-5" dirty="0">
                <a:latin typeface="Calibri"/>
                <a:cs typeface="Calibri"/>
              </a:rPr>
              <a:t> </a:t>
            </a:r>
            <a:r>
              <a:rPr sz="1400" dirty="0">
                <a:latin typeface="Calibri"/>
                <a:cs typeface="Calibri"/>
              </a:rPr>
              <a:t>in</a:t>
            </a:r>
            <a:r>
              <a:rPr sz="1400" spc="-5" dirty="0">
                <a:latin typeface="Calibri"/>
                <a:cs typeface="Calibri"/>
              </a:rPr>
              <a:t> </a:t>
            </a:r>
            <a:r>
              <a:rPr sz="1400" spc="-25" dirty="0">
                <a:latin typeface="Calibri"/>
                <a:cs typeface="Calibri"/>
              </a:rPr>
              <a:t>the </a:t>
            </a:r>
            <a:r>
              <a:rPr sz="1400" spc="-10" dirty="0">
                <a:latin typeface="Calibri"/>
                <a:cs typeface="Calibri"/>
              </a:rPr>
              <a:t>manufacturing</a:t>
            </a:r>
            <a:r>
              <a:rPr sz="1400" spc="-50" dirty="0">
                <a:latin typeface="Calibri"/>
                <a:cs typeface="Calibri"/>
              </a:rPr>
              <a:t> </a:t>
            </a:r>
            <a:r>
              <a:rPr sz="1400" dirty="0">
                <a:latin typeface="Calibri"/>
                <a:cs typeface="Calibri"/>
              </a:rPr>
              <a:t>industry</a:t>
            </a:r>
            <a:r>
              <a:rPr sz="1400" spc="-50" dirty="0">
                <a:latin typeface="Calibri"/>
                <a:cs typeface="Calibri"/>
              </a:rPr>
              <a:t> </a:t>
            </a:r>
            <a:r>
              <a:rPr sz="1400" dirty="0">
                <a:latin typeface="Calibri"/>
                <a:cs typeface="Calibri"/>
              </a:rPr>
              <a:t>through</a:t>
            </a:r>
            <a:r>
              <a:rPr sz="1400" spc="-45" dirty="0">
                <a:latin typeface="Calibri"/>
                <a:cs typeface="Calibri"/>
              </a:rPr>
              <a:t> </a:t>
            </a:r>
            <a:r>
              <a:rPr sz="1400" spc="-10" dirty="0">
                <a:latin typeface="Calibri"/>
                <a:cs typeface="Calibri"/>
              </a:rPr>
              <a:t>AI-</a:t>
            </a:r>
            <a:r>
              <a:rPr sz="1400" dirty="0">
                <a:latin typeface="Calibri"/>
                <a:cs typeface="Calibri"/>
              </a:rPr>
              <a:t>powered</a:t>
            </a:r>
            <a:r>
              <a:rPr sz="1400" spc="-50" dirty="0">
                <a:latin typeface="Calibri"/>
                <a:cs typeface="Calibri"/>
              </a:rPr>
              <a:t> </a:t>
            </a:r>
            <a:r>
              <a:rPr sz="1400" dirty="0">
                <a:latin typeface="Calibri"/>
                <a:cs typeface="Calibri"/>
              </a:rPr>
              <a:t>robotics</a:t>
            </a:r>
            <a:r>
              <a:rPr sz="1400" spc="-45" dirty="0">
                <a:latin typeface="Calibri"/>
                <a:cs typeface="Calibri"/>
              </a:rPr>
              <a:t> </a:t>
            </a:r>
            <a:r>
              <a:rPr sz="1400" spc="-50" dirty="0">
                <a:latin typeface="Calibri"/>
                <a:cs typeface="Calibri"/>
              </a:rPr>
              <a:t>!</a:t>
            </a:r>
            <a:endParaRPr sz="14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95855" y="1294914"/>
            <a:ext cx="6163310" cy="1417955"/>
            <a:chOff x="595855" y="1294914"/>
            <a:chExt cx="6163310" cy="1417955"/>
          </a:xfrm>
        </p:grpSpPr>
        <p:sp>
          <p:nvSpPr>
            <p:cNvPr id="3" name="object 3"/>
            <p:cNvSpPr/>
            <p:nvPr/>
          </p:nvSpPr>
          <p:spPr>
            <a:xfrm>
              <a:off x="602205" y="1301264"/>
              <a:ext cx="6150610" cy="1405255"/>
            </a:xfrm>
            <a:custGeom>
              <a:avLst/>
              <a:gdLst/>
              <a:ahLst/>
              <a:cxnLst/>
              <a:rect l="l" t="t" r="r" b="b"/>
              <a:pathLst>
                <a:path w="6150609" h="1405255">
                  <a:moveTo>
                    <a:pt x="6009817" y="0"/>
                  </a:moveTo>
                  <a:lnTo>
                    <a:pt x="140462" y="0"/>
                  </a:lnTo>
                  <a:lnTo>
                    <a:pt x="96266" y="7209"/>
                  </a:lnTo>
                  <a:lnTo>
                    <a:pt x="57733" y="27248"/>
                  </a:lnTo>
                  <a:lnTo>
                    <a:pt x="27251" y="57727"/>
                  </a:lnTo>
                  <a:lnTo>
                    <a:pt x="7211" y="96261"/>
                  </a:lnTo>
                  <a:lnTo>
                    <a:pt x="0" y="140462"/>
                  </a:lnTo>
                  <a:lnTo>
                    <a:pt x="0" y="1264208"/>
                  </a:lnTo>
                  <a:lnTo>
                    <a:pt x="7211" y="1308404"/>
                  </a:lnTo>
                  <a:lnTo>
                    <a:pt x="27251" y="1346937"/>
                  </a:lnTo>
                  <a:lnTo>
                    <a:pt x="57733" y="1377418"/>
                  </a:lnTo>
                  <a:lnTo>
                    <a:pt x="96266" y="1397459"/>
                  </a:lnTo>
                  <a:lnTo>
                    <a:pt x="140462" y="1404670"/>
                  </a:lnTo>
                  <a:lnTo>
                    <a:pt x="6009817" y="1404670"/>
                  </a:lnTo>
                  <a:lnTo>
                    <a:pt x="6054018" y="1397459"/>
                  </a:lnTo>
                  <a:lnTo>
                    <a:pt x="6092551" y="1377418"/>
                  </a:lnTo>
                  <a:lnTo>
                    <a:pt x="6123031" y="1346937"/>
                  </a:lnTo>
                  <a:lnTo>
                    <a:pt x="6143069" y="1308404"/>
                  </a:lnTo>
                  <a:lnTo>
                    <a:pt x="6150279" y="1264208"/>
                  </a:lnTo>
                  <a:lnTo>
                    <a:pt x="6150279" y="140462"/>
                  </a:lnTo>
                  <a:lnTo>
                    <a:pt x="6143069" y="96261"/>
                  </a:lnTo>
                  <a:lnTo>
                    <a:pt x="6123031" y="57727"/>
                  </a:lnTo>
                  <a:lnTo>
                    <a:pt x="6092551" y="27248"/>
                  </a:lnTo>
                  <a:lnTo>
                    <a:pt x="6054018" y="7209"/>
                  </a:lnTo>
                  <a:lnTo>
                    <a:pt x="6009817" y="0"/>
                  </a:lnTo>
                  <a:close/>
                </a:path>
              </a:pathLst>
            </a:custGeom>
            <a:solidFill>
              <a:srgbClr val="4471C4"/>
            </a:solidFill>
          </p:spPr>
          <p:txBody>
            <a:bodyPr wrap="square" lIns="0" tIns="0" rIns="0" bIns="0" rtlCol="0"/>
            <a:lstStyle/>
            <a:p>
              <a:endParaRPr/>
            </a:p>
          </p:txBody>
        </p:sp>
        <p:sp>
          <p:nvSpPr>
            <p:cNvPr id="4" name="object 4"/>
            <p:cNvSpPr/>
            <p:nvPr/>
          </p:nvSpPr>
          <p:spPr>
            <a:xfrm>
              <a:off x="602205" y="1301264"/>
              <a:ext cx="6150610" cy="1405255"/>
            </a:xfrm>
            <a:custGeom>
              <a:avLst/>
              <a:gdLst/>
              <a:ahLst/>
              <a:cxnLst/>
              <a:rect l="l" t="t" r="r" b="b"/>
              <a:pathLst>
                <a:path w="6150609" h="1405255">
                  <a:moveTo>
                    <a:pt x="0" y="140462"/>
                  </a:moveTo>
                  <a:lnTo>
                    <a:pt x="7211" y="96261"/>
                  </a:lnTo>
                  <a:lnTo>
                    <a:pt x="27251" y="57727"/>
                  </a:lnTo>
                  <a:lnTo>
                    <a:pt x="57733" y="27248"/>
                  </a:lnTo>
                  <a:lnTo>
                    <a:pt x="96266" y="7209"/>
                  </a:lnTo>
                  <a:lnTo>
                    <a:pt x="140462" y="0"/>
                  </a:lnTo>
                  <a:lnTo>
                    <a:pt x="6009817" y="0"/>
                  </a:lnTo>
                  <a:lnTo>
                    <a:pt x="6054018" y="7209"/>
                  </a:lnTo>
                  <a:lnTo>
                    <a:pt x="6092551" y="27248"/>
                  </a:lnTo>
                  <a:lnTo>
                    <a:pt x="6123031" y="57727"/>
                  </a:lnTo>
                  <a:lnTo>
                    <a:pt x="6143069" y="96261"/>
                  </a:lnTo>
                  <a:lnTo>
                    <a:pt x="6150279" y="140462"/>
                  </a:lnTo>
                  <a:lnTo>
                    <a:pt x="6150279" y="1264208"/>
                  </a:lnTo>
                  <a:lnTo>
                    <a:pt x="6143069" y="1308404"/>
                  </a:lnTo>
                  <a:lnTo>
                    <a:pt x="6123031" y="1346937"/>
                  </a:lnTo>
                  <a:lnTo>
                    <a:pt x="6092551" y="1377418"/>
                  </a:lnTo>
                  <a:lnTo>
                    <a:pt x="6054018" y="1397459"/>
                  </a:lnTo>
                  <a:lnTo>
                    <a:pt x="6009817" y="1404670"/>
                  </a:lnTo>
                  <a:lnTo>
                    <a:pt x="140462" y="1404670"/>
                  </a:lnTo>
                  <a:lnTo>
                    <a:pt x="96266" y="1397459"/>
                  </a:lnTo>
                  <a:lnTo>
                    <a:pt x="57733" y="1377418"/>
                  </a:lnTo>
                  <a:lnTo>
                    <a:pt x="27251" y="1346937"/>
                  </a:lnTo>
                  <a:lnTo>
                    <a:pt x="7211" y="1308404"/>
                  </a:lnTo>
                  <a:lnTo>
                    <a:pt x="0" y="1264208"/>
                  </a:lnTo>
                  <a:lnTo>
                    <a:pt x="0" y="140462"/>
                  </a:lnTo>
                  <a:close/>
                </a:path>
              </a:pathLst>
            </a:custGeom>
            <a:ln w="12700">
              <a:solidFill>
                <a:srgbClr val="FFFFFF"/>
              </a:solidFill>
            </a:ln>
          </p:spPr>
          <p:txBody>
            <a:bodyPr wrap="square" lIns="0" tIns="0" rIns="0" bIns="0" rtlCol="0"/>
            <a:lstStyle/>
            <a:p>
              <a:endParaRPr/>
            </a:p>
          </p:txBody>
        </p:sp>
      </p:grpSp>
      <p:sp>
        <p:nvSpPr>
          <p:cNvPr id="5" name="object 5"/>
          <p:cNvSpPr txBox="1"/>
          <p:nvPr/>
        </p:nvSpPr>
        <p:spPr>
          <a:xfrm>
            <a:off x="2036229" y="1318018"/>
            <a:ext cx="3717925" cy="995680"/>
          </a:xfrm>
          <a:prstGeom prst="rect">
            <a:avLst/>
          </a:prstGeom>
        </p:spPr>
        <p:txBody>
          <a:bodyPr vert="horz" wrap="square" lIns="0" tIns="12700" rIns="0" bIns="0" rtlCol="0">
            <a:spAutoFit/>
          </a:bodyPr>
          <a:lstStyle/>
          <a:p>
            <a:pPr marL="12700">
              <a:lnSpc>
                <a:spcPts val="2355"/>
              </a:lnSpc>
              <a:spcBef>
                <a:spcPts val="100"/>
              </a:spcBef>
            </a:pPr>
            <a:r>
              <a:rPr sz="2000" b="1" dirty="0">
                <a:solidFill>
                  <a:srgbClr val="FFFFFF"/>
                </a:solidFill>
                <a:latin typeface="Calibri"/>
                <a:cs typeface="Calibri"/>
              </a:rPr>
              <a:t>Strategic</a:t>
            </a:r>
            <a:r>
              <a:rPr sz="2000" b="1" spc="-75" dirty="0">
                <a:solidFill>
                  <a:srgbClr val="FFFFFF"/>
                </a:solidFill>
                <a:latin typeface="Calibri"/>
                <a:cs typeface="Calibri"/>
              </a:rPr>
              <a:t> </a:t>
            </a:r>
            <a:r>
              <a:rPr sz="2000" b="1" spc="-10" dirty="0">
                <a:solidFill>
                  <a:srgbClr val="FFFFFF"/>
                </a:solidFill>
                <a:latin typeface="Calibri"/>
                <a:cs typeface="Calibri"/>
              </a:rPr>
              <a:t>Imperative</a:t>
            </a:r>
            <a:endParaRPr sz="2000">
              <a:latin typeface="Calibri"/>
              <a:cs typeface="Calibri"/>
            </a:endParaRPr>
          </a:p>
          <a:p>
            <a:pPr marL="127000" indent="-114300">
              <a:lnSpc>
                <a:spcPts val="1320"/>
              </a:lnSpc>
              <a:buChar char="•"/>
              <a:tabLst>
                <a:tab pos="127000" algn="l"/>
              </a:tabLst>
            </a:pPr>
            <a:r>
              <a:rPr sz="1200" dirty="0">
                <a:solidFill>
                  <a:srgbClr val="FFFFFF"/>
                </a:solidFill>
                <a:latin typeface="Calibri"/>
                <a:cs typeface="Calibri"/>
              </a:rPr>
              <a:t>Foundation</a:t>
            </a:r>
            <a:r>
              <a:rPr sz="1200" spc="-30" dirty="0">
                <a:solidFill>
                  <a:srgbClr val="FFFFFF"/>
                </a:solidFill>
                <a:latin typeface="Calibri"/>
                <a:cs typeface="Calibri"/>
              </a:rPr>
              <a:t> </a:t>
            </a:r>
            <a:r>
              <a:rPr sz="1200" dirty="0">
                <a:solidFill>
                  <a:srgbClr val="FFFFFF"/>
                </a:solidFill>
                <a:latin typeface="Calibri"/>
                <a:cs typeface="Calibri"/>
              </a:rPr>
              <a:t>models</a:t>
            </a:r>
            <a:r>
              <a:rPr sz="1200" spc="-30" dirty="0">
                <a:solidFill>
                  <a:srgbClr val="FFFFFF"/>
                </a:solidFill>
                <a:latin typeface="Calibri"/>
                <a:cs typeface="Calibri"/>
              </a:rPr>
              <a:t> </a:t>
            </a:r>
            <a:r>
              <a:rPr sz="1200" dirty="0">
                <a:solidFill>
                  <a:srgbClr val="FFFFFF"/>
                </a:solidFill>
                <a:latin typeface="Calibri"/>
                <a:cs typeface="Calibri"/>
              </a:rPr>
              <a:t>are</a:t>
            </a:r>
            <a:r>
              <a:rPr sz="1200" spc="-25" dirty="0">
                <a:solidFill>
                  <a:srgbClr val="FFFFFF"/>
                </a:solidFill>
                <a:latin typeface="Calibri"/>
                <a:cs typeface="Calibri"/>
              </a:rPr>
              <a:t> </a:t>
            </a:r>
            <a:r>
              <a:rPr sz="1200" spc="-10" dirty="0">
                <a:solidFill>
                  <a:srgbClr val="FFFFFF"/>
                </a:solidFill>
                <a:latin typeface="Calibri"/>
                <a:cs typeface="Calibri"/>
              </a:rPr>
              <a:t>becoming</a:t>
            </a:r>
            <a:r>
              <a:rPr sz="1200" spc="-30" dirty="0">
                <a:solidFill>
                  <a:srgbClr val="FFFFFF"/>
                </a:solidFill>
                <a:latin typeface="Calibri"/>
                <a:cs typeface="Calibri"/>
              </a:rPr>
              <a:t> </a:t>
            </a:r>
            <a:r>
              <a:rPr sz="1200" dirty="0">
                <a:solidFill>
                  <a:srgbClr val="FFFFFF"/>
                </a:solidFill>
                <a:latin typeface="Calibri"/>
                <a:cs typeface="Calibri"/>
              </a:rPr>
              <a:t>critical</a:t>
            </a:r>
            <a:r>
              <a:rPr sz="1200" spc="-30" dirty="0">
                <a:solidFill>
                  <a:srgbClr val="FFFFFF"/>
                </a:solidFill>
                <a:latin typeface="Calibri"/>
                <a:cs typeface="Calibri"/>
              </a:rPr>
              <a:t> </a:t>
            </a:r>
            <a:r>
              <a:rPr sz="1200" spc="-10" dirty="0">
                <a:solidFill>
                  <a:srgbClr val="FFFFFF"/>
                </a:solidFill>
                <a:latin typeface="Calibri"/>
                <a:cs typeface="Calibri"/>
              </a:rPr>
              <a:t>infrastructure</a:t>
            </a:r>
            <a:endParaRPr sz="1200">
              <a:latin typeface="Calibri"/>
              <a:cs typeface="Calibri"/>
            </a:endParaRPr>
          </a:p>
          <a:p>
            <a:pPr marL="127000" indent="-114300">
              <a:lnSpc>
                <a:spcPts val="1295"/>
              </a:lnSpc>
              <a:buChar char="•"/>
              <a:tabLst>
                <a:tab pos="127000" algn="l"/>
              </a:tabLst>
            </a:pPr>
            <a:r>
              <a:rPr sz="1200" dirty="0">
                <a:solidFill>
                  <a:srgbClr val="FFFFFF"/>
                </a:solidFill>
                <a:latin typeface="Calibri"/>
                <a:cs typeface="Calibri"/>
              </a:rPr>
              <a:t>Current</a:t>
            </a:r>
            <a:r>
              <a:rPr sz="1200" spc="-15" dirty="0">
                <a:solidFill>
                  <a:srgbClr val="FFFFFF"/>
                </a:solidFill>
                <a:latin typeface="Calibri"/>
                <a:cs typeface="Calibri"/>
              </a:rPr>
              <a:t> </a:t>
            </a:r>
            <a:r>
              <a:rPr sz="1200" dirty="0">
                <a:solidFill>
                  <a:srgbClr val="FFFFFF"/>
                </a:solidFill>
                <a:latin typeface="Calibri"/>
                <a:cs typeface="Calibri"/>
              </a:rPr>
              <a:t>dependency</a:t>
            </a:r>
            <a:r>
              <a:rPr sz="1200" spc="-10" dirty="0">
                <a:solidFill>
                  <a:srgbClr val="FFFFFF"/>
                </a:solidFill>
                <a:latin typeface="Calibri"/>
                <a:cs typeface="Calibri"/>
              </a:rPr>
              <a:t> </a:t>
            </a:r>
            <a:r>
              <a:rPr sz="1200" dirty="0">
                <a:solidFill>
                  <a:srgbClr val="FFFFFF"/>
                </a:solidFill>
                <a:latin typeface="Calibri"/>
                <a:cs typeface="Calibri"/>
              </a:rPr>
              <a:t>on</a:t>
            </a:r>
            <a:r>
              <a:rPr sz="1200" spc="-15" dirty="0">
                <a:solidFill>
                  <a:srgbClr val="FFFFFF"/>
                </a:solidFill>
                <a:latin typeface="Calibri"/>
                <a:cs typeface="Calibri"/>
              </a:rPr>
              <a:t> </a:t>
            </a:r>
            <a:r>
              <a:rPr sz="1200" spc="-10" dirty="0">
                <a:solidFill>
                  <a:srgbClr val="FFFFFF"/>
                </a:solidFill>
                <a:latin typeface="Calibri"/>
                <a:cs typeface="Calibri"/>
              </a:rPr>
              <a:t>non-</a:t>
            </a:r>
            <a:r>
              <a:rPr sz="1200" dirty="0">
                <a:solidFill>
                  <a:srgbClr val="FFFFFF"/>
                </a:solidFill>
                <a:latin typeface="Calibri"/>
                <a:cs typeface="Calibri"/>
              </a:rPr>
              <a:t>EU</a:t>
            </a:r>
            <a:r>
              <a:rPr sz="1200" spc="-10" dirty="0">
                <a:solidFill>
                  <a:srgbClr val="FFFFFF"/>
                </a:solidFill>
                <a:latin typeface="Calibri"/>
                <a:cs typeface="Calibri"/>
              </a:rPr>
              <a:t> technologies</a:t>
            </a:r>
            <a:r>
              <a:rPr sz="1200" spc="-15" dirty="0">
                <a:solidFill>
                  <a:srgbClr val="FFFFFF"/>
                </a:solidFill>
                <a:latin typeface="Calibri"/>
                <a:cs typeface="Calibri"/>
              </a:rPr>
              <a:t> </a:t>
            </a:r>
            <a:r>
              <a:rPr sz="1200" dirty="0">
                <a:solidFill>
                  <a:srgbClr val="FFFFFF"/>
                </a:solidFill>
                <a:latin typeface="Calibri"/>
                <a:cs typeface="Calibri"/>
              </a:rPr>
              <a:t>creates</a:t>
            </a:r>
            <a:r>
              <a:rPr sz="1200" spc="-10" dirty="0">
                <a:solidFill>
                  <a:srgbClr val="FFFFFF"/>
                </a:solidFill>
                <a:latin typeface="Calibri"/>
                <a:cs typeface="Calibri"/>
              </a:rPr>
              <a:t> risks</a:t>
            </a:r>
            <a:endParaRPr sz="1200">
              <a:latin typeface="Calibri"/>
              <a:cs typeface="Calibri"/>
            </a:endParaRPr>
          </a:p>
          <a:p>
            <a:pPr marL="127000" indent="-114300">
              <a:lnSpc>
                <a:spcPts val="1295"/>
              </a:lnSpc>
              <a:buChar char="•"/>
              <a:tabLst>
                <a:tab pos="127000" algn="l"/>
              </a:tabLst>
            </a:pPr>
            <a:r>
              <a:rPr sz="1200" dirty="0">
                <a:solidFill>
                  <a:srgbClr val="FFFFFF"/>
                </a:solidFill>
                <a:latin typeface="Calibri"/>
                <a:cs typeface="Calibri"/>
              </a:rPr>
              <a:t>Need</a:t>
            </a:r>
            <a:r>
              <a:rPr sz="1200" spc="-20" dirty="0">
                <a:solidFill>
                  <a:srgbClr val="FFFFFF"/>
                </a:solidFill>
                <a:latin typeface="Calibri"/>
                <a:cs typeface="Calibri"/>
              </a:rPr>
              <a:t> </a:t>
            </a:r>
            <a:r>
              <a:rPr sz="1200" dirty="0">
                <a:solidFill>
                  <a:srgbClr val="FFFFFF"/>
                </a:solidFill>
                <a:latin typeface="Calibri"/>
                <a:cs typeface="Calibri"/>
              </a:rPr>
              <a:t>for</a:t>
            </a:r>
            <a:r>
              <a:rPr sz="1200" spc="-20" dirty="0">
                <a:solidFill>
                  <a:srgbClr val="FFFFFF"/>
                </a:solidFill>
                <a:latin typeface="Calibri"/>
                <a:cs typeface="Calibri"/>
              </a:rPr>
              <a:t> </a:t>
            </a:r>
            <a:r>
              <a:rPr sz="1200" dirty="0">
                <a:solidFill>
                  <a:srgbClr val="FFFFFF"/>
                </a:solidFill>
                <a:latin typeface="Calibri"/>
                <a:cs typeface="Calibri"/>
              </a:rPr>
              <a:t>European</a:t>
            </a:r>
            <a:r>
              <a:rPr sz="1200" spc="-20" dirty="0">
                <a:solidFill>
                  <a:srgbClr val="FFFFFF"/>
                </a:solidFill>
                <a:latin typeface="Calibri"/>
                <a:cs typeface="Calibri"/>
              </a:rPr>
              <a:t> </a:t>
            </a:r>
            <a:r>
              <a:rPr sz="1200" spc="-10" dirty="0">
                <a:solidFill>
                  <a:srgbClr val="FFFFFF"/>
                </a:solidFill>
                <a:latin typeface="Calibri"/>
                <a:cs typeface="Calibri"/>
              </a:rPr>
              <a:t>values-</a:t>
            </a:r>
            <a:r>
              <a:rPr sz="1200" dirty="0">
                <a:solidFill>
                  <a:srgbClr val="FFFFFF"/>
                </a:solidFill>
                <a:latin typeface="Calibri"/>
                <a:cs typeface="Calibri"/>
              </a:rPr>
              <a:t>aligned</a:t>
            </a:r>
            <a:r>
              <a:rPr sz="1200" spc="-20" dirty="0">
                <a:solidFill>
                  <a:srgbClr val="FFFFFF"/>
                </a:solidFill>
                <a:latin typeface="Calibri"/>
                <a:cs typeface="Calibri"/>
              </a:rPr>
              <a:t> </a:t>
            </a:r>
            <a:r>
              <a:rPr sz="1200" dirty="0">
                <a:solidFill>
                  <a:srgbClr val="FFFFFF"/>
                </a:solidFill>
                <a:latin typeface="Calibri"/>
                <a:cs typeface="Calibri"/>
              </a:rPr>
              <a:t>AI</a:t>
            </a:r>
            <a:r>
              <a:rPr sz="1200" spc="-20" dirty="0">
                <a:solidFill>
                  <a:srgbClr val="FFFFFF"/>
                </a:solidFill>
                <a:latin typeface="Calibri"/>
                <a:cs typeface="Calibri"/>
              </a:rPr>
              <a:t> </a:t>
            </a:r>
            <a:r>
              <a:rPr sz="1200" spc="-10" dirty="0">
                <a:solidFill>
                  <a:srgbClr val="FFFFFF"/>
                </a:solidFill>
                <a:latin typeface="Calibri"/>
                <a:cs typeface="Calibri"/>
              </a:rPr>
              <a:t>development</a:t>
            </a:r>
            <a:endParaRPr sz="1200">
              <a:latin typeface="Calibri"/>
              <a:cs typeface="Calibri"/>
            </a:endParaRPr>
          </a:p>
          <a:p>
            <a:pPr marL="127000" indent="-114300">
              <a:lnSpc>
                <a:spcPts val="1370"/>
              </a:lnSpc>
              <a:buChar char="•"/>
              <a:tabLst>
                <a:tab pos="127000" algn="l"/>
              </a:tabLst>
            </a:pPr>
            <a:r>
              <a:rPr sz="1200" spc="-10" dirty="0">
                <a:solidFill>
                  <a:srgbClr val="FFFFFF"/>
                </a:solidFill>
                <a:latin typeface="Calibri"/>
                <a:cs typeface="Calibri"/>
              </a:rPr>
              <a:t>Establishment </a:t>
            </a:r>
            <a:r>
              <a:rPr sz="1200" dirty="0">
                <a:solidFill>
                  <a:srgbClr val="FFFFFF"/>
                </a:solidFill>
                <a:latin typeface="Calibri"/>
                <a:cs typeface="Calibri"/>
              </a:rPr>
              <a:t>of</a:t>
            </a:r>
            <a:r>
              <a:rPr sz="1200" spc="-5" dirty="0">
                <a:solidFill>
                  <a:srgbClr val="FFFFFF"/>
                </a:solidFill>
                <a:latin typeface="Calibri"/>
                <a:cs typeface="Calibri"/>
              </a:rPr>
              <a:t> </a:t>
            </a:r>
            <a:r>
              <a:rPr sz="1200" b="1" dirty="0">
                <a:solidFill>
                  <a:srgbClr val="FFFFFF"/>
                </a:solidFill>
                <a:latin typeface="Calibri"/>
                <a:cs typeface="Calibri"/>
              </a:rPr>
              <a:t>Adra</a:t>
            </a:r>
            <a:r>
              <a:rPr sz="1200" b="1" spc="-10" dirty="0">
                <a:solidFill>
                  <a:srgbClr val="FFFFFF"/>
                </a:solidFill>
                <a:latin typeface="Calibri"/>
                <a:cs typeface="Calibri"/>
              </a:rPr>
              <a:t> </a:t>
            </a:r>
            <a:r>
              <a:rPr sz="1200" b="1" dirty="0">
                <a:solidFill>
                  <a:srgbClr val="FFFFFF"/>
                </a:solidFill>
                <a:latin typeface="Calibri"/>
                <a:cs typeface="Calibri"/>
              </a:rPr>
              <a:t>Generative</a:t>
            </a:r>
            <a:r>
              <a:rPr sz="1200" b="1" spc="-10" dirty="0">
                <a:solidFill>
                  <a:srgbClr val="FFFFFF"/>
                </a:solidFill>
                <a:latin typeface="Calibri"/>
                <a:cs typeface="Calibri"/>
              </a:rPr>
              <a:t> </a:t>
            </a:r>
            <a:r>
              <a:rPr sz="1200" b="1" dirty="0">
                <a:solidFill>
                  <a:srgbClr val="FFFFFF"/>
                </a:solidFill>
                <a:latin typeface="Calibri"/>
                <a:cs typeface="Calibri"/>
              </a:rPr>
              <a:t>AI</a:t>
            </a:r>
            <a:r>
              <a:rPr sz="1200" b="1" spc="-10" dirty="0">
                <a:solidFill>
                  <a:srgbClr val="FFFFFF"/>
                </a:solidFill>
                <a:latin typeface="Calibri"/>
                <a:cs typeface="Calibri"/>
              </a:rPr>
              <a:t> </a:t>
            </a:r>
            <a:r>
              <a:rPr sz="1200" b="1" dirty="0">
                <a:solidFill>
                  <a:srgbClr val="FFFFFF"/>
                </a:solidFill>
                <a:latin typeface="Calibri"/>
                <a:cs typeface="Calibri"/>
              </a:rPr>
              <a:t>Taskforce</a:t>
            </a:r>
            <a:r>
              <a:rPr sz="1200" b="1" spc="-10" dirty="0">
                <a:solidFill>
                  <a:srgbClr val="FFFFFF"/>
                </a:solidFill>
                <a:latin typeface="Calibri"/>
                <a:cs typeface="Calibri"/>
              </a:rPr>
              <a:t> </a:t>
            </a:r>
            <a:r>
              <a:rPr sz="1200" b="1" dirty="0">
                <a:solidFill>
                  <a:srgbClr val="FFFFFF"/>
                </a:solidFill>
                <a:latin typeface="Calibri"/>
                <a:cs typeface="Calibri"/>
              </a:rPr>
              <a:t>in</a:t>
            </a:r>
            <a:r>
              <a:rPr sz="1200" b="1" spc="-10" dirty="0">
                <a:solidFill>
                  <a:srgbClr val="FFFFFF"/>
                </a:solidFill>
                <a:latin typeface="Calibri"/>
                <a:cs typeface="Calibri"/>
              </a:rPr>
              <a:t> </a:t>
            </a:r>
            <a:r>
              <a:rPr sz="1200" b="1" spc="-20" dirty="0">
                <a:solidFill>
                  <a:srgbClr val="FFFFFF"/>
                </a:solidFill>
                <a:latin typeface="Calibri"/>
                <a:cs typeface="Calibri"/>
              </a:rPr>
              <a:t>2023</a:t>
            </a:r>
            <a:endParaRPr sz="1200">
              <a:latin typeface="Calibri"/>
              <a:cs typeface="Calibri"/>
            </a:endParaRPr>
          </a:p>
        </p:txBody>
      </p:sp>
      <p:grpSp>
        <p:nvGrpSpPr>
          <p:cNvPr id="6" name="object 6"/>
          <p:cNvGrpSpPr/>
          <p:nvPr/>
        </p:nvGrpSpPr>
        <p:grpSpPr>
          <a:xfrm>
            <a:off x="736323" y="1435380"/>
            <a:ext cx="1243330" cy="1136650"/>
            <a:chOff x="736323" y="1435380"/>
            <a:chExt cx="1243330" cy="1136650"/>
          </a:xfrm>
        </p:grpSpPr>
        <p:pic>
          <p:nvPicPr>
            <p:cNvPr id="7" name="object 7"/>
            <p:cNvPicPr/>
            <p:nvPr/>
          </p:nvPicPr>
          <p:blipFill>
            <a:blip r:embed="rId2" cstate="print"/>
            <a:stretch>
              <a:fillRect/>
            </a:stretch>
          </p:blipFill>
          <p:spPr>
            <a:xfrm>
              <a:off x="742673" y="1441730"/>
              <a:ext cx="1230058" cy="1123734"/>
            </a:xfrm>
            <a:prstGeom prst="rect">
              <a:avLst/>
            </a:prstGeom>
          </p:spPr>
        </p:pic>
        <p:sp>
          <p:nvSpPr>
            <p:cNvPr id="8" name="object 8"/>
            <p:cNvSpPr/>
            <p:nvPr/>
          </p:nvSpPr>
          <p:spPr>
            <a:xfrm>
              <a:off x="742673" y="1441730"/>
              <a:ext cx="1230630" cy="1123950"/>
            </a:xfrm>
            <a:custGeom>
              <a:avLst/>
              <a:gdLst/>
              <a:ahLst/>
              <a:cxnLst/>
              <a:rect l="l" t="t" r="r" b="b"/>
              <a:pathLst>
                <a:path w="1230630" h="1123950">
                  <a:moveTo>
                    <a:pt x="0" y="112369"/>
                  </a:moveTo>
                  <a:lnTo>
                    <a:pt x="8888" y="68805"/>
                  </a:lnTo>
                  <a:lnTo>
                    <a:pt x="33067" y="33067"/>
                  </a:lnTo>
                  <a:lnTo>
                    <a:pt x="68805" y="8888"/>
                  </a:lnTo>
                  <a:lnTo>
                    <a:pt x="112369" y="0"/>
                  </a:lnTo>
                  <a:lnTo>
                    <a:pt x="1117688" y="0"/>
                  </a:lnTo>
                  <a:lnTo>
                    <a:pt x="1161253" y="8888"/>
                  </a:lnTo>
                  <a:lnTo>
                    <a:pt x="1196990" y="33067"/>
                  </a:lnTo>
                  <a:lnTo>
                    <a:pt x="1221169" y="68805"/>
                  </a:lnTo>
                  <a:lnTo>
                    <a:pt x="1230058" y="112369"/>
                  </a:lnTo>
                  <a:lnTo>
                    <a:pt x="1230058" y="1011364"/>
                  </a:lnTo>
                  <a:lnTo>
                    <a:pt x="1221169" y="1054929"/>
                  </a:lnTo>
                  <a:lnTo>
                    <a:pt x="1196990" y="1090666"/>
                  </a:lnTo>
                  <a:lnTo>
                    <a:pt x="1161253" y="1114845"/>
                  </a:lnTo>
                  <a:lnTo>
                    <a:pt x="1117688" y="1123734"/>
                  </a:lnTo>
                  <a:lnTo>
                    <a:pt x="112369" y="1123734"/>
                  </a:lnTo>
                  <a:lnTo>
                    <a:pt x="68805" y="1114845"/>
                  </a:lnTo>
                  <a:lnTo>
                    <a:pt x="33067" y="1090666"/>
                  </a:lnTo>
                  <a:lnTo>
                    <a:pt x="8888" y="1054929"/>
                  </a:lnTo>
                  <a:lnTo>
                    <a:pt x="0" y="1011364"/>
                  </a:lnTo>
                  <a:lnTo>
                    <a:pt x="0" y="112369"/>
                  </a:lnTo>
                  <a:close/>
                </a:path>
              </a:pathLst>
            </a:custGeom>
            <a:ln w="12699">
              <a:solidFill>
                <a:srgbClr val="FFFFFF"/>
              </a:solidFill>
            </a:ln>
          </p:spPr>
          <p:txBody>
            <a:bodyPr wrap="square" lIns="0" tIns="0" rIns="0" bIns="0" rtlCol="0"/>
            <a:lstStyle/>
            <a:p>
              <a:endParaRPr/>
            </a:p>
          </p:txBody>
        </p:sp>
      </p:grpSp>
      <p:grpSp>
        <p:nvGrpSpPr>
          <p:cNvPr id="9" name="object 9"/>
          <p:cNvGrpSpPr/>
          <p:nvPr/>
        </p:nvGrpSpPr>
        <p:grpSpPr>
          <a:xfrm>
            <a:off x="595855" y="2826436"/>
            <a:ext cx="6163310" cy="1417955"/>
            <a:chOff x="595855" y="2826436"/>
            <a:chExt cx="6163310" cy="1417955"/>
          </a:xfrm>
        </p:grpSpPr>
        <p:sp>
          <p:nvSpPr>
            <p:cNvPr id="10" name="object 10"/>
            <p:cNvSpPr/>
            <p:nvPr/>
          </p:nvSpPr>
          <p:spPr>
            <a:xfrm>
              <a:off x="602205" y="2832786"/>
              <a:ext cx="6150610" cy="1405255"/>
            </a:xfrm>
            <a:custGeom>
              <a:avLst/>
              <a:gdLst/>
              <a:ahLst/>
              <a:cxnLst/>
              <a:rect l="l" t="t" r="r" b="b"/>
              <a:pathLst>
                <a:path w="6150609" h="1405254">
                  <a:moveTo>
                    <a:pt x="6009817" y="0"/>
                  </a:moveTo>
                  <a:lnTo>
                    <a:pt x="140462" y="0"/>
                  </a:lnTo>
                  <a:lnTo>
                    <a:pt x="96266" y="7209"/>
                  </a:lnTo>
                  <a:lnTo>
                    <a:pt x="57733" y="27248"/>
                  </a:lnTo>
                  <a:lnTo>
                    <a:pt x="27251" y="57727"/>
                  </a:lnTo>
                  <a:lnTo>
                    <a:pt x="7211" y="96261"/>
                  </a:lnTo>
                  <a:lnTo>
                    <a:pt x="0" y="140462"/>
                  </a:lnTo>
                  <a:lnTo>
                    <a:pt x="0" y="1264208"/>
                  </a:lnTo>
                  <a:lnTo>
                    <a:pt x="7211" y="1308404"/>
                  </a:lnTo>
                  <a:lnTo>
                    <a:pt x="27251" y="1346937"/>
                  </a:lnTo>
                  <a:lnTo>
                    <a:pt x="57733" y="1377418"/>
                  </a:lnTo>
                  <a:lnTo>
                    <a:pt x="96266" y="1397459"/>
                  </a:lnTo>
                  <a:lnTo>
                    <a:pt x="140462" y="1404670"/>
                  </a:lnTo>
                  <a:lnTo>
                    <a:pt x="6009817" y="1404670"/>
                  </a:lnTo>
                  <a:lnTo>
                    <a:pt x="6054018" y="1397459"/>
                  </a:lnTo>
                  <a:lnTo>
                    <a:pt x="6092551" y="1377418"/>
                  </a:lnTo>
                  <a:lnTo>
                    <a:pt x="6123031" y="1346937"/>
                  </a:lnTo>
                  <a:lnTo>
                    <a:pt x="6143069" y="1308404"/>
                  </a:lnTo>
                  <a:lnTo>
                    <a:pt x="6150279" y="1264208"/>
                  </a:lnTo>
                  <a:lnTo>
                    <a:pt x="6150279" y="140462"/>
                  </a:lnTo>
                  <a:lnTo>
                    <a:pt x="6143069" y="96261"/>
                  </a:lnTo>
                  <a:lnTo>
                    <a:pt x="6123031" y="57727"/>
                  </a:lnTo>
                  <a:lnTo>
                    <a:pt x="6092551" y="27248"/>
                  </a:lnTo>
                  <a:lnTo>
                    <a:pt x="6054018" y="7209"/>
                  </a:lnTo>
                  <a:lnTo>
                    <a:pt x="6009817" y="0"/>
                  </a:lnTo>
                  <a:close/>
                </a:path>
              </a:pathLst>
            </a:custGeom>
            <a:solidFill>
              <a:srgbClr val="4471C4"/>
            </a:solidFill>
          </p:spPr>
          <p:txBody>
            <a:bodyPr wrap="square" lIns="0" tIns="0" rIns="0" bIns="0" rtlCol="0"/>
            <a:lstStyle/>
            <a:p>
              <a:endParaRPr/>
            </a:p>
          </p:txBody>
        </p:sp>
        <p:sp>
          <p:nvSpPr>
            <p:cNvPr id="11" name="object 11"/>
            <p:cNvSpPr/>
            <p:nvPr/>
          </p:nvSpPr>
          <p:spPr>
            <a:xfrm>
              <a:off x="602205" y="2832786"/>
              <a:ext cx="6150610" cy="1405255"/>
            </a:xfrm>
            <a:custGeom>
              <a:avLst/>
              <a:gdLst/>
              <a:ahLst/>
              <a:cxnLst/>
              <a:rect l="l" t="t" r="r" b="b"/>
              <a:pathLst>
                <a:path w="6150609" h="1405254">
                  <a:moveTo>
                    <a:pt x="0" y="140462"/>
                  </a:moveTo>
                  <a:lnTo>
                    <a:pt x="7211" y="96261"/>
                  </a:lnTo>
                  <a:lnTo>
                    <a:pt x="27251" y="57727"/>
                  </a:lnTo>
                  <a:lnTo>
                    <a:pt x="57733" y="27248"/>
                  </a:lnTo>
                  <a:lnTo>
                    <a:pt x="96266" y="7209"/>
                  </a:lnTo>
                  <a:lnTo>
                    <a:pt x="140462" y="0"/>
                  </a:lnTo>
                  <a:lnTo>
                    <a:pt x="6009817" y="0"/>
                  </a:lnTo>
                  <a:lnTo>
                    <a:pt x="6054018" y="7209"/>
                  </a:lnTo>
                  <a:lnTo>
                    <a:pt x="6092551" y="27248"/>
                  </a:lnTo>
                  <a:lnTo>
                    <a:pt x="6123031" y="57727"/>
                  </a:lnTo>
                  <a:lnTo>
                    <a:pt x="6143069" y="96261"/>
                  </a:lnTo>
                  <a:lnTo>
                    <a:pt x="6150279" y="140462"/>
                  </a:lnTo>
                  <a:lnTo>
                    <a:pt x="6150279" y="1264208"/>
                  </a:lnTo>
                  <a:lnTo>
                    <a:pt x="6143069" y="1308404"/>
                  </a:lnTo>
                  <a:lnTo>
                    <a:pt x="6123031" y="1346937"/>
                  </a:lnTo>
                  <a:lnTo>
                    <a:pt x="6092551" y="1377418"/>
                  </a:lnTo>
                  <a:lnTo>
                    <a:pt x="6054018" y="1397459"/>
                  </a:lnTo>
                  <a:lnTo>
                    <a:pt x="6009817" y="1404670"/>
                  </a:lnTo>
                  <a:lnTo>
                    <a:pt x="140462" y="1404670"/>
                  </a:lnTo>
                  <a:lnTo>
                    <a:pt x="96266" y="1397459"/>
                  </a:lnTo>
                  <a:lnTo>
                    <a:pt x="57733" y="1377418"/>
                  </a:lnTo>
                  <a:lnTo>
                    <a:pt x="27251" y="1346937"/>
                  </a:lnTo>
                  <a:lnTo>
                    <a:pt x="7211" y="1308404"/>
                  </a:lnTo>
                  <a:lnTo>
                    <a:pt x="0" y="1264208"/>
                  </a:lnTo>
                  <a:lnTo>
                    <a:pt x="0" y="140462"/>
                  </a:lnTo>
                  <a:close/>
                </a:path>
              </a:pathLst>
            </a:custGeom>
            <a:ln w="12700">
              <a:solidFill>
                <a:srgbClr val="FFFFFF"/>
              </a:solidFill>
            </a:ln>
          </p:spPr>
          <p:txBody>
            <a:bodyPr wrap="square" lIns="0" tIns="0" rIns="0" bIns="0" rtlCol="0"/>
            <a:lstStyle/>
            <a:p>
              <a:endParaRPr/>
            </a:p>
          </p:txBody>
        </p:sp>
        <p:pic>
          <p:nvPicPr>
            <p:cNvPr id="12" name="object 12"/>
            <p:cNvPicPr/>
            <p:nvPr/>
          </p:nvPicPr>
          <p:blipFill>
            <a:blip r:embed="rId3" cstate="print"/>
            <a:stretch>
              <a:fillRect/>
            </a:stretch>
          </p:blipFill>
          <p:spPr>
            <a:xfrm>
              <a:off x="742673" y="2986878"/>
              <a:ext cx="1230058" cy="1123734"/>
            </a:xfrm>
            <a:prstGeom prst="rect">
              <a:avLst/>
            </a:prstGeom>
          </p:spPr>
        </p:pic>
        <p:sp>
          <p:nvSpPr>
            <p:cNvPr id="13" name="object 13"/>
            <p:cNvSpPr/>
            <p:nvPr/>
          </p:nvSpPr>
          <p:spPr>
            <a:xfrm>
              <a:off x="742673" y="2986878"/>
              <a:ext cx="1230630" cy="1123950"/>
            </a:xfrm>
            <a:custGeom>
              <a:avLst/>
              <a:gdLst/>
              <a:ahLst/>
              <a:cxnLst/>
              <a:rect l="l" t="t" r="r" b="b"/>
              <a:pathLst>
                <a:path w="1230630" h="1123950">
                  <a:moveTo>
                    <a:pt x="0" y="112369"/>
                  </a:moveTo>
                  <a:lnTo>
                    <a:pt x="8888" y="68805"/>
                  </a:lnTo>
                  <a:lnTo>
                    <a:pt x="33067" y="33067"/>
                  </a:lnTo>
                  <a:lnTo>
                    <a:pt x="68805" y="8888"/>
                  </a:lnTo>
                  <a:lnTo>
                    <a:pt x="112369" y="0"/>
                  </a:lnTo>
                  <a:lnTo>
                    <a:pt x="1117688" y="0"/>
                  </a:lnTo>
                  <a:lnTo>
                    <a:pt x="1161253" y="8888"/>
                  </a:lnTo>
                  <a:lnTo>
                    <a:pt x="1196990" y="33067"/>
                  </a:lnTo>
                  <a:lnTo>
                    <a:pt x="1221169" y="68805"/>
                  </a:lnTo>
                  <a:lnTo>
                    <a:pt x="1230058" y="112369"/>
                  </a:lnTo>
                  <a:lnTo>
                    <a:pt x="1230058" y="1011364"/>
                  </a:lnTo>
                  <a:lnTo>
                    <a:pt x="1221169" y="1054929"/>
                  </a:lnTo>
                  <a:lnTo>
                    <a:pt x="1196990" y="1090666"/>
                  </a:lnTo>
                  <a:lnTo>
                    <a:pt x="1161253" y="1114845"/>
                  </a:lnTo>
                  <a:lnTo>
                    <a:pt x="1117688" y="1123734"/>
                  </a:lnTo>
                  <a:lnTo>
                    <a:pt x="112369" y="1123734"/>
                  </a:lnTo>
                  <a:lnTo>
                    <a:pt x="68805" y="1114845"/>
                  </a:lnTo>
                  <a:lnTo>
                    <a:pt x="33067" y="1090666"/>
                  </a:lnTo>
                  <a:lnTo>
                    <a:pt x="8888" y="1054929"/>
                  </a:lnTo>
                  <a:lnTo>
                    <a:pt x="0" y="1011364"/>
                  </a:lnTo>
                  <a:lnTo>
                    <a:pt x="0" y="112369"/>
                  </a:lnTo>
                  <a:close/>
                </a:path>
              </a:pathLst>
            </a:custGeom>
            <a:ln w="12699">
              <a:solidFill>
                <a:srgbClr val="FFFFFF"/>
              </a:solidFill>
            </a:ln>
          </p:spPr>
          <p:txBody>
            <a:bodyPr wrap="square" lIns="0" tIns="0" rIns="0" bIns="0" rtlCol="0"/>
            <a:lstStyle/>
            <a:p>
              <a:endParaRPr/>
            </a:p>
          </p:txBody>
        </p:sp>
      </p:grpSp>
      <p:grpSp>
        <p:nvGrpSpPr>
          <p:cNvPr id="14" name="object 14"/>
          <p:cNvGrpSpPr/>
          <p:nvPr/>
        </p:nvGrpSpPr>
        <p:grpSpPr>
          <a:xfrm>
            <a:off x="595855" y="4385209"/>
            <a:ext cx="6163310" cy="1417955"/>
            <a:chOff x="595855" y="4385209"/>
            <a:chExt cx="6163310" cy="1417955"/>
          </a:xfrm>
        </p:grpSpPr>
        <p:sp>
          <p:nvSpPr>
            <p:cNvPr id="15" name="object 15"/>
            <p:cNvSpPr/>
            <p:nvPr/>
          </p:nvSpPr>
          <p:spPr>
            <a:xfrm>
              <a:off x="602205" y="4391559"/>
              <a:ext cx="6150610" cy="1405255"/>
            </a:xfrm>
            <a:custGeom>
              <a:avLst/>
              <a:gdLst/>
              <a:ahLst/>
              <a:cxnLst/>
              <a:rect l="l" t="t" r="r" b="b"/>
              <a:pathLst>
                <a:path w="6150609" h="1405254">
                  <a:moveTo>
                    <a:pt x="6009817" y="0"/>
                  </a:moveTo>
                  <a:lnTo>
                    <a:pt x="140462" y="0"/>
                  </a:lnTo>
                  <a:lnTo>
                    <a:pt x="96266" y="7209"/>
                  </a:lnTo>
                  <a:lnTo>
                    <a:pt x="57733" y="27248"/>
                  </a:lnTo>
                  <a:lnTo>
                    <a:pt x="27251" y="57727"/>
                  </a:lnTo>
                  <a:lnTo>
                    <a:pt x="7211" y="96261"/>
                  </a:lnTo>
                  <a:lnTo>
                    <a:pt x="0" y="140462"/>
                  </a:lnTo>
                  <a:lnTo>
                    <a:pt x="0" y="1264208"/>
                  </a:lnTo>
                  <a:lnTo>
                    <a:pt x="7211" y="1308404"/>
                  </a:lnTo>
                  <a:lnTo>
                    <a:pt x="27251" y="1346937"/>
                  </a:lnTo>
                  <a:lnTo>
                    <a:pt x="57733" y="1377418"/>
                  </a:lnTo>
                  <a:lnTo>
                    <a:pt x="96266" y="1397459"/>
                  </a:lnTo>
                  <a:lnTo>
                    <a:pt x="140462" y="1404670"/>
                  </a:lnTo>
                  <a:lnTo>
                    <a:pt x="6009817" y="1404670"/>
                  </a:lnTo>
                  <a:lnTo>
                    <a:pt x="6054018" y="1397459"/>
                  </a:lnTo>
                  <a:lnTo>
                    <a:pt x="6092551" y="1377418"/>
                  </a:lnTo>
                  <a:lnTo>
                    <a:pt x="6123031" y="1346937"/>
                  </a:lnTo>
                  <a:lnTo>
                    <a:pt x="6143069" y="1308404"/>
                  </a:lnTo>
                  <a:lnTo>
                    <a:pt x="6150279" y="1264208"/>
                  </a:lnTo>
                  <a:lnTo>
                    <a:pt x="6150279" y="140462"/>
                  </a:lnTo>
                  <a:lnTo>
                    <a:pt x="6143069" y="96261"/>
                  </a:lnTo>
                  <a:lnTo>
                    <a:pt x="6123031" y="57727"/>
                  </a:lnTo>
                  <a:lnTo>
                    <a:pt x="6092551" y="27248"/>
                  </a:lnTo>
                  <a:lnTo>
                    <a:pt x="6054018" y="7209"/>
                  </a:lnTo>
                  <a:lnTo>
                    <a:pt x="6009817" y="0"/>
                  </a:lnTo>
                  <a:close/>
                </a:path>
              </a:pathLst>
            </a:custGeom>
            <a:solidFill>
              <a:srgbClr val="4471C4"/>
            </a:solidFill>
          </p:spPr>
          <p:txBody>
            <a:bodyPr wrap="square" lIns="0" tIns="0" rIns="0" bIns="0" rtlCol="0"/>
            <a:lstStyle/>
            <a:p>
              <a:endParaRPr/>
            </a:p>
          </p:txBody>
        </p:sp>
        <p:sp>
          <p:nvSpPr>
            <p:cNvPr id="16" name="object 16"/>
            <p:cNvSpPr/>
            <p:nvPr/>
          </p:nvSpPr>
          <p:spPr>
            <a:xfrm>
              <a:off x="602205" y="4391559"/>
              <a:ext cx="6150610" cy="1405255"/>
            </a:xfrm>
            <a:custGeom>
              <a:avLst/>
              <a:gdLst/>
              <a:ahLst/>
              <a:cxnLst/>
              <a:rect l="l" t="t" r="r" b="b"/>
              <a:pathLst>
                <a:path w="6150609" h="1405254">
                  <a:moveTo>
                    <a:pt x="0" y="140462"/>
                  </a:moveTo>
                  <a:lnTo>
                    <a:pt x="7211" y="96261"/>
                  </a:lnTo>
                  <a:lnTo>
                    <a:pt x="27251" y="57727"/>
                  </a:lnTo>
                  <a:lnTo>
                    <a:pt x="57733" y="27248"/>
                  </a:lnTo>
                  <a:lnTo>
                    <a:pt x="96266" y="7209"/>
                  </a:lnTo>
                  <a:lnTo>
                    <a:pt x="140462" y="0"/>
                  </a:lnTo>
                  <a:lnTo>
                    <a:pt x="6009817" y="0"/>
                  </a:lnTo>
                  <a:lnTo>
                    <a:pt x="6054018" y="7209"/>
                  </a:lnTo>
                  <a:lnTo>
                    <a:pt x="6092551" y="27248"/>
                  </a:lnTo>
                  <a:lnTo>
                    <a:pt x="6123031" y="57727"/>
                  </a:lnTo>
                  <a:lnTo>
                    <a:pt x="6143069" y="96261"/>
                  </a:lnTo>
                  <a:lnTo>
                    <a:pt x="6150279" y="140462"/>
                  </a:lnTo>
                  <a:lnTo>
                    <a:pt x="6150279" y="1264208"/>
                  </a:lnTo>
                  <a:lnTo>
                    <a:pt x="6143069" y="1308404"/>
                  </a:lnTo>
                  <a:lnTo>
                    <a:pt x="6123031" y="1346937"/>
                  </a:lnTo>
                  <a:lnTo>
                    <a:pt x="6092551" y="1377418"/>
                  </a:lnTo>
                  <a:lnTo>
                    <a:pt x="6054018" y="1397459"/>
                  </a:lnTo>
                  <a:lnTo>
                    <a:pt x="6009817" y="1404670"/>
                  </a:lnTo>
                  <a:lnTo>
                    <a:pt x="140462" y="1404670"/>
                  </a:lnTo>
                  <a:lnTo>
                    <a:pt x="96266" y="1397459"/>
                  </a:lnTo>
                  <a:lnTo>
                    <a:pt x="57733" y="1377418"/>
                  </a:lnTo>
                  <a:lnTo>
                    <a:pt x="27251" y="1346937"/>
                  </a:lnTo>
                  <a:lnTo>
                    <a:pt x="7211" y="1308404"/>
                  </a:lnTo>
                  <a:lnTo>
                    <a:pt x="0" y="1264208"/>
                  </a:lnTo>
                  <a:lnTo>
                    <a:pt x="0" y="140462"/>
                  </a:lnTo>
                  <a:close/>
                </a:path>
              </a:pathLst>
            </a:custGeom>
            <a:ln w="12700">
              <a:solidFill>
                <a:srgbClr val="FFFFFF"/>
              </a:solidFill>
            </a:ln>
          </p:spPr>
          <p:txBody>
            <a:bodyPr wrap="square" lIns="0" tIns="0" rIns="0" bIns="0" rtlCol="0"/>
            <a:lstStyle/>
            <a:p>
              <a:endParaRPr/>
            </a:p>
          </p:txBody>
        </p:sp>
      </p:grpSp>
      <p:sp>
        <p:nvSpPr>
          <p:cNvPr id="17" name="object 17"/>
          <p:cNvSpPr txBox="1"/>
          <p:nvPr/>
        </p:nvSpPr>
        <p:spPr>
          <a:xfrm>
            <a:off x="2036229" y="2849549"/>
            <a:ext cx="4506595" cy="2718435"/>
          </a:xfrm>
          <a:prstGeom prst="rect">
            <a:avLst/>
          </a:prstGeom>
        </p:spPr>
        <p:txBody>
          <a:bodyPr vert="horz" wrap="square" lIns="0" tIns="12700" rIns="0" bIns="0" rtlCol="0">
            <a:spAutoFit/>
          </a:bodyPr>
          <a:lstStyle/>
          <a:p>
            <a:pPr marL="12700">
              <a:lnSpc>
                <a:spcPts val="2355"/>
              </a:lnSpc>
              <a:spcBef>
                <a:spcPts val="100"/>
              </a:spcBef>
            </a:pPr>
            <a:r>
              <a:rPr sz="2000" b="1" dirty="0">
                <a:solidFill>
                  <a:srgbClr val="FFFFFF"/>
                </a:solidFill>
                <a:latin typeface="Calibri"/>
                <a:cs typeface="Calibri"/>
              </a:rPr>
              <a:t>Key</a:t>
            </a:r>
            <a:r>
              <a:rPr sz="2000" b="1" spc="-40" dirty="0">
                <a:solidFill>
                  <a:srgbClr val="FFFFFF"/>
                </a:solidFill>
                <a:latin typeface="Calibri"/>
                <a:cs typeface="Calibri"/>
              </a:rPr>
              <a:t> </a:t>
            </a:r>
            <a:r>
              <a:rPr sz="2000" b="1" spc="-10" dirty="0">
                <a:solidFill>
                  <a:srgbClr val="FFFFFF"/>
                </a:solidFill>
                <a:latin typeface="Calibri"/>
                <a:cs typeface="Calibri"/>
              </a:rPr>
              <a:t>Insights</a:t>
            </a:r>
            <a:endParaRPr sz="2000">
              <a:latin typeface="Calibri"/>
              <a:cs typeface="Calibri"/>
            </a:endParaRPr>
          </a:p>
          <a:p>
            <a:pPr marL="127000" marR="217804" indent="-114300">
              <a:lnSpc>
                <a:spcPts val="1300"/>
              </a:lnSpc>
              <a:spcBef>
                <a:spcPts val="110"/>
              </a:spcBef>
              <a:buChar char="•"/>
              <a:tabLst>
                <a:tab pos="127000" algn="l"/>
              </a:tabLst>
            </a:pPr>
            <a:r>
              <a:rPr sz="1200" dirty="0">
                <a:solidFill>
                  <a:srgbClr val="FFFFFF"/>
                </a:solidFill>
                <a:latin typeface="Calibri"/>
                <a:cs typeface="Calibri"/>
              </a:rPr>
              <a:t>Fostering</a:t>
            </a:r>
            <a:r>
              <a:rPr sz="1200" spc="-25" dirty="0">
                <a:solidFill>
                  <a:srgbClr val="FFFFFF"/>
                </a:solidFill>
                <a:latin typeface="Calibri"/>
                <a:cs typeface="Calibri"/>
              </a:rPr>
              <a:t> </a:t>
            </a:r>
            <a:r>
              <a:rPr sz="1200" dirty="0">
                <a:solidFill>
                  <a:srgbClr val="FFFFFF"/>
                </a:solidFill>
                <a:latin typeface="Calibri"/>
                <a:cs typeface="Calibri"/>
              </a:rPr>
              <a:t>a</a:t>
            </a:r>
            <a:r>
              <a:rPr sz="1200" spc="-25" dirty="0">
                <a:solidFill>
                  <a:srgbClr val="FFFFFF"/>
                </a:solidFill>
                <a:latin typeface="Calibri"/>
                <a:cs typeface="Calibri"/>
              </a:rPr>
              <a:t> </a:t>
            </a:r>
            <a:r>
              <a:rPr sz="1200" dirty="0">
                <a:solidFill>
                  <a:srgbClr val="FFFFFF"/>
                </a:solidFill>
                <a:latin typeface="Calibri"/>
                <a:cs typeface="Calibri"/>
              </a:rPr>
              <a:t>more</a:t>
            </a:r>
            <a:r>
              <a:rPr sz="1200" spc="-20" dirty="0">
                <a:solidFill>
                  <a:srgbClr val="FFFFFF"/>
                </a:solidFill>
                <a:latin typeface="Calibri"/>
                <a:cs typeface="Calibri"/>
              </a:rPr>
              <a:t> </a:t>
            </a:r>
            <a:r>
              <a:rPr sz="1200" dirty="0">
                <a:solidFill>
                  <a:srgbClr val="FFFFFF"/>
                </a:solidFill>
                <a:latin typeface="Calibri"/>
                <a:cs typeface="Calibri"/>
              </a:rPr>
              <a:t>open</a:t>
            </a:r>
            <a:r>
              <a:rPr sz="1200" spc="-25" dirty="0">
                <a:solidFill>
                  <a:srgbClr val="FFFFFF"/>
                </a:solidFill>
                <a:latin typeface="Calibri"/>
                <a:cs typeface="Calibri"/>
              </a:rPr>
              <a:t> </a:t>
            </a:r>
            <a:r>
              <a:rPr sz="1200" dirty="0">
                <a:solidFill>
                  <a:srgbClr val="FFFFFF"/>
                </a:solidFill>
                <a:latin typeface="Calibri"/>
                <a:cs typeface="Calibri"/>
              </a:rPr>
              <a:t>and</a:t>
            </a:r>
            <a:r>
              <a:rPr sz="1200" spc="-20" dirty="0">
                <a:solidFill>
                  <a:srgbClr val="FFFFFF"/>
                </a:solidFill>
                <a:latin typeface="Calibri"/>
                <a:cs typeface="Calibri"/>
              </a:rPr>
              <a:t> </a:t>
            </a:r>
            <a:r>
              <a:rPr sz="1200" spc="-10" dirty="0">
                <a:solidFill>
                  <a:srgbClr val="FFFFFF"/>
                </a:solidFill>
                <a:latin typeface="Calibri"/>
                <a:cs typeface="Calibri"/>
              </a:rPr>
              <a:t>competitive</a:t>
            </a:r>
            <a:r>
              <a:rPr sz="1200" spc="-25" dirty="0">
                <a:solidFill>
                  <a:srgbClr val="FFFFFF"/>
                </a:solidFill>
                <a:latin typeface="Calibri"/>
                <a:cs typeface="Calibri"/>
              </a:rPr>
              <a:t> </a:t>
            </a:r>
            <a:r>
              <a:rPr sz="1200" dirty="0">
                <a:solidFill>
                  <a:srgbClr val="FFFFFF"/>
                </a:solidFill>
                <a:latin typeface="Calibri"/>
                <a:cs typeface="Calibri"/>
              </a:rPr>
              <a:t>market</a:t>
            </a:r>
            <a:r>
              <a:rPr sz="1200" spc="-25" dirty="0">
                <a:solidFill>
                  <a:srgbClr val="FFFFFF"/>
                </a:solidFill>
                <a:latin typeface="Calibri"/>
                <a:cs typeface="Calibri"/>
              </a:rPr>
              <a:t> </a:t>
            </a:r>
            <a:r>
              <a:rPr sz="1200" dirty="0">
                <a:solidFill>
                  <a:srgbClr val="FFFFFF"/>
                </a:solidFill>
                <a:latin typeface="Calibri"/>
                <a:cs typeface="Calibri"/>
              </a:rPr>
              <a:t>requires </a:t>
            </a:r>
            <a:r>
              <a:rPr sz="1200" b="1" spc="-10" dirty="0">
                <a:solidFill>
                  <a:srgbClr val="FFFFFF"/>
                </a:solidFill>
                <a:latin typeface="Calibri"/>
                <a:cs typeface="Calibri"/>
              </a:rPr>
              <a:t>investable European</a:t>
            </a:r>
            <a:r>
              <a:rPr sz="1200" b="1" spc="-20" dirty="0">
                <a:solidFill>
                  <a:srgbClr val="FFFFFF"/>
                </a:solidFill>
                <a:latin typeface="Calibri"/>
                <a:cs typeface="Calibri"/>
              </a:rPr>
              <a:t> </a:t>
            </a:r>
            <a:r>
              <a:rPr sz="1200" b="1" spc="-10" dirty="0">
                <a:solidFill>
                  <a:srgbClr val="FFFFFF"/>
                </a:solidFill>
                <a:latin typeface="Calibri"/>
                <a:cs typeface="Calibri"/>
              </a:rPr>
              <a:t>champions</a:t>
            </a:r>
            <a:r>
              <a:rPr sz="1200" b="1" spc="-20" dirty="0">
                <a:solidFill>
                  <a:srgbClr val="FFFFFF"/>
                </a:solidFill>
                <a:latin typeface="Calibri"/>
                <a:cs typeface="Calibri"/>
              </a:rPr>
              <a:t> </a:t>
            </a:r>
            <a:r>
              <a:rPr sz="1200" b="1" dirty="0">
                <a:solidFill>
                  <a:srgbClr val="FFFFFF"/>
                </a:solidFill>
                <a:latin typeface="Calibri"/>
                <a:cs typeface="Calibri"/>
              </a:rPr>
              <a:t>in</a:t>
            </a:r>
            <a:r>
              <a:rPr sz="1200" b="1" spc="-20" dirty="0">
                <a:solidFill>
                  <a:srgbClr val="FFFFFF"/>
                </a:solidFill>
                <a:latin typeface="Calibri"/>
                <a:cs typeface="Calibri"/>
              </a:rPr>
              <a:t> </a:t>
            </a:r>
            <a:r>
              <a:rPr sz="1200" b="1" dirty="0">
                <a:solidFill>
                  <a:srgbClr val="FFFFFF"/>
                </a:solidFill>
                <a:latin typeface="Calibri"/>
                <a:cs typeface="Calibri"/>
              </a:rPr>
              <a:t>generative</a:t>
            </a:r>
            <a:r>
              <a:rPr sz="1200" b="1" spc="-20" dirty="0">
                <a:solidFill>
                  <a:srgbClr val="FFFFFF"/>
                </a:solidFill>
                <a:latin typeface="Calibri"/>
                <a:cs typeface="Calibri"/>
              </a:rPr>
              <a:t> </a:t>
            </a:r>
            <a:r>
              <a:rPr sz="1200" b="1" spc="-25" dirty="0">
                <a:solidFill>
                  <a:srgbClr val="FFFFFF"/>
                </a:solidFill>
                <a:latin typeface="Calibri"/>
                <a:cs typeface="Calibri"/>
              </a:rPr>
              <a:t>AI</a:t>
            </a:r>
            <a:endParaRPr sz="1200">
              <a:latin typeface="Calibri"/>
              <a:cs typeface="Calibri"/>
            </a:endParaRPr>
          </a:p>
          <a:p>
            <a:pPr marL="127000" indent="-114300">
              <a:lnSpc>
                <a:spcPts val="1200"/>
              </a:lnSpc>
              <a:buChar char="•"/>
              <a:tabLst>
                <a:tab pos="127000" algn="l"/>
              </a:tabLst>
            </a:pPr>
            <a:r>
              <a:rPr sz="1200" spc="-10" dirty="0">
                <a:solidFill>
                  <a:srgbClr val="FFFFFF"/>
                </a:solidFill>
                <a:latin typeface="Calibri"/>
                <a:cs typeface="Calibri"/>
              </a:rPr>
              <a:t>Downstream</a:t>
            </a:r>
            <a:r>
              <a:rPr sz="1200" spc="-30" dirty="0">
                <a:solidFill>
                  <a:srgbClr val="FFFFFF"/>
                </a:solidFill>
                <a:latin typeface="Calibri"/>
                <a:cs typeface="Calibri"/>
              </a:rPr>
              <a:t> </a:t>
            </a:r>
            <a:r>
              <a:rPr sz="1200" dirty="0">
                <a:solidFill>
                  <a:srgbClr val="FFFFFF"/>
                </a:solidFill>
                <a:latin typeface="Calibri"/>
                <a:cs typeface="Calibri"/>
              </a:rPr>
              <a:t>effects,</a:t>
            </a:r>
            <a:r>
              <a:rPr sz="1200" spc="-25" dirty="0">
                <a:solidFill>
                  <a:srgbClr val="FFFFFF"/>
                </a:solidFill>
                <a:latin typeface="Calibri"/>
                <a:cs typeface="Calibri"/>
              </a:rPr>
              <a:t> </a:t>
            </a:r>
            <a:r>
              <a:rPr sz="1200" dirty="0">
                <a:solidFill>
                  <a:srgbClr val="FFFFFF"/>
                </a:solidFill>
                <a:latin typeface="Calibri"/>
                <a:cs typeface="Calibri"/>
              </a:rPr>
              <a:t>enabling</a:t>
            </a:r>
            <a:r>
              <a:rPr sz="1200" spc="-25" dirty="0">
                <a:solidFill>
                  <a:srgbClr val="FFFFFF"/>
                </a:solidFill>
                <a:latin typeface="Calibri"/>
                <a:cs typeface="Calibri"/>
              </a:rPr>
              <a:t> </a:t>
            </a:r>
            <a:r>
              <a:rPr sz="1200" dirty="0">
                <a:solidFill>
                  <a:srgbClr val="FFFFFF"/>
                </a:solidFill>
                <a:latin typeface="Calibri"/>
                <a:cs typeface="Calibri"/>
              </a:rPr>
              <a:t>rise</a:t>
            </a:r>
            <a:r>
              <a:rPr sz="1200" spc="-30" dirty="0">
                <a:solidFill>
                  <a:srgbClr val="FFFFFF"/>
                </a:solidFill>
                <a:latin typeface="Calibri"/>
                <a:cs typeface="Calibri"/>
              </a:rPr>
              <a:t> </a:t>
            </a:r>
            <a:r>
              <a:rPr sz="1200" dirty="0">
                <a:solidFill>
                  <a:srgbClr val="FFFFFF"/>
                </a:solidFill>
                <a:latin typeface="Calibri"/>
                <a:cs typeface="Calibri"/>
              </a:rPr>
              <a:t>and</a:t>
            </a:r>
            <a:r>
              <a:rPr sz="1200" spc="-25" dirty="0">
                <a:solidFill>
                  <a:srgbClr val="FFFFFF"/>
                </a:solidFill>
                <a:latin typeface="Calibri"/>
                <a:cs typeface="Calibri"/>
              </a:rPr>
              <a:t> </a:t>
            </a:r>
            <a:r>
              <a:rPr sz="1200" dirty="0">
                <a:solidFill>
                  <a:srgbClr val="FFFFFF"/>
                </a:solidFill>
                <a:latin typeface="Calibri"/>
                <a:cs typeface="Calibri"/>
              </a:rPr>
              <a:t>development</a:t>
            </a:r>
            <a:r>
              <a:rPr sz="1200" spc="-25" dirty="0">
                <a:solidFill>
                  <a:srgbClr val="FFFFFF"/>
                </a:solidFill>
                <a:latin typeface="Calibri"/>
                <a:cs typeface="Calibri"/>
              </a:rPr>
              <a:t> </a:t>
            </a:r>
            <a:r>
              <a:rPr sz="1200" dirty="0">
                <a:solidFill>
                  <a:srgbClr val="FFFFFF"/>
                </a:solidFill>
                <a:latin typeface="Calibri"/>
                <a:cs typeface="Calibri"/>
              </a:rPr>
              <a:t>of</a:t>
            </a:r>
            <a:r>
              <a:rPr sz="1200" spc="-30" dirty="0">
                <a:solidFill>
                  <a:srgbClr val="FFFFFF"/>
                </a:solidFill>
                <a:latin typeface="Calibri"/>
                <a:cs typeface="Calibri"/>
              </a:rPr>
              <a:t> </a:t>
            </a:r>
            <a:r>
              <a:rPr sz="1200" dirty="0">
                <a:solidFill>
                  <a:srgbClr val="FFFFFF"/>
                </a:solidFill>
                <a:latin typeface="Calibri"/>
                <a:cs typeface="Calibri"/>
              </a:rPr>
              <a:t>large</a:t>
            </a:r>
            <a:r>
              <a:rPr sz="1200" spc="-25" dirty="0">
                <a:solidFill>
                  <a:srgbClr val="FFFFFF"/>
                </a:solidFill>
                <a:latin typeface="Calibri"/>
                <a:cs typeface="Calibri"/>
              </a:rPr>
              <a:t> </a:t>
            </a:r>
            <a:r>
              <a:rPr sz="1200" spc="-10" dirty="0">
                <a:solidFill>
                  <a:srgbClr val="FFFFFF"/>
                </a:solidFill>
                <a:latin typeface="Calibri"/>
                <a:cs typeface="Calibri"/>
              </a:rPr>
              <a:t>AI-based</a:t>
            </a:r>
            <a:endParaRPr sz="1200">
              <a:latin typeface="Calibri"/>
              <a:cs typeface="Calibri"/>
            </a:endParaRPr>
          </a:p>
          <a:p>
            <a:pPr marL="127000">
              <a:lnSpc>
                <a:spcPts val="1295"/>
              </a:lnSpc>
            </a:pPr>
            <a:r>
              <a:rPr sz="1200" dirty="0">
                <a:solidFill>
                  <a:srgbClr val="FFFFFF"/>
                </a:solidFill>
                <a:latin typeface="Calibri"/>
                <a:cs typeface="Calibri"/>
              </a:rPr>
              <a:t>industrial</a:t>
            </a:r>
            <a:r>
              <a:rPr sz="1200" spc="-15" dirty="0">
                <a:solidFill>
                  <a:srgbClr val="FFFFFF"/>
                </a:solidFill>
                <a:latin typeface="Calibri"/>
                <a:cs typeface="Calibri"/>
              </a:rPr>
              <a:t> </a:t>
            </a:r>
            <a:r>
              <a:rPr sz="1200" spc="-10" dirty="0">
                <a:solidFill>
                  <a:srgbClr val="FFFFFF"/>
                </a:solidFill>
                <a:latin typeface="Calibri"/>
                <a:cs typeface="Calibri"/>
              </a:rPr>
              <a:t>ecosystems </a:t>
            </a:r>
            <a:r>
              <a:rPr sz="1200" dirty="0">
                <a:solidFill>
                  <a:srgbClr val="FFFFFF"/>
                </a:solidFill>
                <a:latin typeface="Calibri"/>
                <a:cs typeface="Calibri"/>
              </a:rPr>
              <a:t>in</a:t>
            </a:r>
            <a:r>
              <a:rPr sz="1200" spc="-15" dirty="0">
                <a:solidFill>
                  <a:srgbClr val="FFFFFF"/>
                </a:solidFill>
                <a:latin typeface="Calibri"/>
                <a:cs typeface="Calibri"/>
              </a:rPr>
              <a:t> </a:t>
            </a:r>
            <a:r>
              <a:rPr sz="1200" spc="-10" dirty="0">
                <a:solidFill>
                  <a:srgbClr val="FFFFFF"/>
                </a:solidFill>
                <a:latin typeface="Calibri"/>
                <a:cs typeface="Calibri"/>
              </a:rPr>
              <a:t>Europe</a:t>
            </a:r>
            <a:endParaRPr sz="1200">
              <a:latin typeface="Calibri"/>
              <a:cs typeface="Calibri"/>
            </a:endParaRPr>
          </a:p>
          <a:p>
            <a:pPr marL="127000" indent="-114300">
              <a:lnSpc>
                <a:spcPts val="1370"/>
              </a:lnSpc>
              <a:buChar char="•"/>
              <a:tabLst>
                <a:tab pos="127000" algn="l"/>
              </a:tabLst>
            </a:pPr>
            <a:r>
              <a:rPr sz="1200" spc="-10" dirty="0">
                <a:solidFill>
                  <a:srgbClr val="FFFFFF"/>
                </a:solidFill>
                <a:latin typeface="Calibri"/>
                <a:cs typeface="Calibri"/>
              </a:rPr>
              <a:t>Challenge-</a:t>
            </a:r>
            <a:r>
              <a:rPr sz="1200" dirty="0">
                <a:solidFill>
                  <a:srgbClr val="FFFFFF"/>
                </a:solidFill>
                <a:latin typeface="Calibri"/>
                <a:cs typeface="Calibri"/>
              </a:rPr>
              <a:t>based</a:t>
            </a:r>
            <a:r>
              <a:rPr sz="1200" spc="-10" dirty="0">
                <a:solidFill>
                  <a:srgbClr val="FFFFFF"/>
                </a:solidFill>
                <a:latin typeface="Calibri"/>
                <a:cs typeface="Calibri"/>
              </a:rPr>
              <a:t> </a:t>
            </a:r>
            <a:r>
              <a:rPr sz="1200" dirty="0">
                <a:solidFill>
                  <a:srgbClr val="FFFFFF"/>
                </a:solidFill>
                <a:latin typeface="Calibri"/>
                <a:cs typeface="Calibri"/>
              </a:rPr>
              <a:t>instruments</a:t>
            </a:r>
            <a:r>
              <a:rPr sz="1200" spc="-5" dirty="0">
                <a:solidFill>
                  <a:srgbClr val="FFFFFF"/>
                </a:solidFill>
                <a:latin typeface="Calibri"/>
                <a:cs typeface="Calibri"/>
              </a:rPr>
              <a:t> </a:t>
            </a:r>
            <a:r>
              <a:rPr sz="1200" dirty="0">
                <a:solidFill>
                  <a:srgbClr val="FFFFFF"/>
                </a:solidFill>
                <a:latin typeface="Calibri"/>
                <a:cs typeface="Calibri"/>
              </a:rPr>
              <a:t>create</a:t>
            </a:r>
            <a:r>
              <a:rPr sz="1200" spc="-5" dirty="0">
                <a:solidFill>
                  <a:srgbClr val="FFFFFF"/>
                </a:solidFill>
                <a:latin typeface="Calibri"/>
                <a:cs typeface="Calibri"/>
              </a:rPr>
              <a:t> </a:t>
            </a:r>
            <a:r>
              <a:rPr sz="1200" spc="-10" dirty="0">
                <a:solidFill>
                  <a:srgbClr val="FFFFFF"/>
                </a:solidFill>
                <a:latin typeface="Calibri"/>
                <a:cs typeface="Calibri"/>
              </a:rPr>
              <a:t>delivery-</a:t>
            </a:r>
            <a:r>
              <a:rPr sz="1200" dirty="0">
                <a:solidFill>
                  <a:srgbClr val="FFFFFF"/>
                </a:solidFill>
                <a:latin typeface="Calibri"/>
                <a:cs typeface="Calibri"/>
              </a:rPr>
              <a:t>based</a:t>
            </a:r>
            <a:r>
              <a:rPr sz="1200" spc="-5" dirty="0">
                <a:solidFill>
                  <a:srgbClr val="FFFFFF"/>
                </a:solidFill>
                <a:latin typeface="Calibri"/>
                <a:cs typeface="Calibri"/>
              </a:rPr>
              <a:t> </a:t>
            </a:r>
            <a:r>
              <a:rPr sz="1200" spc="-10" dirty="0">
                <a:solidFill>
                  <a:srgbClr val="FFFFFF"/>
                </a:solidFill>
                <a:latin typeface="Calibri"/>
                <a:cs typeface="Calibri"/>
              </a:rPr>
              <a:t>competitiveness</a:t>
            </a:r>
            <a:endParaRPr sz="1200">
              <a:latin typeface="Calibri"/>
              <a:cs typeface="Calibri"/>
            </a:endParaRPr>
          </a:p>
          <a:p>
            <a:pPr>
              <a:lnSpc>
                <a:spcPct val="100000"/>
              </a:lnSpc>
              <a:buClr>
                <a:srgbClr val="FFFFFF"/>
              </a:buClr>
              <a:buFont typeface="Calibri"/>
              <a:buChar char="•"/>
            </a:pPr>
            <a:endParaRPr sz="1200">
              <a:latin typeface="Calibri"/>
              <a:cs typeface="Calibri"/>
            </a:endParaRPr>
          </a:p>
          <a:p>
            <a:pPr>
              <a:lnSpc>
                <a:spcPct val="100000"/>
              </a:lnSpc>
              <a:spcBef>
                <a:spcPts val="415"/>
              </a:spcBef>
              <a:buClr>
                <a:srgbClr val="FFFFFF"/>
              </a:buClr>
              <a:buFont typeface="Calibri"/>
              <a:buChar char="•"/>
            </a:pPr>
            <a:endParaRPr sz="1200">
              <a:latin typeface="Calibri"/>
              <a:cs typeface="Calibri"/>
            </a:endParaRPr>
          </a:p>
          <a:p>
            <a:pPr marL="12700">
              <a:lnSpc>
                <a:spcPts val="2355"/>
              </a:lnSpc>
            </a:pPr>
            <a:r>
              <a:rPr sz="2000" b="1" dirty="0">
                <a:solidFill>
                  <a:srgbClr val="FFFFFF"/>
                </a:solidFill>
                <a:latin typeface="Calibri"/>
                <a:cs typeface="Calibri"/>
              </a:rPr>
              <a:t>Key</a:t>
            </a:r>
            <a:r>
              <a:rPr sz="2000" b="1" spc="-40" dirty="0">
                <a:solidFill>
                  <a:srgbClr val="FFFFFF"/>
                </a:solidFill>
                <a:latin typeface="Calibri"/>
                <a:cs typeface="Calibri"/>
              </a:rPr>
              <a:t> </a:t>
            </a:r>
            <a:r>
              <a:rPr sz="2000" b="1" dirty="0">
                <a:solidFill>
                  <a:srgbClr val="FFFFFF"/>
                </a:solidFill>
                <a:latin typeface="Calibri"/>
                <a:cs typeface="Calibri"/>
              </a:rPr>
              <a:t>Results</a:t>
            </a:r>
            <a:r>
              <a:rPr sz="2000" b="1" spc="-35" dirty="0">
                <a:solidFill>
                  <a:srgbClr val="FFFFFF"/>
                </a:solidFill>
                <a:latin typeface="Calibri"/>
                <a:cs typeface="Calibri"/>
              </a:rPr>
              <a:t> </a:t>
            </a:r>
            <a:r>
              <a:rPr sz="2000" b="1" dirty="0">
                <a:solidFill>
                  <a:srgbClr val="FFFFFF"/>
                </a:solidFill>
                <a:latin typeface="Calibri"/>
                <a:cs typeface="Calibri"/>
              </a:rPr>
              <a:t>of</a:t>
            </a:r>
            <a:r>
              <a:rPr sz="2000" b="1" spc="-35" dirty="0">
                <a:solidFill>
                  <a:srgbClr val="FFFFFF"/>
                </a:solidFill>
                <a:latin typeface="Calibri"/>
                <a:cs typeface="Calibri"/>
              </a:rPr>
              <a:t> </a:t>
            </a:r>
            <a:r>
              <a:rPr sz="2000" b="1" dirty="0">
                <a:solidFill>
                  <a:srgbClr val="FFFFFF"/>
                </a:solidFill>
                <a:latin typeface="Calibri"/>
                <a:cs typeface="Calibri"/>
              </a:rPr>
              <a:t>GenAI</a:t>
            </a:r>
            <a:r>
              <a:rPr sz="2000" b="1" spc="-35" dirty="0">
                <a:solidFill>
                  <a:srgbClr val="FFFFFF"/>
                </a:solidFill>
                <a:latin typeface="Calibri"/>
                <a:cs typeface="Calibri"/>
              </a:rPr>
              <a:t> </a:t>
            </a:r>
            <a:r>
              <a:rPr sz="2000" b="1" spc="-10" dirty="0">
                <a:solidFill>
                  <a:srgbClr val="FFFFFF"/>
                </a:solidFill>
                <a:latin typeface="Calibri"/>
                <a:cs typeface="Calibri"/>
              </a:rPr>
              <a:t>Taskforce</a:t>
            </a:r>
            <a:endParaRPr sz="2000">
              <a:latin typeface="Calibri"/>
              <a:cs typeface="Calibri"/>
            </a:endParaRPr>
          </a:p>
          <a:p>
            <a:pPr marL="127000" indent="-114300">
              <a:lnSpc>
                <a:spcPts val="1320"/>
              </a:lnSpc>
              <a:buChar char="•"/>
              <a:tabLst>
                <a:tab pos="127000" algn="l"/>
              </a:tabLst>
            </a:pPr>
            <a:r>
              <a:rPr sz="1200" dirty="0">
                <a:solidFill>
                  <a:srgbClr val="FFFFFF"/>
                </a:solidFill>
                <a:latin typeface="Calibri"/>
                <a:cs typeface="Calibri"/>
              </a:rPr>
              <a:t>Support</a:t>
            </a:r>
            <a:r>
              <a:rPr sz="1200" spc="-25" dirty="0">
                <a:solidFill>
                  <a:srgbClr val="FFFFFF"/>
                </a:solidFill>
                <a:latin typeface="Calibri"/>
                <a:cs typeface="Calibri"/>
              </a:rPr>
              <a:t> </a:t>
            </a:r>
            <a:r>
              <a:rPr sz="1200" dirty="0">
                <a:solidFill>
                  <a:srgbClr val="FFFFFF"/>
                </a:solidFill>
                <a:latin typeface="Calibri"/>
                <a:cs typeface="Calibri"/>
              </a:rPr>
              <a:t>for</a:t>
            </a:r>
            <a:r>
              <a:rPr sz="1200" spc="-25" dirty="0">
                <a:solidFill>
                  <a:srgbClr val="FFFFFF"/>
                </a:solidFill>
                <a:latin typeface="Calibri"/>
                <a:cs typeface="Calibri"/>
              </a:rPr>
              <a:t> </a:t>
            </a:r>
            <a:r>
              <a:rPr sz="1200" dirty="0">
                <a:solidFill>
                  <a:srgbClr val="FFFFFF"/>
                </a:solidFill>
                <a:latin typeface="Calibri"/>
                <a:cs typeface="Calibri"/>
              </a:rPr>
              <a:t>launch</a:t>
            </a:r>
            <a:r>
              <a:rPr sz="1200" spc="-25" dirty="0">
                <a:solidFill>
                  <a:srgbClr val="FFFFFF"/>
                </a:solidFill>
                <a:latin typeface="Calibri"/>
                <a:cs typeface="Calibri"/>
              </a:rPr>
              <a:t> </a:t>
            </a:r>
            <a:r>
              <a:rPr sz="1200" dirty="0">
                <a:solidFill>
                  <a:srgbClr val="FFFFFF"/>
                </a:solidFill>
                <a:latin typeface="Calibri"/>
                <a:cs typeface="Calibri"/>
              </a:rPr>
              <a:t>of</a:t>
            </a:r>
            <a:r>
              <a:rPr sz="1200" spc="-25" dirty="0">
                <a:solidFill>
                  <a:srgbClr val="FFFFFF"/>
                </a:solidFill>
                <a:latin typeface="Calibri"/>
                <a:cs typeface="Calibri"/>
              </a:rPr>
              <a:t> </a:t>
            </a:r>
            <a:r>
              <a:rPr sz="1200" dirty="0">
                <a:solidFill>
                  <a:srgbClr val="FFFFFF"/>
                </a:solidFill>
                <a:latin typeface="Calibri"/>
                <a:cs typeface="Calibri"/>
              </a:rPr>
              <a:t>the</a:t>
            </a:r>
            <a:r>
              <a:rPr sz="1200" spc="-20" dirty="0">
                <a:solidFill>
                  <a:srgbClr val="FFFFFF"/>
                </a:solidFill>
                <a:latin typeface="Calibri"/>
                <a:cs typeface="Calibri"/>
              </a:rPr>
              <a:t> </a:t>
            </a:r>
            <a:r>
              <a:rPr sz="1200" dirty="0">
                <a:solidFill>
                  <a:srgbClr val="FFFFFF"/>
                </a:solidFill>
                <a:latin typeface="Calibri"/>
                <a:cs typeface="Calibri"/>
              </a:rPr>
              <a:t>AI</a:t>
            </a:r>
            <a:r>
              <a:rPr sz="1200" spc="-25" dirty="0">
                <a:solidFill>
                  <a:srgbClr val="FFFFFF"/>
                </a:solidFill>
                <a:latin typeface="Calibri"/>
                <a:cs typeface="Calibri"/>
              </a:rPr>
              <a:t> </a:t>
            </a:r>
            <a:r>
              <a:rPr sz="1200" dirty="0">
                <a:solidFill>
                  <a:srgbClr val="FFFFFF"/>
                </a:solidFill>
                <a:latin typeface="Calibri"/>
                <a:cs typeface="Calibri"/>
              </a:rPr>
              <a:t>Innovation</a:t>
            </a:r>
            <a:r>
              <a:rPr sz="1200" spc="-25" dirty="0">
                <a:solidFill>
                  <a:srgbClr val="FFFFFF"/>
                </a:solidFill>
                <a:latin typeface="Calibri"/>
                <a:cs typeface="Calibri"/>
              </a:rPr>
              <a:t> </a:t>
            </a:r>
            <a:r>
              <a:rPr sz="1200" dirty="0">
                <a:solidFill>
                  <a:srgbClr val="FFFFFF"/>
                </a:solidFill>
                <a:latin typeface="Calibri"/>
                <a:cs typeface="Calibri"/>
              </a:rPr>
              <a:t>package</a:t>
            </a:r>
            <a:r>
              <a:rPr sz="1200" spc="-25" dirty="0">
                <a:solidFill>
                  <a:srgbClr val="FFFFFF"/>
                </a:solidFill>
                <a:latin typeface="Calibri"/>
                <a:cs typeface="Calibri"/>
              </a:rPr>
              <a:t> </a:t>
            </a:r>
            <a:r>
              <a:rPr sz="1200" dirty="0">
                <a:solidFill>
                  <a:srgbClr val="FFFFFF"/>
                </a:solidFill>
                <a:latin typeface="Calibri"/>
                <a:cs typeface="Calibri"/>
              </a:rPr>
              <a:t>(January</a:t>
            </a:r>
            <a:r>
              <a:rPr sz="1200" spc="-25" dirty="0">
                <a:solidFill>
                  <a:srgbClr val="FFFFFF"/>
                </a:solidFill>
                <a:latin typeface="Calibri"/>
                <a:cs typeface="Calibri"/>
              </a:rPr>
              <a:t> </a:t>
            </a:r>
            <a:r>
              <a:rPr sz="1200" spc="-10" dirty="0">
                <a:solidFill>
                  <a:srgbClr val="FFFFFF"/>
                </a:solidFill>
                <a:latin typeface="Calibri"/>
                <a:cs typeface="Calibri"/>
              </a:rPr>
              <a:t>2024)</a:t>
            </a:r>
            <a:endParaRPr sz="1200">
              <a:latin typeface="Calibri"/>
              <a:cs typeface="Calibri"/>
            </a:endParaRPr>
          </a:p>
          <a:p>
            <a:pPr marL="127000" indent="-114300">
              <a:lnSpc>
                <a:spcPts val="1295"/>
              </a:lnSpc>
              <a:buChar char="•"/>
              <a:tabLst>
                <a:tab pos="127000" algn="l"/>
              </a:tabLst>
            </a:pPr>
            <a:r>
              <a:rPr sz="1200" dirty="0">
                <a:solidFill>
                  <a:srgbClr val="FFFFFF"/>
                </a:solidFill>
                <a:latin typeface="Calibri"/>
                <a:cs typeface="Calibri"/>
              </a:rPr>
              <a:t>Alignment</a:t>
            </a:r>
            <a:r>
              <a:rPr sz="1200" spc="-30" dirty="0">
                <a:solidFill>
                  <a:srgbClr val="FFFFFF"/>
                </a:solidFill>
                <a:latin typeface="Calibri"/>
                <a:cs typeface="Calibri"/>
              </a:rPr>
              <a:t> </a:t>
            </a:r>
            <a:r>
              <a:rPr sz="1200" dirty="0">
                <a:solidFill>
                  <a:srgbClr val="FFFFFF"/>
                </a:solidFill>
                <a:latin typeface="Calibri"/>
                <a:cs typeface="Calibri"/>
              </a:rPr>
              <a:t>with</a:t>
            </a:r>
            <a:r>
              <a:rPr sz="1200" spc="-25" dirty="0">
                <a:solidFill>
                  <a:srgbClr val="FFFFFF"/>
                </a:solidFill>
                <a:latin typeface="Calibri"/>
                <a:cs typeface="Calibri"/>
              </a:rPr>
              <a:t> </a:t>
            </a:r>
            <a:r>
              <a:rPr sz="1200" dirty="0">
                <a:solidFill>
                  <a:srgbClr val="FFFFFF"/>
                </a:solidFill>
                <a:latin typeface="Calibri"/>
                <a:cs typeface="Calibri"/>
              </a:rPr>
              <a:t>Draghi</a:t>
            </a:r>
            <a:r>
              <a:rPr sz="1200" spc="-25" dirty="0">
                <a:solidFill>
                  <a:srgbClr val="FFFFFF"/>
                </a:solidFill>
                <a:latin typeface="Calibri"/>
                <a:cs typeface="Calibri"/>
              </a:rPr>
              <a:t> </a:t>
            </a:r>
            <a:r>
              <a:rPr sz="1200" dirty="0">
                <a:solidFill>
                  <a:srgbClr val="FFFFFF"/>
                </a:solidFill>
                <a:latin typeface="Calibri"/>
                <a:cs typeface="Calibri"/>
              </a:rPr>
              <a:t>report</a:t>
            </a:r>
            <a:r>
              <a:rPr sz="1200" spc="-25" dirty="0">
                <a:solidFill>
                  <a:srgbClr val="FFFFFF"/>
                </a:solidFill>
                <a:latin typeface="Calibri"/>
                <a:cs typeface="Calibri"/>
              </a:rPr>
              <a:t> </a:t>
            </a:r>
            <a:r>
              <a:rPr sz="1200" dirty="0">
                <a:solidFill>
                  <a:srgbClr val="FFFFFF"/>
                </a:solidFill>
                <a:latin typeface="Calibri"/>
                <a:cs typeface="Calibri"/>
              </a:rPr>
              <a:t>“Future</a:t>
            </a:r>
            <a:r>
              <a:rPr sz="1200" spc="-25" dirty="0">
                <a:solidFill>
                  <a:srgbClr val="FFFFFF"/>
                </a:solidFill>
                <a:latin typeface="Calibri"/>
                <a:cs typeface="Calibri"/>
              </a:rPr>
              <a:t> </a:t>
            </a:r>
            <a:r>
              <a:rPr sz="1200" dirty="0">
                <a:solidFill>
                  <a:srgbClr val="FFFFFF"/>
                </a:solidFill>
                <a:latin typeface="Calibri"/>
                <a:cs typeface="Calibri"/>
              </a:rPr>
              <a:t>of</a:t>
            </a:r>
            <a:r>
              <a:rPr sz="1200" spc="-25" dirty="0">
                <a:solidFill>
                  <a:srgbClr val="FFFFFF"/>
                </a:solidFill>
                <a:latin typeface="Calibri"/>
                <a:cs typeface="Calibri"/>
              </a:rPr>
              <a:t> </a:t>
            </a:r>
            <a:r>
              <a:rPr sz="1200" dirty="0">
                <a:solidFill>
                  <a:srgbClr val="FFFFFF"/>
                </a:solidFill>
                <a:latin typeface="Calibri"/>
                <a:cs typeface="Calibri"/>
              </a:rPr>
              <a:t>European</a:t>
            </a:r>
            <a:r>
              <a:rPr sz="1200" spc="-25" dirty="0">
                <a:solidFill>
                  <a:srgbClr val="FFFFFF"/>
                </a:solidFill>
                <a:latin typeface="Calibri"/>
                <a:cs typeface="Calibri"/>
              </a:rPr>
              <a:t> </a:t>
            </a:r>
            <a:r>
              <a:rPr sz="1200" spc="-10" dirty="0">
                <a:solidFill>
                  <a:srgbClr val="FFFFFF"/>
                </a:solidFill>
                <a:latin typeface="Calibri"/>
                <a:cs typeface="Calibri"/>
              </a:rPr>
              <a:t>Competitiveness”</a:t>
            </a:r>
            <a:endParaRPr sz="1200">
              <a:latin typeface="Calibri"/>
              <a:cs typeface="Calibri"/>
            </a:endParaRPr>
          </a:p>
          <a:p>
            <a:pPr marL="127000" indent="-114300">
              <a:lnSpc>
                <a:spcPts val="1295"/>
              </a:lnSpc>
              <a:buChar char="•"/>
              <a:tabLst>
                <a:tab pos="127000" algn="l"/>
              </a:tabLst>
            </a:pPr>
            <a:r>
              <a:rPr sz="1200" dirty="0">
                <a:solidFill>
                  <a:srgbClr val="FFFFFF"/>
                </a:solidFill>
                <a:latin typeface="Calibri"/>
                <a:cs typeface="Calibri"/>
              </a:rPr>
              <a:t>Support</a:t>
            </a:r>
            <a:r>
              <a:rPr sz="1200" spc="-30" dirty="0">
                <a:solidFill>
                  <a:srgbClr val="FFFFFF"/>
                </a:solidFill>
                <a:latin typeface="Calibri"/>
                <a:cs typeface="Calibri"/>
              </a:rPr>
              <a:t> </a:t>
            </a:r>
            <a:r>
              <a:rPr sz="1200" dirty="0">
                <a:solidFill>
                  <a:srgbClr val="FFFFFF"/>
                </a:solidFill>
                <a:latin typeface="Calibri"/>
                <a:cs typeface="Calibri"/>
              </a:rPr>
              <a:t>for</a:t>
            </a:r>
            <a:r>
              <a:rPr sz="1200" spc="-25" dirty="0">
                <a:solidFill>
                  <a:srgbClr val="FFFFFF"/>
                </a:solidFill>
                <a:latin typeface="Calibri"/>
                <a:cs typeface="Calibri"/>
              </a:rPr>
              <a:t> </a:t>
            </a:r>
            <a:r>
              <a:rPr sz="1200" dirty="0">
                <a:solidFill>
                  <a:srgbClr val="FFFFFF"/>
                </a:solidFill>
                <a:latin typeface="Calibri"/>
                <a:cs typeface="Calibri"/>
              </a:rPr>
              <a:t>AI</a:t>
            </a:r>
            <a:r>
              <a:rPr sz="1200" spc="-30" dirty="0">
                <a:solidFill>
                  <a:srgbClr val="FFFFFF"/>
                </a:solidFill>
                <a:latin typeface="Calibri"/>
                <a:cs typeface="Calibri"/>
              </a:rPr>
              <a:t> </a:t>
            </a:r>
            <a:r>
              <a:rPr sz="1200" dirty="0">
                <a:solidFill>
                  <a:srgbClr val="FFFFFF"/>
                </a:solidFill>
                <a:latin typeface="Calibri"/>
                <a:cs typeface="Calibri"/>
              </a:rPr>
              <a:t>BOOST</a:t>
            </a:r>
            <a:r>
              <a:rPr sz="1200" spc="-25" dirty="0">
                <a:solidFill>
                  <a:srgbClr val="FFFFFF"/>
                </a:solidFill>
                <a:latin typeface="Calibri"/>
                <a:cs typeface="Calibri"/>
              </a:rPr>
              <a:t> </a:t>
            </a:r>
            <a:r>
              <a:rPr sz="1200" dirty="0">
                <a:solidFill>
                  <a:srgbClr val="FFFFFF"/>
                </a:solidFill>
                <a:latin typeface="Calibri"/>
                <a:cs typeface="Calibri"/>
              </a:rPr>
              <a:t>challenge</a:t>
            </a:r>
            <a:r>
              <a:rPr sz="1200" spc="-30" dirty="0">
                <a:solidFill>
                  <a:srgbClr val="FFFFFF"/>
                </a:solidFill>
                <a:latin typeface="Calibri"/>
                <a:cs typeface="Calibri"/>
              </a:rPr>
              <a:t> </a:t>
            </a:r>
            <a:r>
              <a:rPr sz="1200" spc="-10" dirty="0">
                <a:solidFill>
                  <a:srgbClr val="FFFFFF"/>
                </a:solidFill>
                <a:latin typeface="Calibri"/>
                <a:cs typeface="Calibri"/>
              </a:rPr>
              <a:t>mechanism</a:t>
            </a:r>
            <a:endParaRPr sz="1200">
              <a:latin typeface="Calibri"/>
              <a:cs typeface="Calibri"/>
            </a:endParaRPr>
          </a:p>
          <a:p>
            <a:pPr marL="127000" marR="5080" indent="-114300">
              <a:lnSpc>
                <a:spcPts val="1300"/>
              </a:lnSpc>
              <a:spcBef>
                <a:spcPts val="90"/>
              </a:spcBef>
              <a:buChar char="•"/>
              <a:tabLst>
                <a:tab pos="127000" algn="l"/>
              </a:tabLst>
            </a:pPr>
            <a:r>
              <a:rPr sz="1200" spc="-10" dirty="0">
                <a:solidFill>
                  <a:srgbClr val="FFFFFF"/>
                </a:solidFill>
                <a:latin typeface="Calibri"/>
                <a:cs typeface="Calibri"/>
              </a:rPr>
              <a:t>Proposal </a:t>
            </a:r>
            <a:r>
              <a:rPr sz="1200" dirty="0">
                <a:solidFill>
                  <a:srgbClr val="FFFFFF"/>
                </a:solidFill>
                <a:latin typeface="Calibri"/>
                <a:cs typeface="Calibri"/>
              </a:rPr>
              <a:t>for</a:t>
            </a:r>
            <a:r>
              <a:rPr sz="1200" spc="-10" dirty="0">
                <a:solidFill>
                  <a:srgbClr val="FFFFFF"/>
                </a:solidFill>
                <a:latin typeface="Calibri"/>
                <a:cs typeface="Calibri"/>
              </a:rPr>
              <a:t> </a:t>
            </a:r>
            <a:r>
              <a:rPr sz="1200" dirty="0">
                <a:solidFill>
                  <a:srgbClr val="FFFFFF"/>
                </a:solidFill>
                <a:latin typeface="Calibri"/>
                <a:cs typeface="Calibri"/>
              </a:rPr>
              <a:t>establishing</a:t>
            </a:r>
            <a:r>
              <a:rPr sz="1200" spc="-10" dirty="0">
                <a:solidFill>
                  <a:srgbClr val="FFFFFF"/>
                </a:solidFill>
                <a:latin typeface="Calibri"/>
                <a:cs typeface="Calibri"/>
              </a:rPr>
              <a:t> </a:t>
            </a:r>
            <a:r>
              <a:rPr sz="1200" dirty="0">
                <a:solidFill>
                  <a:srgbClr val="FFFFFF"/>
                </a:solidFill>
                <a:latin typeface="Calibri"/>
                <a:cs typeface="Calibri"/>
              </a:rPr>
              <a:t>a </a:t>
            </a:r>
            <a:r>
              <a:rPr sz="1200" b="1" spc="-20" dirty="0">
                <a:solidFill>
                  <a:srgbClr val="FFFFFF"/>
                </a:solidFill>
                <a:latin typeface="Calibri"/>
                <a:cs typeface="Calibri"/>
              </a:rPr>
              <a:t>challenge-</a:t>
            </a:r>
            <a:r>
              <a:rPr sz="1200" b="1" dirty="0">
                <a:solidFill>
                  <a:srgbClr val="FFFFFF"/>
                </a:solidFill>
                <a:latin typeface="Calibri"/>
                <a:cs typeface="Calibri"/>
              </a:rPr>
              <a:t>based</a:t>
            </a:r>
            <a:r>
              <a:rPr sz="1200" b="1" spc="-10" dirty="0">
                <a:solidFill>
                  <a:srgbClr val="FFFFFF"/>
                </a:solidFill>
                <a:latin typeface="Calibri"/>
                <a:cs typeface="Calibri"/>
              </a:rPr>
              <a:t> </a:t>
            </a:r>
            <a:r>
              <a:rPr sz="1200" b="1" dirty="0">
                <a:solidFill>
                  <a:srgbClr val="FFFFFF"/>
                </a:solidFill>
                <a:latin typeface="Calibri"/>
                <a:cs typeface="Calibri"/>
              </a:rPr>
              <a:t>generative</a:t>
            </a:r>
            <a:r>
              <a:rPr sz="1200" b="1" spc="-10" dirty="0">
                <a:solidFill>
                  <a:srgbClr val="FFFFFF"/>
                </a:solidFill>
                <a:latin typeface="Calibri"/>
                <a:cs typeface="Calibri"/>
              </a:rPr>
              <a:t> </a:t>
            </a:r>
            <a:r>
              <a:rPr sz="1200" b="1" dirty="0">
                <a:solidFill>
                  <a:srgbClr val="FFFFFF"/>
                </a:solidFill>
                <a:latin typeface="Calibri"/>
                <a:cs typeface="Calibri"/>
              </a:rPr>
              <a:t>AI</a:t>
            </a:r>
            <a:r>
              <a:rPr sz="1200" b="1" spc="-5" dirty="0">
                <a:solidFill>
                  <a:srgbClr val="FFFFFF"/>
                </a:solidFill>
                <a:latin typeface="Calibri"/>
                <a:cs typeface="Calibri"/>
              </a:rPr>
              <a:t> </a:t>
            </a:r>
            <a:r>
              <a:rPr sz="1200" b="1" spc="-10" dirty="0">
                <a:solidFill>
                  <a:srgbClr val="FFFFFF"/>
                </a:solidFill>
                <a:latin typeface="Calibri"/>
                <a:cs typeface="Calibri"/>
              </a:rPr>
              <a:t>incubator </a:t>
            </a:r>
            <a:r>
              <a:rPr sz="1200" b="1" spc="-25" dirty="0">
                <a:solidFill>
                  <a:srgbClr val="FFFFFF"/>
                </a:solidFill>
                <a:latin typeface="Calibri"/>
                <a:cs typeface="Calibri"/>
              </a:rPr>
              <a:t>in </a:t>
            </a:r>
            <a:r>
              <a:rPr sz="1200" b="1" spc="-10" dirty="0">
                <a:solidFill>
                  <a:srgbClr val="FFFFFF"/>
                </a:solidFill>
                <a:latin typeface="Calibri"/>
                <a:cs typeface="Calibri"/>
              </a:rPr>
              <a:t>ALT-</a:t>
            </a:r>
            <a:r>
              <a:rPr sz="1200" b="1" dirty="0">
                <a:solidFill>
                  <a:srgbClr val="FFFFFF"/>
                </a:solidFill>
                <a:latin typeface="Calibri"/>
                <a:cs typeface="Calibri"/>
              </a:rPr>
              <a:t>EDIC</a:t>
            </a:r>
            <a:r>
              <a:rPr sz="1200" b="1" spc="-5" dirty="0">
                <a:solidFill>
                  <a:srgbClr val="FFFFFF"/>
                </a:solidFill>
                <a:latin typeface="Calibri"/>
                <a:cs typeface="Calibri"/>
              </a:rPr>
              <a:t> </a:t>
            </a:r>
            <a:r>
              <a:rPr sz="1200" b="1" spc="-10" dirty="0">
                <a:solidFill>
                  <a:srgbClr val="FFFFFF"/>
                </a:solidFill>
                <a:latin typeface="Calibri"/>
                <a:cs typeface="Calibri"/>
              </a:rPr>
              <a:t>(LLM-BRIDGE)</a:t>
            </a:r>
            <a:endParaRPr sz="1200">
              <a:latin typeface="Calibri"/>
              <a:cs typeface="Calibri"/>
            </a:endParaRPr>
          </a:p>
        </p:txBody>
      </p:sp>
      <p:grpSp>
        <p:nvGrpSpPr>
          <p:cNvPr id="18" name="object 18"/>
          <p:cNvGrpSpPr/>
          <p:nvPr/>
        </p:nvGrpSpPr>
        <p:grpSpPr>
          <a:xfrm>
            <a:off x="736323" y="4525676"/>
            <a:ext cx="1243330" cy="1136650"/>
            <a:chOff x="736323" y="4525676"/>
            <a:chExt cx="1243330" cy="1136650"/>
          </a:xfrm>
        </p:grpSpPr>
        <p:pic>
          <p:nvPicPr>
            <p:cNvPr id="19" name="object 19"/>
            <p:cNvPicPr/>
            <p:nvPr/>
          </p:nvPicPr>
          <p:blipFill>
            <a:blip r:embed="rId4" cstate="print"/>
            <a:stretch>
              <a:fillRect/>
            </a:stretch>
          </p:blipFill>
          <p:spPr>
            <a:xfrm>
              <a:off x="742673" y="4532026"/>
              <a:ext cx="1230058" cy="1123734"/>
            </a:xfrm>
            <a:prstGeom prst="rect">
              <a:avLst/>
            </a:prstGeom>
          </p:spPr>
        </p:pic>
        <p:sp>
          <p:nvSpPr>
            <p:cNvPr id="20" name="object 20"/>
            <p:cNvSpPr/>
            <p:nvPr/>
          </p:nvSpPr>
          <p:spPr>
            <a:xfrm>
              <a:off x="742673" y="4532026"/>
              <a:ext cx="1230630" cy="1123950"/>
            </a:xfrm>
            <a:custGeom>
              <a:avLst/>
              <a:gdLst/>
              <a:ahLst/>
              <a:cxnLst/>
              <a:rect l="l" t="t" r="r" b="b"/>
              <a:pathLst>
                <a:path w="1230630" h="1123950">
                  <a:moveTo>
                    <a:pt x="0" y="112369"/>
                  </a:moveTo>
                  <a:lnTo>
                    <a:pt x="8888" y="68805"/>
                  </a:lnTo>
                  <a:lnTo>
                    <a:pt x="33067" y="33067"/>
                  </a:lnTo>
                  <a:lnTo>
                    <a:pt x="68805" y="8888"/>
                  </a:lnTo>
                  <a:lnTo>
                    <a:pt x="112369" y="0"/>
                  </a:lnTo>
                  <a:lnTo>
                    <a:pt x="1117688" y="0"/>
                  </a:lnTo>
                  <a:lnTo>
                    <a:pt x="1161253" y="8888"/>
                  </a:lnTo>
                  <a:lnTo>
                    <a:pt x="1196990" y="33067"/>
                  </a:lnTo>
                  <a:lnTo>
                    <a:pt x="1221169" y="68805"/>
                  </a:lnTo>
                  <a:lnTo>
                    <a:pt x="1230058" y="112369"/>
                  </a:lnTo>
                  <a:lnTo>
                    <a:pt x="1230058" y="1011364"/>
                  </a:lnTo>
                  <a:lnTo>
                    <a:pt x="1221169" y="1054929"/>
                  </a:lnTo>
                  <a:lnTo>
                    <a:pt x="1196990" y="1090666"/>
                  </a:lnTo>
                  <a:lnTo>
                    <a:pt x="1161253" y="1114845"/>
                  </a:lnTo>
                  <a:lnTo>
                    <a:pt x="1117688" y="1123734"/>
                  </a:lnTo>
                  <a:lnTo>
                    <a:pt x="112369" y="1123734"/>
                  </a:lnTo>
                  <a:lnTo>
                    <a:pt x="68805" y="1114845"/>
                  </a:lnTo>
                  <a:lnTo>
                    <a:pt x="33067" y="1090666"/>
                  </a:lnTo>
                  <a:lnTo>
                    <a:pt x="8888" y="1054929"/>
                  </a:lnTo>
                  <a:lnTo>
                    <a:pt x="0" y="1011364"/>
                  </a:lnTo>
                  <a:lnTo>
                    <a:pt x="0" y="112369"/>
                  </a:lnTo>
                  <a:close/>
                </a:path>
              </a:pathLst>
            </a:custGeom>
            <a:ln w="12699">
              <a:solidFill>
                <a:srgbClr val="FFFFFF"/>
              </a:solidFill>
            </a:ln>
          </p:spPr>
          <p:txBody>
            <a:bodyPr wrap="square" lIns="0" tIns="0" rIns="0" bIns="0" rtlCol="0"/>
            <a:lstStyle/>
            <a:p>
              <a:endParaRPr/>
            </a:p>
          </p:txBody>
        </p:sp>
      </p:grpSp>
      <p:sp>
        <p:nvSpPr>
          <p:cNvPr id="21" name="object 21"/>
          <p:cNvSpPr txBox="1">
            <a:spLocks noGrp="1"/>
          </p:cNvSpPr>
          <p:nvPr>
            <p:ph type="title"/>
          </p:nvPr>
        </p:nvSpPr>
        <p:spPr>
          <a:xfrm>
            <a:off x="1416424" y="24102"/>
            <a:ext cx="6358964" cy="1016945"/>
          </a:xfrm>
          <a:prstGeom prst="rect">
            <a:avLst/>
          </a:prstGeom>
        </p:spPr>
        <p:txBody>
          <a:bodyPr vert="horz" wrap="square" lIns="0" tIns="67310" rIns="0" bIns="0" rtlCol="0">
            <a:spAutoFit/>
          </a:bodyPr>
          <a:lstStyle/>
          <a:p>
            <a:pPr marL="213995" marR="5080">
              <a:lnSpc>
                <a:spcPts val="3650"/>
              </a:lnSpc>
              <a:spcBef>
                <a:spcPts val="100"/>
              </a:spcBef>
            </a:pPr>
            <a:r>
              <a:rPr sz="32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The European Challenge: Sovereign Foundation Models</a:t>
            </a:r>
          </a:p>
        </p:txBody>
      </p:sp>
      <p:sp>
        <p:nvSpPr>
          <p:cNvPr id="22" name="object 22"/>
          <p:cNvSpPr txBox="1"/>
          <p:nvPr/>
        </p:nvSpPr>
        <p:spPr>
          <a:xfrm>
            <a:off x="1255195" y="6002215"/>
            <a:ext cx="6007100" cy="299720"/>
          </a:xfrm>
          <a:prstGeom prst="rect">
            <a:avLst/>
          </a:prstGeom>
        </p:spPr>
        <p:txBody>
          <a:bodyPr vert="horz" wrap="square" lIns="0" tIns="12700" rIns="0" bIns="0" rtlCol="0">
            <a:spAutoFit/>
          </a:bodyPr>
          <a:lstStyle/>
          <a:p>
            <a:pPr marL="12700">
              <a:lnSpc>
                <a:spcPct val="100000"/>
              </a:lnSpc>
              <a:spcBef>
                <a:spcPts val="100"/>
              </a:spcBef>
            </a:pPr>
            <a:r>
              <a:rPr sz="1800" i="1" dirty="0">
                <a:latin typeface="Calibri"/>
                <a:cs typeface="Calibri"/>
              </a:rPr>
              <a:t>Building</a:t>
            </a:r>
            <a:r>
              <a:rPr sz="1800" i="1" spc="-40" dirty="0">
                <a:latin typeface="Calibri"/>
                <a:cs typeface="Calibri"/>
              </a:rPr>
              <a:t> </a:t>
            </a:r>
            <a:r>
              <a:rPr sz="1800" i="1" dirty="0">
                <a:latin typeface="Calibri"/>
                <a:cs typeface="Calibri"/>
              </a:rPr>
              <a:t>Europe's</a:t>
            </a:r>
            <a:r>
              <a:rPr sz="1800" i="1" spc="-35" dirty="0">
                <a:latin typeface="Calibri"/>
                <a:cs typeface="Calibri"/>
              </a:rPr>
              <a:t> </a:t>
            </a:r>
            <a:r>
              <a:rPr sz="1800" i="1" dirty="0">
                <a:latin typeface="Calibri"/>
                <a:cs typeface="Calibri"/>
              </a:rPr>
              <a:t>AI</a:t>
            </a:r>
            <a:r>
              <a:rPr sz="1800" i="1" spc="-35" dirty="0">
                <a:latin typeface="Calibri"/>
                <a:cs typeface="Calibri"/>
              </a:rPr>
              <a:t> </a:t>
            </a:r>
            <a:r>
              <a:rPr sz="1800" i="1" dirty="0">
                <a:latin typeface="Calibri"/>
                <a:cs typeface="Calibri"/>
              </a:rPr>
              <a:t>future</a:t>
            </a:r>
            <a:r>
              <a:rPr sz="1800" i="1" spc="-35" dirty="0">
                <a:latin typeface="Calibri"/>
                <a:cs typeface="Calibri"/>
              </a:rPr>
              <a:t> </a:t>
            </a:r>
            <a:r>
              <a:rPr sz="1800" i="1" dirty="0">
                <a:latin typeface="Calibri"/>
                <a:cs typeface="Calibri"/>
              </a:rPr>
              <a:t>through</a:t>
            </a:r>
            <a:r>
              <a:rPr sz="1800" i="1" spc="-40" dirty="0">
                <a:latin typeface="Calibri"/>
                <a:cs typeface="Calibri"/>
              </a:rPr>
              <a:t> </a:t>
            </a:r>
            <a:r>
              <a:rPr sz="1800" i="1" dirty="0">
                <a:latin typeface="Calibri"/>
                <a:cs typeface="Calibri"/>
              </a:rPr>
              <a:t>sovereign</a:t>
            </a:r>
            <a:r>
              <a:rPr sz="1800" i="1" spc="-35" dirty="0">
                <a:latin typeface="Calibri"/>
                <a:cs typeface="Calibri"/>
              </a:rPr>
              <a:t> </a:t>
            </a:r>
            <a:r>
              <a:rPr sz="1800" i="1" dirty="0">
                <a:latin typeface="Calibri"/>
                <a:cs typeface="Calibri"/>
              </a:rPr>
              <a:t>foundation</a:t>
            </a:r>
            <a:r>
              <a:rPr sz="1800" i="1" spc="-40" dirty="0">
                <a:latin typeface="Calibri"/>
                <a:cs typeface="Calibri"/>
              </a:rPr>
              <a:t> </a:t>
            </a:r>
            <a:r>
              <a:rPr sz="1800" i="1" spc="-10" dirty="0">
                <a:latin typeface="Calibri"/>
                <a:cs typeface="Calibri"/>
              </a:rPr>
              <a:t>models</a:t>
            </a:r>
            <a:endParaRPr sz="1800">
              <a:latin typeface="Calibri"/>
              <a:cs typeface="Calibri"/>
            </a:endParaRPr>
          </a:p>
        </p:txBody>
      </p:sp>
      <p:grpSp>
        <p:nvGrpSpPr>
          <p:cNvPr id="23" name="object 23"/>
          <p:cNvGrpSpPr/>
          <p:nvPr/>
        </p:nvGrpSpPr>
        <p:grpSpPr>
          <a:xfrm>
            <a:off x="7963820" y="333459"/>
            <a:ext cx="3143885" cy="6075045"/>
            <a:chOff x="7963820" y="333459"/>
            <a:chExt cx="3143885" cy="6075045"/>
          </a:xfrm>
        </p:grpSpPr>
        <p:sp>
          <p:nvSpPr>
            <p:cNvPr id="24" name="object 24"/>
            <p:cNvSpPr/>
            <p:nvPr/>
          </p:nvSpPr>
          <p:spPr>
            <a:xfrm>
              <a:off x="7970871" y="339809"/>
              <a:ext cx="3130550" cy="1240790"/>
            </a:xfrm>
            <a:custGeom>
              <a:avLst/>
              <a:gdLst/>
              <a:ahLst/>
              <a:cxnLst/>
              <a:rect l="l" t="t" r="r" b="b"/>
              <a:pathLst>
                <a:path w="3130550" h="1240790">
                  <a:moveTo>
                    <a:pt x="3130397" y="0"/>
                  </a:moveTo>
                  <a:lnTo>
                    <a:pt x="0" y="0"/>
                  </a:lnTo>
                  <a:lnTo>
                    <a:pt x="0" y="1240231"/>
                  </a:lnTo>
                  <a:lnTo>
                    <a:pt x="3130397" y="1240231"/>
                  </a:lnTo>
                  <a:lnTo>
                    <a:pt x="3130397" y="0"/>
                  </a:lnTo>
                  <a:close/>
                </a:path>
              </a:pathLst>
            </a:custGeom>
            <a:solidFill>
              <a:srgbClr val="FFFFFF"/>
            </a:solidFill>
          </p:spPr>
          <p:txBody>
            <a:bodyPr wrap="square" lIns="0" tIns="0" rIns="0" bIns="0" rtlCol="0"/>
            <a:lstStyle/>
            <a:p>
              <a:endParaRPr/>
            </a:p>
          </p:txBody>
        </p:sp>
        <p:sp>
          <p:nvSpPr>
            <p:cNvPr id="25" name="object 25"/>
            <p:cNvSpPr/>
            <p:nvPr/>
          </p:nvSpPr>
          <p:spPr>
            <a:xfrm>
              <a:off x="7970871" y="339809"/>
              <a:ext cx="3130550" cy="1240790"/>
            </a:xfrm>
            <a:custGeom>
              <a:avLst/>
              <a:gdLst/>
              <a:ahLst/>
              <a:cxnLst/>
              <a:rect l="l" t="t" r="r" b="b"/>
              <a:pathLst>
                <a:path w="3130550" h="1240790">
                  <a:moveTo>
                    <a:pt x="0" y="0"/>
                  </a:moveTo>
                  <a:lnTo>
                    <a:pt x="3130397" y="0"/>
                  </a:lnTo>
                  <a:lnTo>
                    <a:pt x="3130397" y="1240231"/>
                  </a:lnTo>
                  <a:lnTo>
                    <a:pt x="0" y="1240231"/>
                  </a:lnTo>
                  <a:lnTo>
                    <a:pt x="0" y="0"/>
                  </a:lnTo>
                  <a:close/>
                </a:path>
              </a:pathLst>
            </a:custGeom>
            <a:ln w="12699">
              <a:solidFill>
                <a:srgbClr val="4471C4"/>
              </a:solidFill>
            </a:ln>
          </p:spPr>
          <p:txBody>
            <a:bodyPr wrap="square" lIns="0" tIns="0" rIns="0" bIns="0" rtlCol="0"/>
            <a:lstStyle/>
            <a:p>
              <a:endParaRPr/>
            </a:p>
          </p:txBody>
        </p:sp>
        <p:pic>
          <p:nvPicPr>
            <p:cNvPr id="26" name="object 26"/>
            <p:cNvPicPr/>
            <p:nvPr/>
          </p:nvPicPr>
          <p:blipFill>
            <a:blip r:embed="rId5" cstate="print"/>
            <a:stretch>
              <a:fillRect/>
            </a:stretch>
          </p:blipFill>
          <p:spPr>
            <a:xfrm>
              <a:off x="7970871" y="339809"/>
              <a:ext cx="3130397" cy="1240231"/>
            </a:xfrm>
            <a:prstGeom prst="rect">
              <a:avLst/>
            </a:prstGeom>
          </p:spPr>
        </p:pic>
        <p:sp>
          <p:nvSpPr>
            <p:cNvPr id="27" name="object 27"/>
            <p:cNvSpPr/>
            <p:nvPr/>
          </p:nvSpPr>
          <p:spPr>
            <a:xfrm>
              <a:off x="7970871" y="339809"/>
              <a:ext cx="3130550" cy="1240790"/>
            </a:xfrm>
            <a:custGeom>
              <a:avLst/>
              <a:gdLst/>
              <a:ahLst/>
              <a:cxnLst/>
              <a:rect l="l" t="t" r="r" b="b"/>
              <a:pathLst>
                <a:path w="3130550" h="1240790">
                  <a:moveTo>
                    <a:pt x="0" y="0"/>
                  </a:moveTo>
                  <a:lnTo>
                    <a:pt x="3130397" y="0"/>
                  </a:lnTo>
                  <a:lnTo>
                    <a:pt x="3130397" y="1240231"/>
                  </a:lnTo>
                  <a:lnTo>
                    <a:pt x="0" y="1240231"/>
                  </a:lnTo>
                  <a:lnTo>
                    <a:pt x="0" y="0"/>
                  </a:lnTo>
                  <a:close/>
                </a:path>
              </a:pathLst>
            </a:custGeom>
            <a:ln w="12699">
              <a:solidFill>
                <a:srgbClr val="4471C4"/>
              </a:solidFill>
            </a:ln>
          </p:spPr>
          <p:txBody>
            <a:bodyPr wrap="square" lIns="0" tIns="0" rIns="0" bIns="0" rtlCol="0"/>
            <a:lstStyle/>
            <a:p>
              <a:endParaRPr/>
            </a:p>
          </p:txBody>
        </p:sp>
        <p:sp>
          <p:nvSpPr>
            <p:cNvPr id="28" name="object 28"/>
            <p:cNvSpPr/>
            <p:nvPr/>
          </p:nvSpPr>
          <p:spPr>
            <a:xfrm>
              <a:off x="7970872" y="1580044"/>
              <a:ext cx="3112770" cy="3385820"/>
            </a:xfrm>
            <a:custGeom>
              <a:avLst/>
              <a:gdLst/>
              <a:ahLst/>
              <a:cxnLst/>
              <a:rect l="l" t="t" r="r" b="b"/>
              <a:pathLst>
                <a:path w="3112770" h="3385820">
                  <a:moveTo>
                    <a:pt x="3112376" y="0"/>
                  </a:moveTo>
                  <a:lnTo>
                    <a:pt x="0" y="0"/>
                  </a:lnTo>
                  <a:lnTo>
                    <a:pt x="0" y="3385223"/>
                  </a:lnTo>
                  <a:lnTo>
                    <a:pt x="3112376" y="3385223"/>
                  </a:lnTo>
                  <a:lnTo>
                    <a:pt x="3112376" y="0"/>
                  </a:lnTo>
                  <a:close/>
                </a:path>
              </a:pathLst>
            </a:custGeom>
            <a:solidFill>
              <a:srgbClr val="FFFFFF"/>
            </a:solidFill>
          </p:spPr>
          <p:txBody>
            <a:bodyPr wrap="square" lIns="0" tIns="0" rIns="0" bIns="0" rtlCol="0"/>
            <a:lstStyle/>
            <a:p>
              <a:endParaRPr/>
            </a:p>
          </p:txBody>
        </p:sp>
        <p:sp>
          <p:nvSpPr>
            <p:cNvPr id="29" name="object 29"/>
            <p:cNvSpPr/>
            <p:nvPr/>
          </p:nvSpPr>
          <p:spPr>
            <a:xfrm>
              <a:off x="7970872" y="1580044"/>
              <a:ext cx="3112770" cy="3385820"/>
            </a:xfrm>
            <a:custGeom>
              <a:avLst/>
              <a:gdLst/>
              <a:ahLst/>
              <a:cxnLst/>
              <a:rect l="l" t="t" r="r" b="b"/>
              <a:pathLst>
                <a:path w="3112770" h="3385820">
                  <a:moveTo>
                    <a:pt x="0" y="0"/>
                  </a:moveTo>
                  <a:lnTo>
                    <a:pt x="3112376" y="0"/>
                  </a:lnTo>
                  <a:lnTo>
                    <a:pt x="3112376" y="3385223"/>
                  </a:lnTo>
                  <a:lnTo>
                    <a:pt x="0" y="3385223"/>
                  </a:lnTo>
                  <a:lnTo>
                    <a:pt x="0" y="0"/>
                  </a:lnTo>
                  <a:close/>
                </a:path>
              </a:pathLst>
            </a:custGeom>
            <a:ln w="12699">
              <a:solidFill>
                <a:srgbClr val="4471C4"/>
              </a:solidFill>
            </a:ln>
          </p:spPr>
          <p:txBody>
            <a:bodyPr wrap="square" lIns="0" tIns="0" rIns="0" bIns="0" rtlCol="0"/>
            <a:lstStyle/>
            <a:p>
              <a:endParaRPr/>
            </a:p>
          </p:txBody>
        </p:sp>
        <p:pic>
          <p:nvPicPr>
            <p:cNvPr id="30" name="object 30"/>
            <p:cNvPicPr/>
            <p:nvPr/>
          </p:nvPicPr>
          <p:blipFill>
            <a:blip r:embed="rId6" cstate="print"/>
            <a:stretch>
              <a:fillRect/>
            </a:stretch>
          </p:blipFill>
          <p:spPr>
            <a:xfrm>
              <a:off x="7970872" y="1580044"/>
              <a:ext cx="3112376" cy="3385223"/>
            </a:xfrm>
            <a:prstGeom prst="rect">
              <a:avLst/>
            </a:prstGeom>
          </p:spPr>
        </p:pic>
        <p:sp>
          <p:nvSpPr>
            <p:cNvPr id="31" name="object 31"/>
            <p:cNvSpPr/>
            <p:nvPr/>
          </p:nvSpPr>
          <p:spPr>
            <a:xfrm>
              <a:off x="7970872" y="1580044"/>
              <a:ext cx="3112770" cy="3385820"/>
            </a:xfrm>
            <a:custGeom>
              <a:avLst/>
              <a:gdLst/>
              <a:ahLst/>
              <a:cxnLst/>
              <a:rect l="l" t="t" r="r" b="b"/>
              <a:pathLst>
                <a:path w="3112770" h="3385820">
                  <a:moveTo>
                    <a:pt x="0" y="0"/>
                  </a:moveTo>
                  <a:lnTo>
                    <a:pt x="3112376" y="0"/>
                  </a:lnTo>
                  <a:lnTo>
                    <a:pt x="3112376" y="3385223"/>
                  </a:lnTo>
                  <a:lnTo>
                    <a:pt x="0" y="3385223"/>
                  </a:lnTo>
                  <a:lnTo>
                    <a:pt x="0" y="0"/>
                  </a:lnTo>
                  <a:close/>
                </a:path>
              </a:pathLst>
            </a:custGeom>
            <a:ln w="12699">
              <a:solidFill>
                <a:srgbClr val="4471C4"/>
              </a:solidFill>
            </a:ln>
          </p:spPr>
          <p:txBody>
            <a:bodyPr wrap="square" lIns="0" tIns="0" rIns="0" bIns="0" rtlCol="0"/>
            <a:lstStyle/>
            <a:p>
              <a:endParaRPr/>
            </a:p>
          </p:txBody>
        </p:sp>
        <p:sp>
          <p:nvSpPr>
            <p:cNvPr id="32" name="object 32"/>
            <p:cNvSpPr/>
            <p:nvPr/>
          </p:nvSpPr>
          <p:spPr>
            <a:xfrm>
              <a:off x="7970170" y="4983677"/>
              <a:ext cx="3112770" cy="1418590"/>
            </a:xfrm>
            <a:custGeom>
              <a:avLst/>
              <a:gdLst/>
              <a:ahLst/>
              <a:cxnLst/>
              <a:rect l="l" t="t" r="r" b="b"/>
              <a:pathLst>
                <a:path w="3112770" h="1418589">
                  <a:moveTo>
                    <a:pt x="3112376" y="0"/>
                  </a:moveTo>
                  <a:lnTo>
                    <a:pt x="0" y="0"/>
                  </a:lnTo>
                  <a:lnTo>
                    <a:pt x="0" y="1417967"/>
                  </a:lnTo>
                  <a:lnTo>
                    <a:pt x="3112376" y="1417967"/>
                  </a:lnTo>
                  <a:lnTo>
                    <a:pt x="3112376" y="0"/>
                  </a:lnTo>
                  <a:close/>
                </a:path>
              </a:pathLst>
            </a:custGeom>
            <a:solidFill>
              <a:srgbClr val="FFFFFF"/>
            </a:solidFill>
          </p:spPr>
          <p:txBody>
            <a:bodyPr wrap="square" lIns="0" tIns="0" rIns="0" bIns="0" rtlCol="0"/>
            <a:lstStyle/>
            <a:p>
              <a:endParaRPr/>
            </a:p>
          </p:txBody>
        </p:sp>
        <p:sp>
          <p:nvSpPr>
            <p:cNvPr id="33" name="object 33"/>
            <p:cNvSpPr/>
            <p:nvPr/>
          </p:nvSpPr>
          <p:spPr>
            <a:xfrm>
              <a:off x="7970170" y="4983677"/>
              <a:ext cx="3112770" cy="1418590"/>
            </a:xfrm>
            <a:custGeom>
              <a:avLst/>
              <a:gdLst/>
              <a:ahLst/>
              <a:cxnLst/>
              <a:rect l="l" t="t" r="r" b="b"/>
              <a:pathLst>
                <a:path w="3112770" h="1418589">
                  <a:moveTo>
                    <a:pt x="0" y="0"/>
                  </a:moveTo>
                  <a:lnTo>
                    <a:pt x="3112376" y="0"/>
                  </a:lnTo>
                  <a:lnTo>
                    <a:pt x="3112376" y="1417967"/>
                  </a:lnTo>
                  <a:lnTo>
                    <a:pt x="0" y="1417967"/>
                  </a:lnTo>
                  <a:lnTo>
                    <a:pt x="0" y="0"/>
                  </a:lnTo>
                  <a:close/>
                </a:path>
              </a:pathLst>
            </a:custGeom>
            <a:ln w="12700">
              <a:solidFill>
                <a:srgbClr val="4471C4"/>
              </a:solidFill>
            </a:ln>
          </p:spPr>
          <p:txBody>
            <a:bodyPr wrap="square" lIns="0" tIns="0" rIns="0" bIns="0" rtlCol="0"/>
            <a:lstStyle/>
            <a:p>
              <a:endParaRPr/>
            </a:p>
          </p:txBody>
        </p:sp>
        <p:pic>
          <p:nvPicPr>
            <p:cNvPr id="34" name="object 34"/>
            <p:cNvPicPr/>
            <p:nvPr/>
          </p:nvPicPr>
          <p:blipFill>
            <a:blip r:embed="rId7" cstate="print"/>
            <a:stretch>
              <a:fillRect/>
            </a:stretch>
          </p:blipFill>
          <p:spPr>
            <a:xfrm>
              <a:off x="7970170" y="4983677"/>
              <a:ext cx="3112376" cy="1417967"/>
            </a:xfrm>
            <a:prstGeom prst="rect">
              <a:avLst/>
            </a:prstGeom>
          </p:spPr>
        </p:pic>
        <p:sp>
          <p:nvSpPr>
            <p:cNvPr id="35" name="object 35"/>
            <p:cNvSpPr/>
            <p:nvPr/>
          </p:nvSpPr>
          <p:spPr>
            <a:xfrm>
              <a:off x="7970170" y="4983677"/>
              <a:ext cx="3112770" cy="1418590"/>
            </a:xfrm>
            <a:custGeom>
              <a:avLst/>
              <a:gdLst/>
              <a:ahLst/>
              <a:cxnLst/>
              <a:rect l="l" t="t" r="r" b="b"/>
              <a:pathLst>
                <a:path w="3112770" h="1418589">
                  <a:moveTo>
                    <a:pt x="0" y="0"/>
                  </a:moveTo>
                  <a:lnTo>
                    <a:pt x="3112376" y="0"/>
                  </a:lnTo>
                  <a:lnTo>
                    <a:pt x="3112376" y="1417967"/>
                  </a:lnTo>
                  <a:lnTo>
                    <a:pt x="0" y="1417967"/>
                  </a:lnTo>
                  <a:lnTo>
                    <a:pt x="0" y="0"/>
                  </a:lnTo>
                  <a:close/>
                </a:path>
              </a:pathLst>
            </a:custGeom>
            <a:ln w="12700">
              <a:solidFill>
                <a:srgbClr val="4471C4"/>
              </a:solidFill>
            </a:ln>
          </p:spPr>
          <p:txBody>
            <a:bodyPr wrap="square" lIns="0" tIns="0" rIns="0" bIns="0" rtlCol="0"/>
            <a:lstStyle/>
            <a:p>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2230" y="-158510"/>
            <a:ext cx="10427044" cy="845731"/>
          </a:xfrm>
          <a:prstGeom prst="rect">
            <a:avLst/>
          </a:prstGeom>
        </p:spPr>
        <p:txBody>
          <a:bodyPr vert="horz" wrap="square" lIns="0" tIns="393052" rIns="0" bIns="0" rtlCol="0">
            <a:spAutoFit/>
          </a:bodyPr>
          <a:lstStyle/>
          <a:p>
            <a:pPr marL="104775" marR="5080">
              <a:lnSpc>
                <a:spcPts val="3460"/>
              </a:lnSpc>
              <a:spcBef>
                <a:spcPts val="530"/>
              </a:spcBef>
            </a:pPr>
            <a:r>
              <a:rPr sz="32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Supporting AI Act Implementation</a:t>
            </a:r>
            <a:r>
              <a:rPr lang="en-US" sz="32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 and international standards</a:t>
            </a:r>
            <a:endParaRPr sz="32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endParaRPr>
          </a:p>
        </p:txBody>
      </p:sp>
      <p:grpSp>
        <p:nvGrpSpPr>
          <p:cNvPr id="3" name="object 3"/>
          <p:cNvGrpSpPr/>
          <p:nvPr/>
        </p:nvGrpSpPr>
        <p:grpSpPr>
          <a:xfrm>
            <a:off x="150713" y="1781120"/>
            <a:ext cx="3395979" cy="965835"/>
            <a:chOff x="150713" y="1781120"/>
            <a:chExt cx="3395979" cy="965835"/>
          </a:xfrm>
        </p:grpSpPr>
        <p:sp>
          <p:nvSpPr>
            <p:cNvPr id="4" name="object 4"/>
            <p:cNvSpPr/>
            <p:nvPr/>
          </p:nvSpPr>
          <p:spPr>
            <a:xfrm>
              <a:off x="150713" y="1801120"/>
              <a:ext cx="3395979" cy="945515"/>
            </a:xfrm>
            <a:custGeom>
              <a:avLst/>
              <a:gdLst/>
              <a:ahLst/>
              <a:cxnLst/>
              <a:rect l="l" t="t" r="r" b="b"/>
              <a:pathLst>
                <a:path w="3395979" h="945514">
                  <a:moveTo>
                    <a:pt x="3238157" y="0"/>
                  </a:moveTo>
                  <a:lnTo>
                    <a:pt x="157556" y="0"/>
                  </a:lnTo>
                  <a:lnTo>
                    <a:pt x="107978" y="8087"/>
                  </a:lnTo>
                  <a:lnTo>
                    <a:pt x="64755" y="30566"/>
                  </a:lnTo>
                  <a:lnTo>
                    <a:pt x="30566" y="64755"/>
                  </a:lnTo>
                  <a:lnTo>
                    <a:pt x="8087" y="107978"/>
                  </a:lnTo>
                  <a:lnTo>
                    <a:pt x="0" y="157556"/>
                  </a:lnTo>
                  <a:lnTo>
                    <a:pt x="0" y="787768"/>
                  </a:lnTo>
                  <a:lnTo>
                    <a:pt x="8087" y="837346"/>
                  </a:lnTo>
                  <a:lnTo>
                    <a:pt x="30566" y="880572"/>
                  </a:lnTo>
                  <a:lnTo>
                    <a:pt x="64755" y="914766"/>
                  </a:lnTo>
                  <a:lnTo>
                    <a:pt x="107978" y="937247"/>
                  </a:lnTo>
                  <a:lnTo>
                    <a:pt x="157556" y="945337"/>
                  </a:lnTo>
                  <a:lnTo>
                    <a:pt x="3238157" y="945337"/>
                  </a:lnTo>
                  <a:lnTo>
                    <a:pt x="3287735" y="937247"/>
                  </a:lnTo>
                  <a:lnTo>
                    <a:pt x="3330961" y="914766"/>
                  </a:lnTo>
                  <a:lnTo>
                    <a:pt x="3365155" y="880572"/>
                  </a:lnTo>
                  <a:lnTo>
                    <a:pt x="3387636" y="837346"/>
                  </a:lnTo>
                  <a:lnTo>
                    <a:pt x="3395726" y="787768"/>
                  </a:lnTo>
                  <a:lnTo>
                    <a:pt x="3395726" y="157556"/>
                  </a:lnTo>
                  <a:lnTo>
                    <a:pt x="3387636" y="107978"/>
                  </a:lnTo>
                  <a:lnTo>
                    <a:pt x="3365155" y="64755"/>
                  </a:lnTo>
                  <a:lnTo>
                    <a:pt x="3330961" y="30566"/>
                  </a:lnTo>
                  <a:lnTo>
                    <a:pt x="3287735" y="8087"/>
                  </a:lnTo>
                  <a:lnTo>
                    <a:pt x="3238157" y="0"/>
                  </a:lnTo>
                  <a:close/>
                </a:path>
              </a:pathLst>
            </a:custGeom>
            <a:solidFill>
              <a:srgbClr val="000000">
                <a:alpha val="38038"/>
              </a:srgbClr>
            </a:solidFill>
          </p:spPr>
          <p:txBody>
            <a:bodyPr wrap="square" lIns="0" tIns="0" rIns="0" bIns="0" rtlCol="0"/>
            <a:lstStyle/>
            <a:p>
              <a:endParaRPr/>
            </a:p>
          </p:txBody>
        </p:sp>
        <p:sp>
          <p:nvSpPr>
            <p:cNvPr id="5" name="object 5"/>
            <p:cNvSpPr/>
            <p:nvPr/>
          </p:nvSpPr>
          <p:spPr>
            <a:xfrm>
              <a:off x="160238" y="1790645"/>
              <a:ext cx="3376929" cy="926465"/>
            </a:xfrm>
            <a:custGeom>
              <a:avLst/>
              <a:gdLst/>
              <a:ahLst/>
              <a:cxnLst/>
              <a:rect l="l" t="t" r="r" b="b"/>
              <a:pathLst>
                <a:path w="3376929" h="926464">
                  <a:moveTo>
                    <a:pt x="3222282" y="0"/>
                  </a:moveTo>
                  <a:lnTo>
                    <a:pt x="154381" y="0"/>
                  </a:lnTo>
                  <a:lnTo>
                    <a:pt x="105807" y="7924"/>
                  </a:lnTo>
                  <a:lnTo>
                    <a:pt x="63455" y="29949"/>
                  </a:lnTo>
                  <a:lnTo>
                    <a:pt x="29953" y="63450"/>
                  </a:lnTo>
                  <a:lnTo>
                    <a:pt x="7926" y="105802"/>
                  </a:lnTo>
                  <a:lnTo>
                    <a:pt x="0" y="154381"/>
                  </a:lnTo>
                  <a:lnTo>
                    <a:pt x="0" y="771893"/>
                  </a:lnTo>
                  <a:lnTo>
                    <a:pt x="7926" y="820473"/>
                  </a:lnTo>
                  <a:lnTo>
                    <a:pt x="29953" y="862828"/>
                  </a:lnTo>
                  <a:lnTo>
                    <a:pt x="63455" y="896333"/>
                  </a:lnTo>
                  <a:lnTo>
                    <a:pt x="105807" y="918361"/>
                  </a:lnTo>
                  <a:lnTo>
                    <a:pt x="154381" y="926287"/>
                  </a:lnTo>
                  <a:lnTo>
                    <a:pt x="3222282" y="926287"/>
                  </a:lnTo>
                  <a:lnTo>
                    <a:pt x="3270861" y="918361"/>
                  </a:lnTo>
                  <a:lnTo>
                    <a:pt x="3313213" y="896333"/>
                  </a:lnTo>
                  <a:lnTo>
                    <a:pt x="3346713" y="862828"/>
                  </a:lnTo>
                  <a:lnTo>
                    <a:pt x="3368738" y="820473"/>
                  </a:lnTo>
                  <a:lnTo>
                    <a:pt x="3376663" y="771893"/>
                  </a:lnTo>
                  <a:lnTo>
                    <a:pt x="3376663" y="154381"/>
                  </a:lnTo>
                  <a:lnTo>
                    <a:pt x="3368738" y="105802"/>
                  </a:lnTo>
                  <a:lnTo>
                    <a:pt x="3346713" y="63450"/>
                  </a:lnTo>
                  <a:lnTo>
                    <a:pt x="3313213" y="29949"/>
                  </a:lnTo>
                  <a:lnTo>
                    <a:pt x="3270861" y="7924"/>
                  </a:lnTo>
                  <a:lnTo>
                    <a:pt x="3222282" y="0"/>
                  </a:lnTo>
                  <a:close/>
                </a:path>
              </a:pathLst>
            </a:custGeom>
            <a:solidFill>
              <a:srgbClr val="4471C4"/>
            </a:solidFill>
          </p:spPr>
          <p:txBody>
            <a:bodyPr wrap="square" lIns="0" tIns="0" rIns="0" bIns="0" rtlCol="0"/>
            <a:lstStyle/>
            <a:p>
              <a:endParaRPr/>
            </a:p>
          </p:txBody>
        </p:sp>
        <p:sp>
          <p:nvSpPr>
            <p:cNvPr id="6" name="object 6"/>
            <p:cNvSpPr/>
            <p:nvPr/>
          </p:nvSpPr>
          <p:spPr>
            <a:xfrm>
              <a:off x="160238" y="1790645"/>
              <a:ext cx="3376929" cy="926465"/>
            </a:xfrm>
            <a:custGeom>
              <a:avLst/>
              <a:gdLst/>
              <a:ahLst/>
              <a:cxnLst/>
              <a:rect l="l" t="t" r="r" b="b"/>
              <a:pathLst>
                <a:path w="3376929" h="926464">
                  <a:moveTo>
                    <a:pt x="0" y="154381"/>
                  </a:moveTo>
                  <a:lnTo>
                    <a:pt x="7926" y="105802"/>
                  </a:lnTo>
                  <a:lnTo>
                    <a:pt x="29953" y="63450"/>
                  </a:lnTo>
                  <a:lnTo>
                    <a:pt x="63455" y="29949"/>
                  </a:lnTo>
                  <a:lnTo>
                    <a:pt x="105807" y="7924"/>
                  </a:lnTo>
                  <a:lnTo>
                    <a:pt x="154381" y="0"/>
                  </a:lnTo>
                  <a:lnTo>
                    <a:pt x="3222282" y="0"/>
                  </a:lnTo>
                  <a:lnTo>
                    <a:pt x="3270861" y="7924"/>
                  </a:lnTo>
                  <a:lnTo>
                    <a:pt x="3313213" y="29949"/>
                  </a:lnTo>
                  <a:lnTo>
                    <a:pt x="3346713" y="63450"/>
                  </a:lnTo>
                  <a:lnTo>
                    <a:pt x="3368738" y="105802"/>
                  </a:lnTo>
                  <a:lnTo>
                    <a:pt x="3376663" y="154381"/>
                  </a:lnTo>
                  <a:lnTo>
                    <a:pt x="3376663" y="771893"/>
                  </a:lnTo>
                  <a:lnTo>
                    <a:pt x="3368738" y="820473"/>
                  </a:lnTo>
                  <a:lnTo>
                    <a:pt x="3346713" y="862828"/>
                  </a:lnTo>
                  <a:lnTo>
                    <a:pt x="3313213" y="896333"/>
                  </a:lnTo>
                  <a:lnTo>
                    <a:pt x="3270861" y="918361"/>
                  </a:lnTo>
                  <a:lnTo>
                    <a:pt x="3222282" y="926287"/>
                  </a:lnTo>
                  <a:lnTo>
                    <a:pt x="154381" y="926287"/>
                  </a:lnTo>
                  <a:lnTo>
                    <a:pt x="105807" y="918361"/>
                  </a:lnTo>
                  <a:lnTo>
                    <a:pt x="63455" y="896333"/>
                  </a:lnTo>
                  <a:lnTo>
                    <a:pt x="29953" y="862828"/>
                  </a:lnTo>
                  <a:lnTo>
                    <a:pt x="7926" y="820473"/>
                  </a:lnTo>
                  <a:lnTo>
                    <a:pt x="0" y="771893"/>
                  </a:lnTo>
                  <a:lnTo>
                    <a:pt x="0" y="154381"/>
                  </a:lnTo>
                  <a:close/>
                </a:path>
              </a:pathLst>
            </a:custGeom>
            <a:ln w="19049">
              <a:solidFill>
                <a:srgbClr val="FFFFFF"/>
              </a:solidFill>
            </a:ln>
          </p:spPr>
          <p:txBody>
            <a:bodyPr wrap="square" lIns="0" tIns="0" rIns="0" bIns="0" rtlCol="0"/>
            <a:lstStyle/>
            <a:p>
              <a:endParaRPr/>
            </a:p>
          </p:txBody>
        </p:sp>
      </p:grpSp>
      <p:sp>
        <p:nvSpPr>
          <p:cNvPr id="7" name="object 7"/>
          <p:cNvSpPr txBox="1"/>
          <p:nvPr/>
        </p:nvSpPr>
        <p:spPr>
          <a:xfrm>
            <a:off x="261336" y="1952129"/>
            <a:ext cx="2631440" cy="546735"/>
          </a:xfrm>
          <a:prstGeom prst="rect">
            <a:avLst/>
          </a:prstGeom>
        </p:spPr>
        <p:txBody>
          <a:bodyPr vert="horz" wrap="square" lIns="0" tIns="43815" rIns="0" bIns="0" rtlCol="0">
            <a:spAutoFit/>
          </a:bodyPr>
          <a:lstStyle/>
          <a:p>
            <a:pPr marL="12700" marR="5080">
              <a:lnSpc>
                <a:spcPts val="1939"/>
              </a:lnSpc>
              <a:spcBef>
                <a:spcPts val="345"/>
              </a:spcBef>
            </a:pPr>
            <a:r>
              <a:rPr sz="1800" b="1" dirty="0">
                <a:solidFill>
                  <a:srgbClr val="FFFFFF"/>
                </a:solidFill>
                <a:latin typeface="Calibri"/>
                <a:cs typeface="Calibri"/>
              </a:rPr>
              <a:t>Harmonised</a:t>
            </a:r>
            <a:r>
              <a:rPr sz="1800" b="1" spc="-20" dirty="0">
                <a:solidFill>
                  <a:srgbClr val="FFFFFF"/>
                </a:solidFill>
                <a:latin typeface="Calibri"/>
                <a:cs typeface="Calibri"/>
              </a:rPr>
              <a:t> </a:t>
            </a:r>
            <a:r>
              <a:rPr sz="1800" b="1" dirty="0">
                <a:solidFill>
                  <a:srgbClr val="FFFFFF"/>
                </a:solidFill>
                <a:latin typeface="Calibri"/>
                <a:cs typeface="Calibri"/>
              </a:rPr>
              <a:t>Standards</a:t>
            </a:r>
            <a:r>
              <a:rPr sz="1800" b="1" spc="-20" dirty="0">
                <a:solidFill>
                  <a:srgbClr val="FFFFFF"/>
                </a:solidFill>
                <a:latin typeface="Calibri"/>
                <a:cs typeface="Calibri"/>
              </a:rPr>
              <a:t> (HS) </a:t>
            </a:r>
            <a:r>
              <a:rPr sz="1800" b="1" dirty="0">
                <a:solidFill>
                  <a:srgbClr val="FFFFFF"/>
                </a:solidFill>
                <a:latin typeface="Calibri"/>
                <a:cs typeface="Calibri"/>
              </a:rPr>
              <a:t>under</a:t>
            </a:r>
            <a:r>
              <a:rPr sz="1800" b="1" spc="-5" dirty="0">
                <a:solidFill>
                  <a:srgbClr val="FFFFFF"/>
                </a:solidFill>
                <a:latin typeface="Calibri"/>
                <a:cs typeface="Calibri"/>
              </a:rPr>
              <a:t> </a:t>
            </a:r>
            <a:r>
              <a:rPr sz="1800" b="1" spc="-10" dirty="0">
                <a:solidFill>
                  <a:srgbClr val="FFFFFF"/>
                </a:solidFill>
                <a:latin typeface="Calibri"/>
                <a:cs typeface="Calibri"/>
              </a:rPr>
              <a:t>development</a:t>
            </a:r>
            <a:endParaRPr sz="1800">
              <a:latin typeface="Calibri"/>
              <a:cs typeface="Calibri"/>
            </a:endParaRPr>
          </a:p>
        </p:txBody>
      </p:sp>
      <p:grpSp>
        <p:nvGrpSpPr>
          <p:cNvPr id="8" name="object 8"/>
          <p:cNvGrpSpPr/>
          <p:nvPr/>
        </p:nvGrpSpPr>
        <p:grpSpPr>
          <a:xfrm>
            <a:off x="150713" y="2720696"/>
            <a:ext cx="3395979" cy="965835"/>
            <a:chOff x="150713" y="2720696"/>
            <a:chExt cx="3395979" cy="965835"/>
          </a:xfrm>
        </p:grpSpPr>
        <p:sp>
          <p:nvSpPr>
            <p:cNvPr id="9" name="object 9"/>
            <p:cNvSpPr/>
            <p:nvPr/>
          </p:nvSpPr>
          <p:spPr>
            <a:xfrm>
              <a:off x="150713" y="2740696"/>
              <a:ext cx="3395979" cy="945515"/>
            </a:xfrm>
            <a:custGeom>
              <a:avLst/>
              <a:gdLst/>
              <a:ahLst/>
              <a:cxnLst/>
              <a:rect l="l" t="t" r="r" b="b"/>
              <a:pathLst>
                <a:path w="3395979" h="945514">
                  <a:moveTo>
                    <a:pt x="3238157" y="0"/>
                  </a:moveTo>
                  <a:lnTo>
                    <a:pt x="157556" y="0"/>
                  </a:lnTo>
                  <a:lnTo>
                    <a:pt x="107978" y="8087"/>
                  </a:lnTo>
                  <a:lnTo>
                    <a:pt x="64755" y="30566"/>
                  </a:lnTo>
                  <a:lnTo>
                    <a:pt x="30566" y="64755"/>
                  </a:lnTo>
                  <a:lnTo>
                    <a:pt x="8087" y="107978"/>
                  </a:lnTo>
                  <a:lnTo>
                    <a:pt x="0" y="157556"/>
                  </a:lnTo>
                  <a:lnTo>
                    <a:pt x="0" y="787768"/>
                  </a:lnTo>
                  <a:lnTo>
                    <a:pt x="8087" y="837346"/>
                  </a:lnTo>
                  <a:lnTo>
                    <a:pt x="30566" y="880572"/>
                  </a:lnTo>
                  <a:lnTo>
                    <a:pt x="64755" y="914766"/>
                  </a:lnTo>
                  <a:lnTo>
                    <a:pt x="107978" y="937247"/>
                  </a:lnTo>
                  <a:lnTo>
                    <a:pt x="157556" y="945337"/>
                  </a:lnTo>
                  <a:lnTo>
                    <a:pt x="3238157" y="945337"/>
                  </a:lnTo>
                  <a:lnTo>
                    <a:pt x="3287735" y="937247"/>
                  </a:lnTo>
                  <a:lnTo>
                    <a:pt x="3330961" y="914766"/>
                  </a:lnTo>
                  <a:lnTo>
                    <a:pt x="3365155" y="880572"/>
                  </a:lnTo>
                  <a:lnTo>
                    <a:pt x="3387636" y="837346"/>
                  </a:lnTo>
                  <a:lnTo>
                    <a:pt x="3395726" y="787768"/>
                  </a:lnTo>
                  <a:lnTo>
                    <a:pt x="3395726" y="157556"/>
                  </a:lnTo>
                  <a:lnTo>
                    <a:pt x="3387636" y="107978"/>
                  </a:lnTo>
                  <a:lnTo>
                    <a:pt x="3365155" y="64755"/>
                  </a:lnTo>
                  <a:lnTo>
                    <a:pt x="3330961" y="30566"/>
                  </a:lnTo>
                  <a:lnTo>
                    <a:pt x="3287735" y="8087"/>
                  </a:lnTo>
                  <a:lnTo>
                    <a:pt x="3238157" y="0"/>
                  </a:lnTo>
                  <a:close/>
                </a:path>
              </a:pathLst>
            </a:custGeom>
            <a:solidFill>
              <a:srgbClr val="000000">
                <a:alpha val="38038"/>
              </a:srgbClr>
            </a:solidFill>
          </p:spPr>
          <p:txBody>
            <a:bodyPr wrap="square" lIns="0" tIns="0" rIns="0" bIns="0" rtlCol="0"/>
            <a:lstStyle/>
            <a:p>
              <a:endParaRPr/>
            </a:p>
          </p:txBody>
        </p:sp>
        <p:sp>
          <p:nvSpPr>
            <p:cNvPr id="10" name="object 10"/>
            <p:cNvSpPr/>
            <p:nvPr/>
          </p:nvSpPr>
          <p:spPr>
            <a:xfrm>
              <a:off x="160238" y="2730221"/>
              <a:ext cx="3376929" cy="926465"/>
            </a:xfrm>
            <a:custGeom>
              <a:avLst/>
              <a:gdLst/>
              <a:ahLst/>
              <a:cxnLst/>
              <a:rect l="l" t="t" r="r" b="b"/>
              <a:pathLst>
                <a:path w="3376929" h="926464">
                  <a:moveTo>
                    <a:pt x="3222282" y="0"/>
                  </a:moveTo>
                  <a:lnTo>
                    <a:pt x="154381" y="0"/>
                  </a:lnTo>
                  <a:lnTo>
                    <a:pt x="105807" y="7924"/>
                  </a:lnTo>
                  <a:lnTo>
                    <a:pt x="63455" y="29949"/>
                  </a:lnTo>
                  <a:lnTo>
                    <a:pt x="29953" y="63450"/>
                  </a:lnTo>
                  <a:lnTo>
                    <a:pt x="7926" y="105802"/>
                  </a:lnTo>
                  <a:lnTo>
                    <a:pt x="0" y="154381"/>
                  </a:lnTo>
                  <a:lnTo>
                    <a:pt x="0" y="771893"/>
                  </a:lnTo>
                  <a:lnTo>
                    <a:pt x="7926" y="820473"/>
                  </a:lnTo>
                  <a:lnTo>
                    <a:pt x="29953" y="862828"/>
                  </a:lnTo>
                  <a:lnTo>
                    <a:pt x="63455" y="896333"/>
                  </a:lnTo>
                  <a:lnTo>
                    <a:pt x="105807" y="918361"/>
                  </a:lnTo>
                  <a:lnTo>
                    <a:pt x="154381" y="926287"/>
                  </a:lnTo>
                  <a:lnTo>
                    <a:pt x="3222282" y="926287"/>
                  </a:lnTo>
                  <a:lnTo>
                    <a:pt x="3270861" y="918361"/>
                  </a:lnTo>
                  <a:lnTo>
                    <a:pt x="3313213" y="896333"/>
                  </a:lnTo>
                  <a:lnTo>
                    <a:pt x="3346713" y="862828"/>
                  </a:lnTo>
                  <a:lnTo>
                    <a:pt x="3368738" y="820473"/>
                  </a:lnTo>
                  <a:lnTo>
                    <a:pt x="3376663" y="771893"/>
                  </a:lnTo>
                  <a:lnTo>
                    <a:pt x="3376663" y="154381"/>
                  </a:lnTo>
                  <a:lnTo>
                    <a:pt x="3368738" y="105802"/>
                  </a:lnTo>
                  <a:lnTo>
                    <a:pt x="3346713" y="63450"/>
                  </a:lnTo>
                  <a:lnTo>
                    <a:pt x="3313213" y="29949"/>
                  </a:lnTo>
                  <a:lnTo>
                    <a:pt x="3270861" y="7924"/>
                  </a:lnTo>
                  <a:lnTo>
                    <a:pt x="3222282" y="0"/>
                  </a:lnTo>
                  <a:close/>
                </a:path>
              </a:pathLst>
            </a:custGeom>
            <a:solidFill>
              <a:srgbClr val="4471C4"/>
            </a:solidFill>
          </p:spPr>
          <p:txBody>
            <a:bodyPr wrap="square" lIns="0" tIns="0" rIns="0" bIns="0" rtlCol="0"/>
            <a:lstStyle/>
            <a:p>
              <a:endParaRPr/>
            </a:p>
          </p:txBody>
        </p:sp>
        <p:sp>
          <p:nvSpPr>
            <p:cNvPr id="11" name="object 11"/>
            <p:cNvSpPr/>
            <p:nvPr/>
          </p:nvSpPr>
          <p:spPr>
            <a:xfrm>
              <a:off x="160238" y="2730221"/>
              <a:ext cx="3376929" cy="926465"/>
            </a:xfrm>
            <a:custGeom>
              <a:avLst/>
              <a:gdLst/>
              <a:ahLst/>
              <a:cxnLst/>
              <a:rect l="l" t="t" r="r" b="b"/>
              <a:pathLst>
                <a:path w="3376929" h="926464">
                  <a:moveTo>
                    <a:pt x="0" y="154381"/>
                  </a:moveTo>
                  <a:lnTo>
                    <a:pt x="7926" y="105802"/>
                  </a:lnTo>
                  <a:lnTo>
                    <a:pt x="29953" y="63450"/>
                  </a:lnTo>
                  <a:lnTo>
                    <a:pt x="63455" y="29949"/>
                  </a:lnTo>
                  <a:lnTo>
                    <a:pt x="105807" y="7924"/>
                  </a:lnTo>
                  <a:lnTo>
                    <a:pt x="154381" y="0"/>
                  </a:lnTo>
                  <a:lnTo>
                    <a:pt x="3222282" y="0"/>
                  </a:lnTo>
                  <a:lnTo>
                    <a:pt x="3270861" y="7924"/>
                  </a:lnTo>
                  <a:lnTo>
                    <a:pt x="3313213" y="29949"/>
                  </a:lnTo>
                  <a:lnTo>
                    <a:pt x="3346713" y="63450"/>
                  </a:lnTo>
                  <a:lnTo>
                    <a:pt x="3368738" y="105802"/>
                  </a:lnTo>
                  <a:lnTo>
                    <a:pt x="3376663" y="154381"/>
                  </a:lnTo>
                  <a:lnTo>
                    <a:pt x="3376663" y="771893"/>
                  </a:lnTo>
                  <a:lnTo>
                    <a:pt x="3368738" y="820473"/>
                  </a:lnTo>
                  <a:lnTo>
                    <a:pt x="3346713" y="862828"/>
                  </a:lnTo>
                  <a:lnTo>
                    <a:pt x="3313213" y="896333"/>
                  </a:lnTo>
                  <a:lnTo>
                    <a:pt x="3270861" y="918361"/>
                  </a:lnTo>
                  <a:lnTo>
                    <a:pt x="3222282" y="926287"/>
                  </a:lnTo>
                  <a:lnTo>
                    <a:pt x="154381" y="926287"/>
                  </a:lnTo>
                  <a:lnTo>
                    <a:pt x="105807" y="918361"/>
                  </a:lnTo>
                  <a:lnTo>
                    <a:pt x="63455" y="896333"/>
                  </a:lnTo>
                  <a:lnTo>
                    <a:pt x="29953" y="862828"/>
                  </a:lnTo>
                  <a:lnTo>
                    <a:pt x="7926" y="820473"/>
                  </a:lnTo>
                  <a:lnTo>
                    <a:pt x="0" y="771893"/>
                  </a:lnTo>
                  <a:lnTo>
                    <a:pt x="0" y="154381"/>
                  </a:lnTo>
                  <a:close/>
                </a:path>
              </a:pathLst>
            </a:custGeom>
            <a:ln w="19049">
              <a:solidFill>
                <a:srgbClr val="FFFFFF"/>
              </a:solidFill>
            </a:ln>
          </p:spPr>
          <p:txBody>
            <a:bodyPr wrap="square" lIns="0" tIns="0" rIns="0" bIns="0" rtlCol="0"/>
            <a:lstStyle/>
            <a:p>
              <a:endParaRPr/>
            </a:p>
          </p:txBody>
        </p:sp>
      </p:grpSp>
      <p:sp>
        <p:nvSpPr>
          <p:cNvPr id="12" name="object 12"/>
          <p:cNvSpPr txBox="1"/>
          <p:nvPr/>
        </p:nvSpPr>
        <p:spPr>
          <a:xfrm>
            <a:off x="261336" y="2768269"/>
            <a:ext cx="2927985" cy="793750"/>
          </a:xfrm>
          <a:prstGeom prst="rect">
            <a:avLst/>
          </a:prstGeom>
        </p:spPr>
        <p:txBody>
          <a:bodyPr vert="horz" wrap="square" lIns="0" tIns="43815" rIns="0" bIns="0" rtlCol="0">
            <a:spAutoFit/>
          </a:bodyPr>
          <a:lstStyle/>
          <a:p>
            <a:pPr marL="12700" marR="5080">
              <a:lnSpc>
                <a:spcPts val="1939"/>
              </a:lnSpc>
              <a:spcBef>
                <a:spcPts val="345"/>
              </a:spcBef>
            </a:pPr>
            <a:r>
              <a:rPr sz="1800" b="1" dirty="0">
                <a:solidFill>
                  <a:srgbClr val="FFFFFF"/>
                </a:solidFill>
                <a:latin typeface="Calibri"/>
                <a:cs typeface="Calibri"/>
              </a:rPr>
              <a:t>Compliance</a:t>
            </a:r>
            <a:r>
              <a:rPr sz="1800" b="1" spc="-10" dirty="0">
                <a:solidFill>
                  <a:srgbClr val="FFFFFF"/>
                </a:solidFill>
                <a:latin typeface="Calibri"/>
                <a:cs typeface="Calibri"/>
              </a:rPr>
              <a:t> </a:t>
            </a:r>
            <a:r>
              <a:rPr sz="1800" b="1" dirty="0">
                <a:solidFill>
                  <a:srgbClr val="FFFFFF"/>
                </a:solidFill>
                <a:latin typeface="Calibri"/>
                <a:cs typeface="Calibri"/>
              </a:rPr>
              <a:t>to</a:t>
            </a:r>
            <a:r>
              <a:rPr sz="1800" b="1" spc="-5" dirty="0">
                <a:solidFill>
                  <a:srgbClr val="FFFFFF"/>
                </a:solidFill>
                <a:latin typeface="Calibri"/>
                <a:cs typeface="Calibri"/>
              </a:rPr>
              <a:t> </a:t>
            </a:r>
            <a:r>
              <a:rPr sz="1800" b="1" dirty="0">
                <a:solidFill>
                  <a:srgbClr val="FFFFFF"/>
                </a:solidFill>
                <a:latin typeface="Calibri"/>
                <a:cs typeface="Calibri"/>
              </a:rPr>
              <a:t>HS</a:t>
            </a:r>
            <a:r>
              <a:rPr sz="1800" b="1" spc="-5" dirty="0">
                <a:solidFill>
                  <a:srgbClr val="FFFFFF"/>
                </a:solidFill>
                <a:latin typeface="Calibri"/>
                <a:cs typeface="Calibri"/>
              </a:rPr>
              <a:t> </a:t>
            </a:r>
            <a:r>
              <a:rPr sz="1800" b="1" dirty="0">
                <a:solidFill>
                  <a:srgbClr val="FFFFFF"/>
                </a:solidFill>
                <a:latin typeface="Calibri"/>
                <a:cs typeface="Calibri"/>
              </a:rPr>
              <a:t>by</a:t>
            </a:r>
            <a:r>
              <a:rPr sz="1800" b="1" spc="-5" dirty="0">
                <a:solidFill>
                  <a:srgbClr val="FFFFFF"/>
                </a:solidFill>
                <a:latin typeface="Calibri"/>
                <a:cs typeface="Calibri"/>
              </a:rPr>
              <a:t> </a:t>
            </a:r>
            <a:r>
              <a:rPr sz="1800" b="1" spc="-10" dirty="0">
                <a:solidFill>
                  <a:srgbClr val="FFFFFF"/>
                </a:solidFill>
                <a:latin typeface="Calibri"/>
                <a:cs typeface="Calibri"/>
              </a:rPr>
              <a:t>Providers </a:t>
            </a:r>
            <a:r>
              <a:rPr sz="1800" b="1" dirty="0">
                <a:solidFill>
                  <a:srgbClr val="FFFFFF"/>
                </a:solidFill>
                <a:latin typeface="Calibri"/>
                <a:cs typeface="Calibri"/>
              </a:rPr>
              <a:t>conveys</a:t>
            </a:r>
            <a:r>
              <a:rPr sz="1800" b="1" spc="-20" dirty="0">
                <a:solidFill>
                  <a:srgbClr val="FFFFFF"/>
                </a:solidFill>
                <a:latin typeface="Calibri"/>
                <a:cs typeface="Calibri"/>
              </a:rPr>
              <a:t> </a:t>
            </a:r>
            <a:r>
              <a:rPr sz="1800" b="1" dirty="0">
                <a:solidFill>
                  <a:srgbClr val="FFFFFF"/>
                </a:solidFill>
                <a:latin typeface="Calibri"/>
                <a:cs typeface="Calibri"/>
              </a:rPr>
              <a:t>presumption</a:t>
            </a:r>
            <a:r>
              <a:rPr sz="1800" b="1" spc="-15" dirty="0">
                <a:solidFill>
                  <a:srgbClr val="FFFFFF"/>
                </a:solidFill>
                <a:latin typeface="Calibri"/>
                <a:cs typeface="Calibri"/>
              </a:rPr>
              <a:t> </a:t>
            </a:r>
            <a:r>
              <a:rPr sz="1800" b="1" spc="-25" dirty="0">
                <a:solidFill>
                  <a:srgbClr val="FFFFFF"/>
                </a:solidFill>
                <a:latin typeface="Calibri"/>
                <a:cs typeface="Calibri"/>
              </a:rPr>
              <a:t>of </a:t>
            </a:r>
            <a:r>
              <a:rPr sz="1800" b="1" spc="-10" dirty="0">
                <a:solidFill>
                  <a:srgbClr val="FFFFFF"/>
                </a:solidFill>
                <a:latin typeface="Calibri"/>
                <a:cs typeface="Calibri"/>
              </a:rPr>
              <a:t>conformity</a:t>
            </a:r>
            <a:endParaRPr sz="1800">
              <a:latin typeface="Calibri"/>
              <a:cs typeface="Calibri"/>
            </a:endParaRPr>
          </a:p>
        </p:txBody>
      </p:sp>
      <p:grpSp>
        <p:nvGrpSpPr>
          <p:cNvPr id="13" name="object 13"/>
          <p:cNvGrpSpPr/>
          <p:nvPr/>
        </p:nvGrpSpPr>
        <p:grpSpPr>
          <a:xfrm>
            <a:off x="150713" y="3660272"/>
            <a:ext cx="3395979" cy="965835"/>
            <a:chOff x="150713" y="3660272"/>
            <a:chExt cx="3395979" cy="965835"/>
          </a:xfrm>
        </p:grpSpPr>
        <p:sp>
          <p:nvSpPr>
            <p:cNvPr id="14" name="object 14"/>
            <p:cNvSpPr/>
            <p:nvPr/>
          </p:nvSpPr>
          <p:spPr>
            <a:xfrm>
              <a:off x="150713" y="3680272"/>
              <a:ext cx="3395979" cy="945515"/>
            </a:xfrm>
            <a:custGeom>
              <a:avLst/>
              <a:gdLst/>
              <a:ahLst/>
              <a:cxnLst/>
              <a:rect l="l" t="t" r="r" b="b"/>
              <a:pathLst>
                <a:path w="3395979" h="945514">
                  <a:moveTo>
                    <a:pt x="3238157" y="0"/>
                  </a:moveTo>
                  <a:lnTo>
                    <a:pt x="157556" y="0"/>
                  </a:lnTo>
                  <a:lnTo>
                    <a:pt x="107978" y="8087"/>
                  </a:lnTo>
                  <a:lnTo>
                    <a:pt x="64755" y="30566"/>
                  </a:lnTo>
                  <a:lnTo>
                    <a:pt x="30566" y="64755"/>
                  </a:lnTo>
                  <a:lnTo>
                    <a:pt x="8087" y="107978"/>
                  </a:lnTo>
                  <a:lnTo>
                    <a:pt x="0" y="157556"/>
                  </a:lnTo>
                  <a:lnTo>
                    <a:pt x="0" y="787768"/>
                  </a:lnTo>
                  <a:lnTo>
                    <a:pt x="8087" y="837346"/>
                  </a:lnTo>
                  <a:lnTo>
                    <a:pt x="30566" y="880572"/>
                  </a:lnTo>
                  <a:lnTo>
                    <a:pt x="64755" y="914766"/>
                  </a:lnTo>
                  <a:lnTo>
                    <a:pt x="107978" y="937247"/>
                  </a:lnTo>
                  <a:lnTo>
                    <a:pt x="157556" y="945337"/>
                  </a:lnTo>
                  <a:lnTo>
                    <a:pt x="3238157" y="945337"/>
                  </a:lnTo>
                  <a:lnTo>
                    <a:pt x="3287735" y="937247"/>
                  </a:lnTo>
                  <a:lnTo>
                    <a:pt x="3330961" y="914766"/>
                  </a:lnTo>
                  <a:lnTo>
                    <a:pt x="3365155" y="880572"/>
                  </a:lnTo>
                  <a:lnTo>
                    <a:pt x="3387636" y="837346"/>
                  </a:lnTo>
                  <a:lnTo>
                    <a:pt x="3395726" y="787768"/>
                  </a:lnTo>
                  <a:lnTo>
                    <a:pt x="3395726" y="157556"/>
                  </a:lnTo>
                  <a:lnTo>
                    <a:pt x="3387636" y="107978"/>
                  </a:lnTo>
                  <a:lnTo>
                    <a:pt x="3365155" y="64755"/>
                  </a:lnTo>
                  <a:lnTo>
                    <a:pt x="3330961" y="30566"/>
                  </a:lnTo>
                  <a:lnTo>
                    <a:pt x="3287735" y="8087"/>
                  </a:lnTo>
                  <a:lnTo>
                    <a:pt x="3238157" y="0"/>
                  </a:lnTo>
                  <a:close/>
                </a:path>
              </a:pathLst>
            </a:custGeom>
            <a:solidFill>
              <a:srgbClr val="000000">
                <a:alpha val="38038"/>
              </a:srgbClr>
            </a:solidFill>
          </p:spPr>
          <p:txBody>
            <a:bodyPr wrap="square" lIns="0" tIns="0" rIns="0" bIns="0" rtlCol="0"/>
            <a:lstStyle/>
            <a:p>
              <a:endParaRPr/>
            </a:p>
          </p:txBody>
        </p:sp>
        <p:sp>
          <p:nvSpPr>
            <p:cNvPr id="15" name="object 15"/>
            <p:cNvSpPr/>
            <p:nvPr/>
          </p:nvSpPr>
          <p:spPr>
            <a:xfrm>
              <a:off x="160238" y="3669797"/>
              <a:ext cx="3376929" cy="926465"/>
            </a:xfrm>
            <a:custGeom>
              <a:avLst/>
              <a:gdLst/>
              <a:ahLst/>
              <a:cxnLst/>
              <a:rect l="l" t="t" r="r" b="b"/>
              <a:pathLst>
                <a:path w="3376929" h="926464">
                  <a:moveTo>
                    <a:pt x="3222282" y="0"/>
                  </a:moveTo>
                  <a:lnTo>
                    <a:pt x="154381" y="0"/>
                  </a:lnTo>
                  <a:lnTo>
                    <a:pt x="105807" y="7924"/>
                  </a:lnTo>
                  <a:lnTo>
                    <a:pt x="63455" y="29949"/>
                  </a:lnTo>
                  <a:lnTo>
                    <a:pt x="29953" y="63450"/>
                  </a:lnTo>
                  <a:lnTo>
                    <a:pt x="7926" y="105802"/>
                  </a:lnTo>
                  <a:lnTo>
                    <a:pt x="0" y="154381"/>
                  </a:lnTo>
                  <a:lnTo>
                    <a:pt x="0" y="771893"/>
                  </a:lnTo>
                  <a:lnTo>
                    <a:pt x="7926" y="820473"/>
                  </a:lnTo>
                  <a:lnTo>
                    <a:pt x="29953" y="862828"/>
                  </a:lnTo>
                  <a:lnTo>
                    <a:pt x="63455" y="896333"/>
                  </a:lnTo>
                  <a:lnTo>
                    <a:pt x="105807" y="918361"/>
                  </a:lnTo>
                  <a:lnTo>
                    <a:pt x="154381" y="926287"/>
                  </a:lnTo>
                  <a:lnTo>
                    <a:pt x="3222282" y="926287"/>
                  </a:lnTo>
                  <a:lnTo>
                    <a:pt x="3270861" y="918361"/>
                  </a:lnTo>
                  <a:lnTo>
                    <a:pt x="3313213" y="896333"/>
                  </a:lnTo>
                  <a:lnTo>
                    <a:pt x="3346713" y="862828"/>
                  </a:lnTo>
                  <a:lnTo>
                    <a:pt x="3368738" y="820473"/>
                  </a:lnTo>
                  <a:lnTo>
                    <a:pt x="3376663" y="771893"/>
                  </a:lnTo>
                  <a:lnTo>
                    <a:pt x="3376663" y="154381"/>
                  </a:lnTo>
                  <a:lnTo>
                    <a:pt x="3368738" y="105802"/>
                  </a:lnTo>
                  <a:lnTo>
                    <a:pt x="3346713" y="63450"/>
                  </a:lnTo>
                  <a:lnTo>
                    <a:pt x="3313213" y="29949"/>
                  </a:lnTo>
                  <a:lnTo>
                    <a:pt x="3270861" y="7924"/>
                  </a:lnTo>
                  <a:lnTo>
                    <a:pt x="3222282" y="0"/>
                  </a:lnTo>
                  <a:close/>
                </a:path>
              </a:pathLst>
            </a:custGeom>
            <a:solidFill>
              <a:srgbClr val="4471C4"/>
            </a:solidFill>
          </p:spPr>
          <p:txBody>
            <a:bodyPr wrap="square" lIns="0" tIns="0" rIns="0" bIns="0" rtlCol="0"/>
            <a:lstStyle/>
            <a:p>
              <a:endParaRPr/>
            </a:p>
          </p:txBody>
        </p:sp>
        <p:sp>
          <p:nvSpPr>
            <p:cNvPr id="16" name="object 16"/>
            <p:cNvSpPr/>
            <p:nvPr/>
          </p:nvSpPr>
          <p:spPr>
            <a:xfrm>
              <a:off x="160238" y="3669797"/>
              <a:ext cx="3376929" cy="926465"/>
            </a:xfrm>
            <a:custGeom>
              <a:avLst/>
              <a:gdLst/>
              <a:ahLst/>
              <a:cxnLst/>
              <a:rect l="l" t="t" r="r" b="b"/>
              <a:pathLst>
                <a:path w="3376929" h="926464">
                  <a:moveTo>
                    <a:pt x="0" y="154381"/>
                  </a:moveTo>
                  <a:lnTo>
                    <a:pt x="7926" y="105802"/>
                  </a:lnTo>
                  <a:lnTo>
                    <a:pt x="29953" y="63450"/>
                  </a:lnTo>
                  <a:lnTo>
                    <a:pt x="63455" y="29949"/>
                  </a:lnTo>
                  <a:lnTo>
                    <a:pt x="105807" y="7924"/>
                  </a:lnTo>
                  <a:lnTo>
                    <a:pt x="154381" y="0"/>
                  </a:lnTo>
                  <a:lnTo>
                    <a:pt x="3222282" y="0"/>
                  </a:lnTo>
                  <a:lnTo>
                    <a:pt x="3270861" y="7924"/>
                  </a:lnTo>
                  <a:lnTo>
                    <a:pt x="3313213" y="29949"/>
                  </a:lnTo>
                  <a:lnTo>
                    <a:pt x="3346713" y="63450"/>
                  </a:lnTo>
                  <a:lnTo>
                    <a:pt x="3368738" y="105802"/>
                  </a:lnTo>
                  <a:lnTo>
                    <a:pt x="3376663" y="154381"/>
                  </a:lnTo>
                  <a:lnTo>
                    <a:pt x="3376663" y="771893"/>
                  </a:lnTo>
                  <a:lnTo>
                    <a:pt x="3368738" y="820473"/>
                  </a:lnTo>
                  <a:lnTo>
                    <a:pt x="3346713" y="862828"/>
                  </a:lnTo>
                  <a:lnTo>
                    <a:pt x="3313213" y="896333"/>
                  </a:lnTo>
                  <a:lnTo>
                    <a:pt x="3270861" y="918361"/>
                  </a:lnTo>
                  <a:lnTo>
                    <a:pt x="3222282" y="926287"/>
                  </a:lnTo>
                  <a:lnTo>
                    <a:pt x="154381" y="926287"/>
                  </a:lnTo>
                  <a:lnTo>
                    <a:pt x="105807" y="918361"/>
                  </a:lnTo>
                  <a:lnTo>
                    <a:pt x="63455" y="896333"/>
                  </a:lnTo>
                  <a:lnTo>
                    <a:pt x="29953" y="862828"/>
                  </a:lnTo>
                  <a:lnTo>
                    <a:pt x="7926" y="820473"/>
                  </a:lnTo>
                  <a:lnTo>
                    <a:pt x="0" y="771893"/>
                  </a:lnTo>
                  <a:lnTo>
                    <a:pt x="0" y="154381"/>
                  </a:lnTo>
                  <a:close/>
                </a:path>
              </a:pathLst>
            </a:custGeom>
            <a:ln w="19049">
              <a:solidFill>
                <a:srgbClr val="FFFFFF"/>
              </a:solidFill>
            </a:ln>
          </p:spPr>
          <p:txBody>
            <a:bodyPr wrap="square" lIns="0" tIns="0" rIns="0" bIns="0" rtlCol="0"/>
            <a:lstStyle/>
            <a:p>
              <a:endParaRPr/>
            </a:p>
          </p:txBody>
        </p:sp>
      </p:grpSp>
      <p:sp>
        <p:nvSpPr>
          <p:cNvPr id="17" name="object 17"/>
          <p:cNvSpPr txBox="1"/>
          <p:nvPr/>
        </p:nvSpPr>
        <p:spPr>
          <a:xfrm>
            <a:off x="261340" y="3954729"/>
            <a:ext cx="208153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Calibri"/>
                <a:cs typeface="Calibri"/>
              </a:rPr>
              <a:t>ADRA's</a:t>
            </a:r>
            <a:r>
              <a:rPr sz="1800" b="1" spc="-35" dirty="0">
                <a:solidFill>
                  <a:srgbClr val="FFFFFF"/>
                </a:solidFill>
                <a:latin typeface="Calibri"/>
                <a:cs typeface="Calibri"/>
              </a:rPr>
              <a:t> </a:t>
            </a:r>
            <a:r>
              <a:rPr sz="1800" b="1" dirty="0">
                <a:solidFill>
                  <a:srgbClr val="FFFFFF"/>
                </a:solidFill>
                <a:latin typeface="Calibri"/>
                <a:cs typeface="Calibri"/>
              </a:rPr>
              <a:t>Strategic</a:t>
            </a:r>
            <a:r>
              <a:rPr sz="1800" b="1" spc="-30" dirty="0">
                <a:solidFill>
                  <a:srgbClr val="FFFFFF"/>
                </a:solidFill>
                <a:latin typeface="Calibri"/>
                <a:cs typeface="Calibri"/>
              </a:rPr>
              <a:t> </a:t>
            </a:r>
            <a:r>
              <a:rPr sz="1800" b="1" spc="-20" dirty="0">
                <a:solidFill>
                  <a:srgbClr val="FFFFFF"/>
                </a:solidFill>
                <a:latin typeface="Calibri"/>
                <a:cs typeface="Calibri"/>
              </a:rPr>
              <a:t>Role</a:t>
            </a:r>
            <a:endParaRPr sz="1800">
              <a:latin typeface="Calibri"/>
              <a:cs typeface="Calibri"/>
            </a:endParaRPr>
          </a:p>
        </p:txBody>
      </p:sp>
      <p:sp>
        <p:nvSpPr>
          <p:cNvPr id="18" name="object 18"/>
          <p:cNvSpPr/>
          <p:nvPr/>
        </p:nvSpPr>
        <p:spPr>
          <a:xfrm>
            <a:off x="160238" y="4596080"/>
            <a:ext cx="3376929" cy="1719580"/>
          </a:xfrm>
          <a:custGeom>
            <a:avLst/>
            <a:gdLst/>
            <a:ahLst/>
            <a:cxnLst/>
            <a:rect l="l" t="t" r="r" b="b"/>
            <a:pathLst>
              <a:path w="3376929" h="1719579">
                <a:moveTo>
                  <a:pt x="3376663" y="0"/>
                </a:moveTo>
                <a:lnTo>
                  <a:pt x="0" y="0"/>
                </a:lnTo>
                <a:lnTo>
                  <a:pt x="0" y="1719414"/>
                </a:lnTo>
                <a:lnTo>
                  <a:pt x="3376663" y="1719414"/>
                </a:lnTo>
                <a:lnTo>
                  <a:pt x="3376663" y="0"/>
                </a:lnTo>
                <a:close/>
              </a:path>
            </a:pathLst>
          </a:custGeom>
          <a:solidFill>
            <a:srgbClr val="DAE2F3"/>
          </a:solidFill>
        </p:spPr>
        <p:txBody>
          <a:bodyPr wrap="square" lIns="0" tIns="0" rIns="0" bIns="0" rtlCol="0"/>
          <a:lstStyle/>
          <a:p>
            <a:endParaRPr/>
          </a:p>
        </p:txBody>
      </p:sp>
      <p:sp>
        <p:nvSpPr>
          <p:cNvPr id="19" name="object 19"/>
          <p:cNvSpPr txBox="1"/>
          <p:nvPr/>
        </p:nvSpPr>
        <p:spPr>
          <a:xfrm>
            <a:off x="254748" y="4566310"/>
            <a:ext cx="2873375" cy="1805939"/>
          </a:xfrm>
          <a:prstGeom prst="rect">
            <a:avLst/>
          </a:prstGeom>
        </p:spPr>
        <p:txBody>
          <a:bodyPr vert="horz" wrap="square" lIns="0" tIns="40005" rIns="0" bIns="0" rtlCol="0">
            <a:spAutoFit/>
          </a:bodyPr>
          <a:lstStyle/>
          <a:p>
            <a:pPr marL="184150" marR="606425" indent="-171450">
              <a:lnSpc>
                <a:spcPts val="1730"/>
              </a:lnSpc>
              <a:spcBef>
                <a:spcPts val="315"/>
              </a:spcBef>
              <a:buChar char="•"/>
              <a:tabLst>
                <a:tab pos="184150" algn="l"/>
              </a:tabLst>
            </a:pPr>
            <a:r>
              <a:rPr sz="1600" dirty="0">
                <a:latin typeface="Calibri"/>
                <a:cs typeface="Calibri"/>
              </a:rPr>
              <a:t>Create</a:t>
            </a:r>
            <a:r>
              <a:rPr sz="1600" spc="-35" dirty="0">
                <a:latin typeface="Calibri"/>
                <a:cs typeface="Calibri"/>
              </a:rPr>
              <a:t> </a:t>
            </a:r>
            <a:r>
              <a:rPr sz="1600" b="1" dirty="0">
                <a:latin typeface="Calibri"/>
                <a:cs typeface="Calibri"/>
              </a:rPr>
              <a:t>awareness</a:t>
            </a:r>
            <a:r>
              <a:rPr sz="1600" b="1" spc="-35" dirty="0">
                <a:latin typeface="Calibri"/>
                <a:cs typeface="Calibri"/>
              </a:rPr>
              <a:t> </a:t>
            </a:r>
            <a:r>
              <a:rPr sz="1600" dirty="0">
                <a:latin typeface="Calibri"/>
                <a:cs typeface="Calibri"/>
              </a:rPr>
              <a:t>on</a:t>
            </a:r>
            <a:r>
              <a:rPr sz="1600" spc="-30" dirty="0">
                <a:latin typeface="Calibri"/>
                <a:cs typeface="Calibri"/>
              </a:rPr>
              <a:t> </a:t>
            </a:r>
            <a:r>
              <a:rPr sz="1600" spc="-25" dirty="0">
                <a:latin typeface="Calibri"/>
                <a:cs typeface="Calibri"/>
              </a:rPr>
              <a:t>the </a:t>
            </a:r>
            <a:r>
              <a:rPr sz="1600" dirty="0">
                <a:latin typeface="Calibri"/>
                <a:cs typeface="Calibri"/>
              </a:rPr>
              <a:t>importance</a:t>
            </a:r>
            <a:r>
              <a:rPr sz="1600" spc="-40" dirty="0">
                <a:latin typeface="Calibri"/>
                <a:cs typeface="Calibri"/>
              </a:rPr>
              <a:t> </a:t>
            </a:r>
            <a:r>
              <a:rPr sz="1600" dirty="0">
                <a:latin typeface="Calibri"/>
                <a:cs typeface="Calibri"/>
              </a:rPr>
              <a:t>of</a:t>
            </a:r>
            <a:r>
              <a:rPr sz="1600" spc="-40" dirty="0">
                <a:latin typeface="Calibri"/>
                <a:cs typeface="Calibri"/>
              </a:rPr>
              <a:t> </a:t>
            </a:r>
            <a:r>
              <a:rPr sz="1600" spc="-10" dirty="0">
                <a:latin typeface="Calibri"/>
                <a:cs typeface="Calibri"/>
              </a:rPr>
              <a:t>standard</a:t>
            </a:r>
            <a:endParaRPr sz="1600">
              <a:latin typeface="Calibri"/>
              <a:cs typeface="Calibri"/>
            </a:endParaRPr>
          </a:p>
          <a:p>
            <a:pPr marL="183515" indent="-170815">
              <a:lnSpc>
                <a:spcPts val="1605"/>
              </a:lnSpc>
              <a:buChar char="•"/>
              <a:tabLst>
                <a:tab pos="183515" algn="l"/>
              </a:tabLst>
            </a:pPr>
            <a:r>
              <a:rPr sz="1600" dirty="0">
                <a:latin typeface="Calibri"/>
                <a:cs typeface="Calibri"/>
              </a:rPr>
              <a:t>Bridging</a:t>
            </a:r>
            <a:r>
              <a:rPr sz="1600" spc="-50" dirty="0">
                <a:latin typeface="Calibri"/>
                <a:cs typeface="Calibri"/>
              </a:rPr>
              <a:t> </a:t>
            </a:r>
            <a:r>
              <a:rPr sz="1600" b="1" dirty="0">
                <a:latin typeface="Calibri"/>
                <a:cs typeface="Calibri"/>
              </a:rPr>
              <a:t>industry</a:t>
            </a:r>
            <a:r>
              <a:rPr sz="1600" b="1" spc="-45" dirty="0">
                <a:latin typeface="Calibri"/>
                <a:cs typeface="Calibri"/>
              </a:rPr>
              <a:t> </a:t>
            </a:r>
            <a:r>
              <a:rPr sz="1600" b="1" dirty="0">
                <a:latin typeface="Calibri"/>
                <a:cs typeface="Calibri"/>
              </a:rPr>
              <a:t>expertise</a:t>
            </a:r>
            <a:r>
              <a:rPr sz="1600" b="1" spc="-45" dirty="0">
                <a:latin typeface="Calibri"/>
                <a:cs typeface="Calibri"/>
              </a:rPr>
              <a:t> </a:t>
            </a:r>
            <a:r>
              <a:rPr sz="1600" b="1" spc="-20" dirty="0">
                <a:latin typeface="Calibri"/>
                <a:cs typeface="Calibri"/>
              </a:rPr>
              <a:t>with</a:t>
            </a:r>
            <a:endParaRPr sz="1600">
              <a:latin typeface="Calibri"/>
              <a:cs typeface="Calibri"/>
            </a:endParaRPr>
          </a:p>
          <a:p>
            <a:pPr marL="184150">
              <a:lnSpc>
                <a:spcPts val="1730"/>
              </a:lnSpc>
            </a:pPr>
            <a:r>
              <a:rPr sz="1600" b="1" spc="-10" dirty="0">
                <a:latin typeface="Calibri"/>
                <a:cs typeface="Calibri"/>
              </a:rPr>
              <a:t>regulatory</a:t>
            </a:r>
            <a:r>
              <a:rPr sz="1600" b="1" dirty="0">
                <a:latin typeface="Calibri"/>
                <a:cs typeface="Calibri"/>
              </a:rPr>
              <a:t> </a:t>
            </a:r>
            <a:r>
              <a:rPr sz="1600" b="1" spc="-10" dirty="0">
                <a:latin typeface="Calibri"/>
                <a:cs typeface="Calibri"/>
              </a:rPr>
              <a:t>requirements</a:t>
            </a:r>
            <a:endParaRPr sz="1600">
              <a:latin typeface="Calibri"/>
              <a:cs typeface="Calibri"/>
            </a:endParaRPr>
          </a:p>
          <a:p>
            <a:pPr marL="184150" marR="414020" indent="-171450">
              <a:lnSpc>
                <a:spcPts val="1730"/>
              </a:lnSpc>
              <a:spcBef>
                <a:spcPts val="120"/>
              </a:spcBef>
              <a:buChar char="•"/>
              <a:tabLst>
                <a:tab pos="184150" algn="l"/>
              </a:tabLst>
            </a:pPr>
            <a:r>
              <a:rPr sz="1600" dirty="0">
                <a:latin typeface="Calibri"/>
                <a:cs typeface="Calibri"/>
              </a:rPr>
              <a:t>Supporting</a:t>
            </a:r>
            <a:r>
              <a:rPr sz="1600" spc="-90" dirty="0">
                <a:latin typeface="Calibri"/>
                <a:cs typeface="Calibri"/>
              </a:rPr>
              <a:t> </a:t>
            </a:r>
            <a:r>
              <a:rPr sz="1600" dirty="0">
                <a:latin typeface="Calibri"/>
                <a:cs typeface="Calibri"/>
              </a:rPr>
              <a:t>development</a:t>
            </a:r>
            <a:r>
              <a:rPr sz="1600" spc="-85" dirty="0">
                <a:latin typeface="Calibri"/>
                <a:cs typeface="Calibri"/>
              </a:rPr>
              <a:t> </a:t>
            </a:r>
            <a:r>
              <a:rPr sz="1600" spc="-25" dirty="0">
                <a:latin typeface="Calibri"/>
                <a:cs typeface="Calibri"/>
              </a:rPr>
              <a:t>of </a:t>
            </a:r>
            <a:r>
              <a:rPr sz="1600" spc="-10" dirty="0">
                <a:latin typeface="Calibri"/>
                <a:cs typeface="Calibri"/>
              </a:rPr>
              <a:t>domain-</a:t>
            </a:r>
            <a:r>
              <a:rPr sz="1600" dirty="0">
                <a:latin typeface="Calibri"/>
                <a:cs typeface="Calibri"/>
              </a:rPr>
              <a:t>specific</a:t>
            </a:r>
            <a:r>
              <a:rPr sz="1600" spc="10" dirty="0">
                <a:latin typeface="Calibri"/>
                <a:cs typeface="Calibri"/>
              </a:rPr>
              <a:t> </a:t>
            </a:r>
            <a:r>
              <a:rPr sz="1600" spc="-10" dirty="0">
                <a:latin typeface="Calibri"/>
                <a:cs typeface="Calibri"/>
              </a:rPr>
              <a:t>standards</a:t>
            </a:r>
            <a:endParaRPr sz="1600">
              <a:latin typeface="Calibri"/>
              <a:cs typeface="Calibri"/>
            </a:endParaRPr>
          </a:p>
          <a:p>
            <a:pPr marL="183515" indent="-170815">
              <a:lnSpc>
                <a:spcPts val="1605"/>
              </a:lnSpc>
              <a:buChar char="•"/>
              <a:tabLst>
                <a:tab pos="183515" algn="l"/>
              </a:tabLst>
            </a:pPr>
            <a:r>
              <a:rPr sz="1600" dirty="0">
                <a:latin typeface="Calibri"/>
                <a:cs typeface="Calibri"/>
              </a:rPr>
              <a:t>Facilitating</a:t>
            </a:r>
            <a:r>
              <a:rPr sz="1600" spc="-40" dirty="0">
                <a:latin typeface="Calibri"/>
                <a:cs typeface="Calibri"/>
              </a:rPr>
              <a:t> </a:t>
            </a:r>
            <a:r>
              <a:rPr sz="1600" dirty="0">
                <a:latin typeface="Calibri"/>
                <a:cs typeface="Calibri"/>
              </a:rPr>
              <a:t>consensus</a:t>
            </a:r>
            <a:r>
              <a:rPr sz="1600" spc="-35" dirty="0">
                <a:latin typeface="Calibri"/>
                <a:cs typeface="Calibri"/>
              </a:rPr>
              <a:t> </a:t>
            </a:r>
            <a:r>
              <a:rPr sz="1600" spc="-10" dirty="0">
                <a:latin typeface="Calibri"/>
                <a:cs typeface="Calibri"/>
              </a:rPr>
              <a:t>between</a:t>
            </a:r>
            <a:endParaRPr sz="1600">
              <a:latin typeface="Calibri"/>
              <a:cs typeface="Calibri"/>
            </a:endParaRPr>
          </a:p>
          <a:p>
            <a:pPr marL="184150">
              <a:lnSpc>
                <a:spcPts val="1825"/>
              </a:lnSpc>
            </a:pPr>
            <a:r>
              <a:rPr sz="1600" spc="-10" dirty="0">
                <a:latin typeface="Calibri"/>
                <a:cs typeface="Calibri"/>
              </a:rPr>
              <a:t>stakeholders</a:t>
            </a:r>
            <a:endParaRPr sz="1600">
              <a:latin typeface="Calibri"/>
              <a:cs typeface="Calibri"/>
            </a:endParaRPr>
          </a:p>
        </p:txBody>
      </p:sp>
      <p:grpSp>
        <p:nvGrpSpPr>
          <p:cNvPr id="20" name="object 20"/>
          <p:cNvGrpSpPr/>
          <p:nvPr/>
        </p:nvGrpSpPr>
        <p:grpSpPr>
          <a:xfrm>
            <a:off x="4569612" y="2304719"/>
            <a:ext cx="3308985" cy="2618740"/>
            <a:chOff x="4569612" y="2304719"/>
            <a:chExt cx="3308985" cy="2618740"/>
          </a:xfrm>
        </p:grpSpPr>
        <p:sp>
          <p:nvSpPr>
            <p:cNvPr id="21" name="object 21"/>
            <p:cNvSpPr/>
            <p:nvPr/>
          </p:nvSpPr>
          <p:spPr>
            <a:xfrm>
              <a:off x="7558874" y="3725921"/>
              <a:ext cx="313055" cy="1190625"/>
            </a:xfrm>
            <a:custGeom>
              <a:avLst/>
              <a:gdLst/>
              <a:ahLst/>
              <a:cxnLst/>
              <a:rect l="l" t="t" r="r" b="b"/>
              <a:pathLst>
                <a:path w="313054" h="1190625">
                  <a:moveTo>
                    <a:pt x="312902" y="156451"/>
                  </a:moveTo>
                  <a:lnTo>
                    <a:pt x="156451" y="0"/>
                  </a:lnTo>
                  <a:lnTo>
                    <a:pt x="0" y="156451"/>
                  </a:lnTo>
                  <a:lnTo>
                    <a:pt x="78231" y="156451"/>
                  </a:lnTo>
                  <a:lnTo>
                    <a:pt x="78231" y="1190612"/>
                  </a:lnTo>
                  <a:lnTo>
                    <a:pt x="234670" y="1190612"/>
                  </a:lnTo>
                  <a:lnTo>
                    <a:pt x="234670" y="156451"/>
                  </a:lnTo>
                  <a:lnTo>
                    <a:pt x="312902" y="156451"/>
                  </a:lnTo>
                  <a:close/>
                </a:path>
              </a:pathLst>
            </a:custGeom>
            <a:solidFill>
              <a:srgbClr val="FFC000"/>
            </a:solidFill>
          </p:spPr>
          <p:txBody>
            <a:bodyPr wrap="square" lIns="0" tIns="0" rIns="0" bIns="0" rtlCol="0"/>
            <a:lstStyle/>
            <a:p>
              <a:endParaRPr/>
            </a:p>
          </p:txBody>
        </p:sp>
        <p:sp>
          <p:nvSpPr>
            <p:cNvPr id="22" name="object 22"/>
            <p:cNvSpPr/>
            <p:nvPr/>
          </p:nvSpPr>
          <p:spPr>
            <a:xfrm>
              <a:off x="7558874" y="3725921"/>
              <a:ext cx="313055" cy="1190625"/>
            </a:xfrm>
            <a:custGeom>
              <a:avLst/>
              <a:gdLst/>
              <a:ahLst/>
              <a:cxnLst/>
              <a:rect l="l" t="t" r="r" b="b"/>
              <a:pathLst>
                <a:path w="313054" h="1190625">
                  <a:moveTo>
                    <a:pt x="156451" y="0"/>
                  </a:moveTo>
                  <a:lnTo>
                    <a:pt x="312902" y="156451"/>
                  </a:lnTo>
                  <a:lnTo>
                    <a:pt x="234670" y="156451"/>
                  </a:lnTo>
                  <a:lnTo>
                    <a:pt x="234670" y="1190612"/>
                  </a:lnTo>
                  <a:lnTo>
                    <a:pt x="78231" y="1190612"/>
                  </a:lnTo>
                  <a:lnTo>
                    <a:pt x="78231" y="156451"/>
                  </a:lnTo>
                  <a:lnTo>
                    <a:pt x="0" y="156451"/>
                  </a:lnTo>
                  <a:lnTo>
                    <a:pt x="156451" y="0"/>
                  </a:lnTo>
                  <a:close/>
                </a:path>
              </a:pathLst>
            </a:custGeom>
            <a:ln w="12699">
              <a:solidFill>
                <a:srgbClr val="FFC000"/>
              </a:solidFill>
            </a:ln>
          </p:spPr>
          <p:txBody>
            <a:bodyPr wrap="square" lIns="0" tIns="0" rIns="0" bIns="0" rtlCol="0"/>
            <a:lstStyle/>
            <a:p>
              <a:endParaRPr/>
            </a:p>
          </p:txBody>
        </p:sp>
        <p:sp>
          <p:nvSpPr>
            <p:cNvPr id="23" name="object 23"/>
            <p:cNvSpPr/>
            <p:nvPr/>
          </p:nvSpPr>
          <p:spPr>
            <a:xfrm>
              <a:off x="4575957" y="2311064"/>
              <a:ext cx="838835" cy="553085"/>
            </a:xfrm>
            <a:custGeom>
              <a:avLst/>
              <a:gdLst/>
              <a:ahLst/>
              <a:cxnLst/>
              <a:rect l="l" t="t" r="r" b="b"/>
              <a:pathLst>
                <a:path w="838835" h="553085">
                  <a:moveTo>
                    <a:pt x="838593" y="0"/>
                  </a:moveTo>
                  <a:lnTo>
                    <a:pt x="0" y="0"/>
                  </a:lnTo>
                  <a:lnTo>
                    <a:pt x="0" y="552881"/>
                  </a:lnTo>
                  <a:lnTo>
                    <a:pt x="746442" y="552881"/>
                  </a:lnTo>
                  <a:lnTo>
                    <a:pt x="838593" y="460743"/>
                  </a:lnTo>
                  <a:lnTo>
                    <a:pt x="838593" y="0"/>
                  </a:lnTo>
                  <a:close/>
                </a:path>
              </a:pathLst>
            </a:custGeom>
            <a:solidFill>
              <a:srgbClr val="FFFFFF"/>
            </a:solidFill>
          </p:spPr>
          <p:txBody>
            <a:bodyPr wrap="square" lIns="0" tIns="0" rIns="0" bIns="0" rtlCol="0"/>
            <a:lstStyle/>
            <a:p>
              <a:endParaRPr/>
            </a:p>
          </p:txBody>
        </p:sp>
        <p:sp>
          <p:nvSpPr>
            <p:cNvPr id="24" name="object 24"/>
            <p:cNvSpPr/>
            <p:nvPr/>
          </p:nvSpPr>
          <p:spPr>
            <a:xfrm>
              <a:off x="5322405" y="2771800"/>
              <a:ext cx="92710" cy="92710"/>
            </a:xfrm>
            <a:custGeom>
              <a:avLst/>
              <a:gdLst/>
              <a:ahLst/>
              <a:cxnLst/>
              <a:rect l="l" t="t" r="r" b="b"/>
              <a:pathLst>
                <a:path w="92710" h="92710">
                  <a:moveTo>
                    <a:pt x="92151" y="0"/>
                  </a:moveTo>
                  <a:lnTo>
                    <a:pt x="18427" y="18427"/>
                  </a:lnTo>
                  <a:lnTo>
                    <a:pt x="0" y="92151"/>
                  </a:lnTo>
                  <a:lnTo>
                    <a:pt x="92151" y="0"/>
                  </a:lnTo>
                  <a:close/>
                </a:path>
              </a:pathLst>
            </a:custGeom>
            <a:solidFill>
              <a:srgbClr val="CCCCCC"/>
            </a:solidFill>
          </p:spPr>
          <p:txBody>
            <a:bodyPr wrap="square" lIns="0" tIns="0" rIns="0" bIns="0" rtlCol="0"/>
            <a:lstStyle/>
            <a:p>
              <a:endParaRPr/>
            </a:p>
          </p:txBody>
        </p:sp>
        <p:sp>
          <p:nvSpPr>
            <p:cNvPr id="25" name="object 25"/>
            <p:cNvSpPr/>
            <p:nvPr/>
          </p:nvSpPr>
          <p:spPr>
            <a:xfrm>
              <a:off x="4575962" y="2311069"/>
              <a:ext cx="838835" cy="553085"/>
            </a:xfrm>
            <a:custGeom>
              <a:avLst/>
              <a:gdLst/>
              <a:ahLst/>
              <a:cxnLst/>
              <a:rect l="l" t="t" r="r" b="b"/>
              <a:pathLst>
                <a:path w="838835" h="553085">
                  <a:moveTo>
                    <a:pt x="746442" y="552881"/>
                  </a:moveTo>
                  <a:lnTo>
                    <a:pt x="764870" y="479158"/>
                  </a:lnTo>
                  <a:lnTo>
                    <a:pt x="838593" y="460730"/>
                  </a:lnTo>
                  <a:lnTo>
                    <a:pt x="746442" y="552881"/>
                  </a:lnTo>
                  <a:lnTo>
                    <a:pt x="0" y="552881"/>
                  </a:lnTo>
                  <a:lnTo>
                    <a:pt x="0" y="0"/>
                  </a:lnTo>
                  <a:lnTo>
                    <a:pt x="838593" y="0"/>
                  </a:lnTo>
                  <a:lnTo>
                    <a:pt x="838593" y="460730"/>
                  </a:lnTo>
                </a:path>
              </a:pathLst>
            </a:custGeom>
            <a:ln w="12700">
              <a:solidFill>
                <a:srgbClr val="315391"/>
              </a:solidFill>
            </a:ln>
          </p:spPr>
          <p:txBody>
            <a:bodyPr wrap="square" lIns="0" tIns="0" rIns="0" bIns="0" rtlCol="0"/>
            <a:lstStyle/>
            <a:p>
              <a:endParaRPr/>
            </a:p>
          </p:txBody>
        </p:sp>
      </p:grpSp>
      <p:sp>
        <p:nvSpPr>
          <p:cNvPr id="26" name="object 26"/>
          <p:cNvSpPr txBox="1"/>
          <p:nvPr/>
        </p:nvSpPr>
        <p:spPr>
          <a:xfrm>
            <a:off x="4734140" y="2368206"/>
            <a:ext cx="521970" cy="330200"/>
          </a:xfrm>
          <a:prstGeom prst="rect">
            <a:avLst/>
          </a:prstGeom>
        </p:spPr>
        <p:txBody>
          <a:bodyPr vert="horz" wrap="square" lIns="0" tIns="12700" rIns="0" bIns="0" rtlCol="0">
            <a:spAutoFit/>
          </a:bodyPr>
          <a:lstStyle/>
          <a:p>
            <a:pPr marL="134620" marR="5080" indent="-122555">
              <a:lnSpc>
                <a:spcPct val="100000"/>
              </a:lnSpc>
              <a:spcBef>
                <a:spcPts val="100"/>
              </a:spcBef>
            </a:pPr>
            <a:r>
              <a:rPr sz="1000" dirty="0">
                <a:latin typeface="Calibri"/>
                <a:cs typeface="Calibri"/>
              </a:rPr>
              <a:t>Initial</a:t>
            </a:r>
            <a:r>
              <a:rPr sz="1000" spc="-35" dirty="0">
                <a:latin typeface="Calibri"/>
                <a:cs typeface="Calibri"/>
              </a:rPr>
              <a:t> </a:t>
            </a:r>
            <a:r>
              <a:rPr sz="1000" spc="-25" dirty="0">
                <a:latin typeface="Calibri"/>
                <a:cs typeface="Calibri"/>
              </a:rPr>
              <a:t>AIA</a:t>
            </a:r>
            <a:r>
              <a:rPr sz="1000" spc="-10" dirty="0">
                <a:latin typeface="Calibri"/>
                <a:cs typeface="Calibri"/>
              </a:rPr>
              <a:t> draft</a:t>
            </a:r>
            <a:endParaRPr sz="1000">
              <a:latin typeface="Calibri"/>
              <a:cs typeface="Calibri"/>
            </a:endParaRPr>
          </a:p>
        </p:txBody>
      </p:sp>
      <p:grpSp>
        <p:nvGrpSpPr>
          <p:cNvPr id="27" name="object 27"/>
          <p:cNvGrpSpPr/>
          <p:nvPr/>
        </p:nvGrpSpPr>
        <p:grpSpPr>
          <a:xfrm>
            <a:off x="6682347" y="2333700"/>
            <a:ext cx="1931035" cy="340995"/>
            <a:chOff x="6682347" y="2333700"/>
            <a:chExt cx="1931035" cy="340995"/>
          </a:xfrm>
        </p:grpSpPr>
        <p:sp>
          <p:nvSpPr>
            <p:cNvPr id="28" name="object 28"/>
            <p:cNvSpPr/>
            <p:nvPr/>
          </p:nvSpPr>
          <p:spPr>
            <a:xfrm>
              <a:off x="6688697" y="2340050"/>
              <a:ext cx="1918335" cy="328295"/>
            </a:xfrm>
            <a:custGeom>
              <a:avLst/>
              <a:gdLst/>
              <a:ahLst/>
              <a:cxnLst/>
              <a:rect l="l" t="t" r="r" b="b"/>
              <a:pathLst>
                <a:path w="1918334" h="328294">
                  <a:moveTo>
                    <a:pt x="1315110" y="0"/>
                  </a:moveTo>
                  <a:lnTo>
                    <a:pt x="0" y="0"/>
                  </a:lnTo>
                  <a:lnTo>
                    <a:pt x="0" y="327863"/>
                  </a:lnTo>
                  <a:lnTo>
                    <a:pt x="1315110" y="327863"/>
                  </a:lnTo>
                  <a:lnTo>
                    <a:pt x="1315110" y="204914"/>
                  </a:lnTo>
                  <a:lnTo>
                    <a:pt x="1835823" y="204914"/>
                  </a:lnTo>
                  <a:lnTo>
                    <a:pt x="1835823" y="245897"/>
                  </a:lnTo>
                  <a:lnTo>
                    <a:pt x="1917788" y="163931"/>
                  </a:lnTo>
                  <a:lnTo>
                    <a:pt x="1835823" y="81965"/>
                  </a:lnTo>
                  <a:lnTo>
                    <a:pt x="1835823" y="122948"/>
                  </a:lnTo>
                  <a:lnTo>
                    <a:pt x="1315110" y="122948"/>
                  </a:lnTo>
                  <a:lnTo>
                    <a:pt x="1315110" y="0"/>
                  </a:lnTo>
                  <a:close/>
                </a:path>
              </a:pathLst>
            </a:custGeom>
            <a:solidFill>
              <a:srgbClr val="4471C4"/>
            </a:solidFill>
          </p:spPr>
          <p:txBody>
            <a:bodyPr wrap="square" lIns="0" tIns="0" rIns="0" bIns="0" rtlCol="0"/>
            <a:lstStyle/>
            <a:p>
              <a:endParaRPr/>
            </a:p>
          </p:txBody>
        </p:sp>
        <p:sp>
          <p:nvSpPr>
            <p:cNvPr id="29" name="object 29"/>
            <p:cNvSpPr/>
            <p:nvPr/>
          </p:nvSpPr>
          <p:spPr>
            <a:xfrm>
              <a:off x="6688697" y="2340050"/>
              <a:ext cx="1918335" cy="328295"/>
            </a:xfrm>
            <a:custGeom>
              <a:avLst/>
              <a:gdLst/>
              <a:ahLst/>
              <a:cxnLst/>
              <a:rect l="l" t="t" r="r" b="b"/>
              <a:pathLst>
                <a:path w="1918334" h="328294">
                  <a:moveTo>
                    <a:pt x="0" y="0"/>
                  </a:moveTo>
                  <a:lnTo>
                    <a:pt x="1315110" y="0"/>
                  </a:lnTo>
                  <a:lnTo>
                    <a:pt x="1315110" y="122948"/>
                  </a:lnTo>
                  <a:lnTo>
                    <a:pt x="1835823" y="122948"/>
                  </a:lnTo>
                  <a:lnTo>
                    <a:pt x="1835823" y="81965"/>
                  </a:lnTo>
                  <a:lnTo>
                    <a:pt x="1917788" y="163931"/>
                  </a:lnTo>
                  <a:lnTo>
                    <a:pt x="1835823" y="245897"/>
                  </a:lnTo>
                  <a:lnTo>
                    <a:pt x="1835823" y="204914"/>
                  </a:lnTo>
                  <a:lnTo>
                    <a:pt x="1315110" y="204914"/>
                  </a:lnTo>
                  <a:lnTo>
                    <a:pt x="1315110" y="327863"/>
                  </a:lnTo>
                  <a:lnTo>
                    <a:pt x="0" y="327863"/>
                  </a:lnTo>
                  <a:lnTo>
                    <a:pt x="0" y="0"/>
                  </a:lnTo>
                  <a:close/>
                </a:path>
              </a:pathLst>
            </a:custGeom>
            <a:ln w="12700">
              <a:solidFill>
                <a:srgbClr val="315391"/>
              </a:solidFill>
            </a:ln>
          </p:spPr>
          <p:txBody>
            <a:bodyPr wrap="square" lIns="0" tIns="0" rIns="0" bIns="0" rtlCol="0"/>
            <a:lstStyle/>
            <a:p>
              <a:endParaRPr/>
            </a:p>
          </p:txBody>
        </p:sp>
      </p:grpSp>
      <p:sp>
        <p:nvSpPr>
          <p:cNvPr id="30" name="object 30"/>
          <p:cNvSpPr txBox="1"/>
          <p:nvPr/>
        </p:nvSpPr>
        <p:spPr>
          <a:xfrm>
            <a:off x="6772795" y="2402738"/>
            <a:ext cx="1146810" cy="185420"/>
          </a:xfrm>
          <a:prstGeom prst="rect">
            <a:avLst/>
          </a:prstGeom>
        </p:spPr>
        <p:txBody>
          <a:bodyPr vert="horz" wrap="square" lIns="0" tIns="12700" rIns="0" bIns="0" rtlCol="0">
            <a:spAutoFit/>
          </a:bodyPr>
          <a:lstStyle/>
          <a:p>
            <a:pPr marL="12700">
              <a:lnSpc>
                <a:spcPct val="100000"/>
              </a:lnSpc>
              <a:spcBef>
                <a:spcPts val="100"/>
              </a:spcBef>
            </a:pPr>
            <a:r>
              <a:rPr sz="1050" dirty="0">
                <a:solidFill>
                  <a:srgbClr val="FFFFFF"/>
                </a:solidFill>
                <a:latin typeface="Calibri"/>
                <a:cs typeface="Calibri"/>
              </a:rPr>
              <a:t>scrutiny</a:t>
            </a:r>
            <a:r>
              <a:rPr sz="1050" spc="-35" dirty="0">
                <a:solidFill>
                  <a:srgbClr val="FFFFFF"/>
                </a:solidFill>
                <a:latin typeface="Calibri"/>
                <a:cs typeface="Calibri"/>
              </a:rPr>
              <a:t> </a:t>
            </a:r>
            <a:r>
              <a:rPr sz="1050" dirty="0">
                <a:solidFill>
                  <a:srgbClr val="FFFFFF"/>
                </a:solidFill>
                <a:latin typeface="Calibri"/>
                <a:cs typeface="Calibri"/>
              </a:rPr>
              <a:t>and</a:t>
            </a:r>
            <a:r>
              <a:rPr sz="1050" spc="-30" dirty="0">
                <a:solidFill>
                  <a:srgbClr val="FFFFFF"/>
                </a:solidFill>
                <a:latin typeface="Calibri"/>
                <a:cs typeface="Calibri"/>
              </a:rPr>
              <a:t> </a:t>
            </a:r>
            <a:r>
              <a:rPr sz="1050" spc="-10" dirty="0">
                <a:solidFill>
                  <a:srgbClr val="FFFFFF"/>
                </a:solidFill>
                <a:latin typeface="Calibri"/>
                <a:cs typeface="Calibri"/>
              </a:rPr>
              <a:t>revision</a:t>
            </a:r>
            <a:endParaRPr sz="1050">
              <a:latin typeface="Calibri"/>
              <a:cs typeface="Calibri"/>
            </a:endParaRPr>
          </a:p>
        </p:txBody>
      </p:sp>
      <p:grpSp>
        <p:nvGrpSpPr>
          <p:cNvPr id="31" name="object 31"/>
          <p:cNvGrpSpPr/>
          <p:nvPr/>
        </p:nvGrpSpPr>
        <p:grpSpPr>
          <a:xfrm>
            <a:off x="7225931" y="3403493"/>
            <a:ext cx="2004695" cy="395605"/>
            <a:chOff x="7225931" y="3403493"/>
            <a:chExt cx="2004695" cy="395605"/>
          </a:xfrm>
        </p:grpSpPr>
        <p:sp>
          <p:nvSpPr>
            <p:cNvPr id="32" name="object 32"/>
            <p:cNvSpPr/>
            <p:nvPr/>
          </p:nvSpPr>
          <p:spPr>
            <a:xfrm>
              <a:off x="7232281" y="3409843"/>
              <a:ext cx="1991995" cy="382905"/>
            </a:xfrm>
            <a:custGeom>
              <a:avLst/>
              <a:gdLst/>
              <a:ahLst/>
              <a:cxnLst/>
              <a:rect l="l" t="t" r="r" b="b"/>
              <a:pathLst>
                <a:path w="1991995" h="382904">
                  <a:moveTo>
                    <a:pt x="1365872" y="0"/>
                  </a:moveTo>
                  <a:lnTo>
                    <a:pt x="0" y="0"/>
                  </a:lnTo>
                  <a:lnTo>
                    <a:pt x="0" y="382790"/>
                  </a:lnTo>
                  <a:lnTo>
                    <a:pt x="1365872" y="382790"/>
                  </a:lnTo>
                  <a:lnTo>
                    <a:pt x="1365872" y="239242"/>
                  </a:lnTo>
                  <a:lnTo>
                    <a:pt x="1896122" y="239242"/>
                  </a:lnTo>
                  <a:lnTo>
                    <a:pt x="1896122" y="287096"/>
                  </a:lnTo>
                  <a:lnTo>
                    <a:pt x="1991829" y="191401"/>
                  </a:lnTo>
                  <a:lnTo>
                    <a:pt x="1896122" y="95694"/>
                  </a:lnTo>
                  <a:lnTo>
                    <a:pt x="1896122" y="143548"/>
                  </a:lnTo>
                  <a:lnTo>
                    <a:pt x="1365872" y="143548"/>
                  </a:lnTo>
                  <a:lnTo>
                    <a:pt x="1365872" y="0"/>
                  </a:lnTo>
                  <a:close/>
                </a:path>
              </a:pathLst>
            </a:custGeom>
            <a:solidFill>
              <a:srgbClr val="4471C4"/>
            </a:solidFill>
          </p:spPr>
          <p:txBody>
            <a:bodyPr wrap="square" lIns="0" tIns="0" rIns="0" bIns="0" rtlCol="0"/>
            <a:lstStyle/>
            <a:p>
              <a:endParaRPr/>
            </a:p>
          </p:txBody>
        </p:sp>
        <p:sp>
          <p:nvSpPr>
            <p:cNvPr id="33" name="object 33"/>
            <p:cNvSpPr/>
            <p:nvPr/>
          </p:nvSpPr>
          <p:spPr>
            <a:xfrm>
              <a:off x="7232281" y="3409843"/>
              <a:ext cx="1991995" cy="382905"/>
            </a:xfrm>
            <a:custGeom>
              <a:avLst/>
              <a:gdLst/>
              <a:ahLst/>
              <a:cxnLst/>
              <a:rect l="l" t="t" r="r" b="b"/>
              <a:pathLst>
                <a:path w="1991995" h="382904">
                  <a:moveTo>
                    <a:pt x="0" y="0"/>
                  </a:moveTo>
                  <a:lnTo>
                    <a:pt x="1365872" y="0"/>
                  </a:lnTo>
                  <a:lnTo>
                    <a:pt x="1365872" y="143548"/>
                  </a:lnTo>
                  <a:lnTo>
                    <a:pt x="1896122" y="143548"/>
                  </a:lnTo>
                  <a:lnTo>
                    <a:pt x="1896122" y="95694"/>
                  </a:lnTo>
                  <a:lnTo>
                    <a:pt x="1991829" y="191401"/>
                  </a:lnTo>
                  <a:lnTo>
                    <a:pt x="1896122" y="287096"/>
                  </a:lnTo>
                  <a:lnTo>
                    <a:pt x="1896122" y="239242"/>
                  </a:lnTo>
                  <a:lnTo>
                    <a:pt x="1365872" y="239242"/>
                  </a:lnTo>
                  <a:lnTo>
                    <a:pt x="1365872" y="382790"/>
                  </a:lnTo>
                  <a:lnTo>
                    <a:pt x="0" y="382790"/>
                  </a:lnTo>
                  <a:lnTo>
                    <a:pt x="0" y="0"/>
                  </a:lnTo>
                  <a:close/>
                </a:path>
              </a:pathLst>
            </a:custGeom>
            <a:ln w="12700">
              <a:solidFill>
                <a:srgbClr val="315391"/>
              </a:solidFill>
            </a:ln>
          </p:spPr>
          <p:txBody>
            <a:bodyPr wrap="square" lIns="0" tIns="0" rIns="0" bIns="0" rtlCol="0"/>
            <a:lstStyle/>
            <a:p>
              <a:endParaRPr/>
            </a:p>
          </p:txBody>
        </p:sp>
      </p:grpSp>
      <p:sp>
        <p:nvSpPr>
          <p:cNvPr id="34" name="object 34"/>
          <p:cNvSpPr txBox="1"/>
          <p:nvPr/>
        </p:nvSpPr>
        <p:spPr>
          <a:xfrm>
            <a:off x="7311161" y="3419983"/>
            <a:ext cx="1207770" cy="345440"/>
          </a:xfrm>
          <a:prstGeom prst="rect">
            <a:avLst/>
          </a:prstGeom>
        </p:spPr>
        <p:txBody>
          <a:bodyPr vert="horz" wrap="square" lIns="0" tIns="12700" rIns="0" bIns="0" rtlCol="0">
            <a:spAutoFit/>
          </a:bodyPr>
          <a:lstStyle/>
          <a:p>
            <a:pPr marL="455295" marR="5080" indent="-443230">
              <a:lnSpc>
                <a:spcPct val="100000"/>
              </a:lnSpc>
              <a:spcBef>
                <a:spcPts val="100"/>
              </a:spcBef>
            </a:pPr>
            <a:r>
              <a:rPr sz="1050" dirty="0">
                <a:solidFill>
                  <a:srgbClr val="FFFFFF"/>
                </a:solidFill>
                <a:latin typeface="Calibri"/>
                <a:cs typeface="Calibri"/>
              </a:rPr>
              <a:t>Adopts/adapt</a:t>
            </a:r>
            <a:r>
              <a:rPr sz="1050" spc="-50" dirty="0">
                <a:solidFill>
                  <a:srgbClr val="FFFFFF"/>
                </a:solidFill>
                <a:latin typeface="Calibri"/>
                <a:cs typeface="Calibri"/>
              </a:rPr>
              <a:t> </a:t>
            </a:r>
            <a:r>
              <a:rPr sz="1050" spc="-10" dirty="0">
                <a:solidFill>
                  <a:srgbClr val="FFFFFF"/>
                </a:solidFill>
                <a:latin typeface="Calibri"/>
                <a:cs typeface="Calibri"/>
              </a:rPr>
              <a:t>ISO/IEC specs</a:t>
            </a:r>
            <a:endParaRPr sz="1050">
              <a:latin typeface="Calibri"/>
              <a:cs typeface="Calibri"/>
            </a:endParaRPr>
          </a:p>
        </p:txBody>
      </p:sp>
      <p:grpSp>
        <p:nvGrpSpPr>
          <p:cNvPr id="35" name="object 35"/>
          <p:cNvGrpSpPr/>
          <p:nvPr/>
        </p:nvGrpSpPr>
        <p:grpSpPr>
          <a:xfrm>
            <a:off x="4030333" y="4340807"/>
            <a:ext cx="5629910" cy="252095"/>
            <a:chOff x="4030333" y="4340807"/>
            <a:chExt cx="5629910" cy="252095"/>
          </a:xfrm>
        </p:grpSpPr>
        <p:sp>
          <p:nvSpPr>
            <p:cNvPr id="36" name="object 36"/>
            <p:cNvSpPr/>
            <p:nvPr/>
          </p:nvSpPr>
          <p:spPr>
            <a:xfrm>
              <a:off x="4036683" y="4347157"/>
              <a:ext cx="5617210" cy="239395"/>
            </a:xfrm>
            <a:custGeom>
              <a:avLst/>
              <a:gdLst/>
              <a:ahLst/>
              <a:cxnLst/>
              <a:rect l="l" t="t" r="r" b="b"/>
              <a:pathLst>
                <a:path w="5617209" h="239395">
                  <a:moveTo>
                    <a:pt x="3851732" y="0"/>
                  </a:moveTo>
                  <a:lnTo>
                    <a:pt x="0" y="0"/>
                  </a:lnTo>
                  <a:lnTo>
                    <a:pt x="0" y="238848"/>
                  </a:lnTo>
                  <a:lnTo>
                    <a:pt x="3851732" y="238848"/>
                  </a:lnTo>
                  <a:lnTo>
                    <a:pt x="3851732" y="149275"/>
                  </a:lnTo>
                  <a:lnTo>
                    <a:pt x="5557189" y="149275"/>
                  </a:lnTo>
                  <a:lnTo>
                    <a:pt x="5557189" y="179133"/>
                  </a:lnTo>
                  <a:lnTo>
                    <a:pt x="5616905" y="119418"/>
                  </a:lnTo>
                  <a:lnTo>
                    <a:pt x="5557189" y="59715"/>
                  </a:lnTo>
                  <a:lnTo>
                    <a:pt x="5557189" y="89573"/>
                  </a:lnTo>
                  <a:lnTo>
                    <a:pt x="3851732" y="89573"/>
                  </a:lnTo>
                  <a:lnTo>
                    <a:pt x="3851732" y="0"/>
                  </a:lnTo>
                  <a:close/>
                </a:path>
              </a:pathLst>
            </a:custGeom>
            <a:solidFill>
              <a:srgbClr val="4471C4"/>
            </a:solidFill>
          </p:spPr>
          <p:txBody>
            <a:bodyPr wrap="square" lIns="0" tIns="0" rIns="0" bIns="0" rtlCol="0"/>
            <a:lstStyle/>
            <a:p>
              <a:endParaRPr/>
            </a:p>
          </p:txBody>
        </p:sp>
        <p:sp>
          <p:nvSpPr>
            <p:cNvPr id="37" name="object 37"/>
            <p:cNvSpPr/>
            <p:nvPr/>
          </p:nvSpPr>
          <p:spPr>
            <a:xfrm>
              <a:off x="4036683" y="4347157"/>
              <a:ext cx="5617210" cy="239395"/>
            </a:xfrm>
            <a:custGeom>
              <a:avLst/>
              <a:gdLst/>
              <a:ahLst/>
              <a:cxnLst/>
              <a:rect l="l" t="t" r="r" b="b"/>
              <a:pathLst>
                <a:path w="5617209" h="239395">
                  <a:moveTo>
                    <a:pt x="0" y="0"/>
                  </a:moveTo>
                  <a:lnTo>
                    <a:pt x="3851732" y="0"/>
                  </a:lnTo>
                  <a:lnTo>
                    <a:pt x="3851732" y="89573"/>
                  </a:lnTo>
                  <a:lnTo>
                    <a:pt x="5557189" y="89573"/>
                  </a:lnTo>
                  <a:lnTo>
                    <a:pt x="5557189" y="59715"/>
                  </a:lnTo>
                  <a:lnTo>
                    <a:pt x="5616905" y="119418"/>
                  </a:lnTo>
                  <a:lnTo>
                    <a:pt x="5557189" y="179133"/>
                  </a:lnTo>
                  <a:lnTo>
                    <a:pt x="5557189" y="149275"/>
                  </a:lnTo>
                  <a:lnTo>
                    <a:pt x="3851732" y="149275"/>
                  </a:lnTo>
                  <a:lnTo>
                    <a:pt x="3851732" y="238848"/>
                  </a:lnTo>
                  <a:lnTo>
                    <a:pt x="0" y="238848"/>
                  </a:lnTo>
                  <a:lnTo>
                    <a:pt x="0" y="0"/>
                  </a:lnTo>
                  <a:close/>
                </a:path>
              </a:pathLst>
            </a:custGeom>
            <a:ln w="12699">
              <a:solidFill>
                <a:srgbClr val="315391"/>
              </a:solidFill>
            </a:ln>
          </p:spPr>
          <p:txBody>
            <a:bodyPr wrap="square" lIns="0" tIns="0" rIns="0" bIns="0" rtlCol="0"/>
            <a:lstStyle/>
            <a:p>
              <a:endParaRPr/>
            </a:p>
          </p:txBody>
        </p:sp>
      </p:grpSp>
      <p:sp>
        <p:nvSpPr>
          <p:cNvPr id="38" name="object 38"/>
          <p:cNvSpPr txBox="1"/>
          <p:nvPr/>
        </p:nvSpPr>
        <p:spPr>
          <a:xfrm>
            <a:off x="4872774" y="4365332"/>
            <a:ext cx="2177415" cy="185420"/>
          </a:xfrm>
          <a:prstGeom prst="rect">
            <a:avLst/>
          </a:prstGeom>
        </p:spPr>
        <p:txBody>
          <a:bodyPr vert="horz" wrap="square" lIns="0" tIns="12700" rIns="0" bIns="0" rtlCol="0">
            <a:spAutoFit/>
          </a:bodyPr>
          <a:lstStyle/>
          <a:p>
            <a:pPr marL="12700">
              <a:lnSpc>
                <a:spcPct val="100000"/>
              </a:lnSpc>
              <a:spcBef>
                <a:spcPts val="100"/>
              </a:spcBef>
            </a:pPr>
            <a:r>
              <a:rPr sz="1050" spc="-10" dirty="0">
                <a:solidFill>
                  <a:srgbClr val="FFFFFF"/>
                </a:solidFill>
                <a:latin typeface="Calibri"/>
                <a:cs typeface="Calibri"/>
              </a:rPr>
              <a:t>ISO/IEC</a:t>
            </a:r>
            <a:r>
              <a:rPr sz="1050" spc="-35" dirty="0">
                <a:solidFill>
                  <a:srgbClr val="FFFFFF"/>
                </a:solidFill>
                <a:latin typeface="Calibri"/>
                <a:cs typeface="Calibri"/>
              </a:rPr>
              <a:t> </a:t>
            </a:r>
            <a:r>
              <a:rPr sz="1050" dirty="0">
                <a:solidFill>
                  <a:srgbClr val="FFFFFF"/>
                </a:solidFill>
                <a:latin typeface="Calibri"/>
                <a:cs typeface="Calibri"/>
              </a:rPr>
              <a:t>JTC1</a:t>
            </a:r>
            <a:r>
              <a:rPr sz="1050" spc="-25" dirty="0">
                <a:solidFill>
                  <a:srgbClr val="FFFFFF"/>
                </a:solidFill>
                <a:latin typeface="Calibri"/>
                <a:cs typeface="Calibri"/>
              </a:rPr>
              <a:t> </a:t>
            </a:r>
            <a:r>
              <a:rPr sz="1050" dirty="0">
                <a:solidFill>
                  <a:srgbClr val="FFFFFF"/>
                </a:solidFill>
                <a:latin typeface="Calibri"/>
                <a:cs typeface="Calibri"/>
              </a:rPr>
              <a:t>SC42:</a:t>
            </a:r>
            <a:r>
              <a:rPr sz="1050" spc="-30" dirty="0">
                <a:solidFill>
                  <a:srgbClr val="FFFFFF"/>
                </a:solidFill>
                <a:latin typeface="Calibri"/>
                <a:cs typeface="Calibri"/>
              </a:rPr>
              <a:t> </a:t>
            </a:r>
            <a:r>
              <a:rPr sz="1050" dirty="0">
                <a:solidFill>
                  <a:srgbClr val="FFFFFF"/>
                </a:solidFill>
                <a:latin typeface="Calibri"/>
                <a:cs typeface="Calibri"/>
              </a:rPr>
              <a:t>Artificial</a:t>
            </a:r>
            <a:r>
              <a:rPr sz="1050" spc="-30" dirty="0">
                <a:solidFill>
                  <a:srgbClr val="FFFFFF"/>
                </a:solidFill>
                <a:latin typeface="Calibri"/>
                <a:cs typeface="Calibri"/>
              </a:rPr>
              <a:t> </a:t>
            </a:r>
            <a:r>
              <a:rPr sz="1050" spc="-10" dirty="0">
                <a:solidFill>
                  <a:srgbClr val="FFFFFF"/>
                </a:solidFill>
                <a:latin typeface="Calibri"/>
                <a:cs typeface="Calibri"/>
              </a:rPr>
              <a:t>Intelligence</a:t>
            </a:r>
            <a:endParaRPr sz="1050">
              <a:latin typeface="Calibri"/>
              <a:cs typeface="Calibri"/>
            </a:endParaRPr>
          </a:p>
        </p:txBody>
      </p:sp>
      <p:grpSp>
        <p:nvGrpSpPr>
          <p:cNvPr id="39" name="object 39"/>
          <p:cNvGrpSpPr/>
          <p:nvPr/>
        </p:nvGrpSpPr>
        <p:grpSpPr>
          <a:xfrm>
            <a:off x="8821815" y="2302550"/>
            <a:ext cx="753745" cy="499745"/>
            <a:chOff x="8821815" y="2302550"/>
            <a:chExt cx="753745" cy="499745"/>
          </a:xfrm>
        </p:grpSpPr>
        <p:sp>
          <p:nvSpPr>
            <p:cNvPr id="40" name="object 40"/>
            <p:cNvSpPr/>
            <p:nvPr/>
          </p:nvSpPr>
          <p:spPr>
            <a:xfrm>
              <a:off x="8828167" y="2308903"/>
              <a:ext cx="741045" cy="487045"/>
            </a:xfrm>
            <a:custGeom>
              <a:avLst/>
              <a:gdLst/>
              <a:ahLst/>
              <a:cxnLst/>
              <a:rect l="l" t="t" r="r" b="b"/>
              <a:pathLst>
                <a:path w="741045" h="487044">
                  <a:moveTo>
                    <a:pt x="741045" y="0"/>
                  </a:moveTo>
                  <a:lnTo>
                    <a:pt x="0" y="0"/>
                  </a:lnTo>
                  <a:lnTo>
                    <a:pt x="0" y="486778"/>
                  </a:lnTo>
                  <a:lnTo>
                    <a:pt x="659917" y="486778"/>
                  </a:lnTo>
                  <a:lnTo>
                    <a:pt x="741045" y="405638"/>
                  </a:lnTo>
                  <a:lnTo>
                    <a:pt x="741045" y="0"/>
                  </a:lnTo>
                  <a:close/>
                </a:path>
              </a:pathLst>
            </a:custGeom>
            <a:solidFill>
              <a:srgbClr val="FFFFFF"/>
            </a:solidFill>
          </p:spPr>
          <p:txBody>
            <a:bodyPr wrap="square" lIns="0" tIns="0" rIns="0" bIns="0" rtlCol="0"/>
            <a:lstStyle/>
            <a:p>
              <a:endParaRPr/>
            </a:p>
          </p:txBody>
        </p:sp>
        <p:sp>
          <p:nvSpPr>
            <p:cNvPr id="41" name="object 41"/>
            <p:cNvSpPr/>
            <p:nvPr/>
          </p:nvSpPr>
          <p:spPr>
            <a:xfrm>
              <a:off x="9488082" y="2714550"/>
              <a:ext cx="81280" cy="81280"/>
            </a:xfrm>
            <a:custGeom>
              <a:avLst/>
              <a:gdLst/>
              <a:ahLst/>
              <a:cxnLst/>
              <a:rect l="l" t="t" r="r" b="b"/>
              <a:pathLst>
                <a:path w="81279" h="81280">
                  <a:moveTo>
                    <a:pt x="81127" y="0"/>
                  </a:moveTo>
                  <a:lnTo>
                    <a:pt x="16230" y="16217"/>
                  </a:lnTo>
                  <a:lnTo>
                    <a:pt x="0" y="81127"/>
                  </a:lnTo>
                  <a:lnTo>
                    <a:pt x="81127" y="0"/>
                  </a:lnTo>
                  <a:close/>
                </a:path>
              </a:pathLst>
            </a:custGeom>
            <a:solidFill>
              <a:srgbClr val="CCCCCC"/>
            </a:solidFill>
          </p:spPr>
          <p:txBody>
            <a:bodyPr wrap="square" lIns="0" tIns="0" rIns="0" bIns="0" rtlCol="0"/>
            <a:lstStyle/>
            <a:p>
              <a:endParaRPr/>
            </a:p>
          </p:txBody>
        </p:sp>
        <p:sp>
          <p:nvSpPr>
            <p:cNvPr id="42" name="object 42"/>
            <p:cNvSpPr/>
            <p:nvPr/>
          </p:nvSpPr>
          <p:spPr>
            <a:xfrm>
              <a:off x="8828165" y="2308900"/>
              <a:ext cx="741045" cy="487045"/>
            </a:xfrm>
            <a:custGeom>
              <a:avLst/>
              <a:gdLst/>
              <a:ahLst/>
              <a:cxnLst/>
              <a:rect l="l" t="t" r="r" b="b"/>
              <a:pathLst>
                <a:path w="741045" h="487044">
                  <a:moveTo>
                    <a:pt x="659917" y="486778"/>
                  </a:moveTo>
                  <a:lnTo>
                    <a:pt x="676147" y="421868"/>
                  </a:lnTo>
                  <a:lnTo>
                    <a:pt x="741044" y="405650"/>
                  </a:lnTo>
                  <a:lnTo>
                    <a:pt x="659917" y="486778"/>
                  </a:lnTo>
                  <a:lnTo>
                    <a:pt x="0" y="486778"/>
                  </a:lnTo>
                  <a:lnTo>
                    <a:pt x="0" y="0"/>
                  </a:lnTo>
                  <a:lnTo>
                    <a:pt x="741044" y="0"/>
                  </a:lnTo>
                  <a:lnTo>
                    <a:pt x="741044" y="405650"/>
                  </a:lnTo>
                </a:path>
              </a:pathLst>
            </a:custGeom>
            <a:ln w="12700">
              <a:solidFill>
                <a:srgbClr val="315391"/>
              </a:solidFill>
            </a:ln>
          </p:spPr>
          <p:txBody>
            <a:bodyPr wrap="square" lIns="0" tIns="0" rIns="0" bIns="0" rtlCol="0"/>
            <a:lstStyle/>
            <a:p>
              <a:endParaRPr/>
            </a:p>
          </p:txBody>
        </p:sp>
      </p:grpSp>
      <p:sp>
        <p:nvSpPr>
          <p:cNvPr id="43" name="object 43"/>
          <p:cNvSpPr txBox="1"/>
          <p:nvPr/>
        </p:nvSpPr>
        <p:spPr>
          <a:xfrm>
            <a:off x="8919959" y="2338501"/>
            <a:ext cx="557530" cy="330200"/>
          </a:xfrm>
          <a:prstGeom prst="rect">
            <a:avLst/>
          </a:prstGeom>
        </p:spPr>
        <p:txBody>
          <a:bodyPr vert="horz" wrap="square" lIns="0" tIns="12700" rIns="0" bIns="0" rtlCol="0">
            <a:spAutoFit/>
          </a:bodyPr>
          <a:lstStyle/>
          <a:p>
            <a:pPr marL="193675" marR="5080" indent="-181610">
              <a:lnSpc>
                <a:spcPct val="100000"/>
              </a:lnSpc>
              <a:spcBef>
                <a:spcPts val="100"/>
              </a:spcBef>
            </a:pPr>
            <a:r>
              <a:rPr sz="1000" dirty="0">
                <a:latin typeface="Calibri"/>
                <a:cs typeface="Calibri"/>
              </a:rPr>
              <a:t>Revised</a:t>
            </a:r>
            <a:r>
              <a:rPr sz="1000" spc="-35" dirty="0">
                <a:latin typeface="Calibri"/>
                <a:cs typeface="Calibri"/>
              </a:rPr>
              <a:t> </a:t>
            </a:r>
            <a:r>
              <a:rPr sz="1000" spc="-25" dirty="0">
                <a:latin typeface="Calibri"/>
                <a:cs typeface="Calibri"/>
              </a:rPr>
              <a:t>AI</a:t>
            </a:r>
            <a:r>
              <a:rPr sz="1000" spc="500" dirty="0">
                <a:latin typeface="Calibri"/>
                <a:cs typeface="Calibri"/>
              </a:rPr>
              <a:t> </a:t>
            </a:r>
            <a:r>
              <a:rPr sz="1000" spc="-25" dirty="0">
                <a:latin typeface="Calibri"/>
                <a:cs typeface="Calibri"/>
              </a:rPr>
              <a:t>Act</a:t>
            </a:r>
            <a:endParaRPr sz="1000">
              <a:latin typeface="Calibri"/>
              <a:cs typeface="Calibri"/>
            </a:endParaRPr>
          </a:p>
        </p:txBody>
      </p:sp>
      <p:grpSp>
        <p:nvGrpSpPr>
          <p:cNvPr id="44" name="object 44"/>
          <p:cNvGrpSpPr/>
          <p:nvPr/>
        </p:nvGrpSpPr>
        <p:grpSpPr>
          <a:xfrm>
            <a:off x="3733994" y="1790531"/>
            <a:ext cx="7596505" cy="937260"/>
            <a:chOff x="3733994" y="1790531"/>
            <a:chExt cx="7596505" cy="937260"/>
          </a:xfrm>
        </p:grpSpPr>
        <p:sp>
          <p:nvSpPr>
            <p:cNvPr id="45" name="object 45"/>
            <p:cNvSpPr/>
            <p:nvPr/>
          </p:nvSpPr>
          <p:spPr>
            <a:xfrm>
              <a:off x="4144079" y="2248147"/>
              <a:ext cx="432434" cy="473075"/>
            </a:xfrm>
            <a:custGeom>
              <a:avLst/>
              <a:gdLst/>
              <a:ahLst/>
              <a:cxnLst/>
              <a:rect l="l" t="t" r="r" b="b"/>
              <a:pathLst>
                <a:path w="432435" h="473075">
                  <a:moveTo>
                    <a:pt x="323913" y="472820"/>
                  </a:moveTo>
                  <a:lnTo>
                    <a:pt x="323913" y="394233"/>
                  </a:lnTo>
                  <a:lnTo>
                    <a:pt x="201383" y="394233"/>
                  </a:lnTo>
                  <a:lnTo>
                    <a:pt x="155442" y="388875"/>
                  </a:lnTo>
                  <a:lnTo>
                    <a:pt x="113145" y="373634"/>
                  </a:lnTo>
                  <a:lnTo>
                    <a:pt x="75740" y="349757"/>
                  </a:lnTo>
                  <a:lnTo>
                    <a:pt x="44476" y="318492"/>
                  </a:lnTo>
                  <a:lnTo>
                    <a:pt x="20599" y="281087"/>
                  </a:lnTo>
                  <a:lnTo>
                    <a:pt x="5357" y="238790"/>
                  </a:lnTo>
                  <a:lnTo>
                    <a:pt x="0" y="192849"/>
                  </a:lnTo>
                  <a:lnTo>
                    <a:pt x="0" y="0"/>
                  </a:lnTo>
                  <a:lnTo>
                    <a:pt x="58775" y="0"/>
                  </a:lnTo>
                  <a:lnTo>
                    <a:pt x="58775" y="192849"/>
                  </a:lnTo>
                  <a:lnTo>
                    <a:pt x="66096" y="237721"/>
                  </a:lnTo>
                  <a:lnTo>
                    <a:pt x="86442" y="276843"/>
                  </a:lnTo>
                  <a:lnTo>
                    <a:pt x="117389" y="307790"/>
                  </a:lnTo>
                  <a:lnTo>
                    <a:pt x="156511" y="328136"/>
                  </a:lnTo>
                  <a:lnTo>
                    <a:pt x="201383" y="335457"/>
                  </a:lnTo>
                  <a:lnTo>
                    <a:pt x="402488" y="335457"/>
                  </a:lnTo>
                  <a:lnTo>
                    <a:pt x="431876" y="364845"/>
                  </a:lnTo>
                  <a:lnTo>
                    <a:pt x="323913" y="472820"/>
                  </a:lnTo>
                  <a:close/>
                </a:path>
                <a:path w="432435" h="473075">
                  <a:moveTo>
                    <a:pt x="402488" y="335457"/>
                  </a:moveTo>
                  <a:lnTo>
                    <a:pt x="323913" y="335457"/>
                  </a:lnTo>
                  <a:lnTo>
                    <a:pt x="323913" y="256882"/>
                  </a:lnTo>
                  <a:lnTo>
                    <a:pt x="402488" y="335457"/>
                  </a:lnTo>
                  <a:close/>
                </a:path>
              </a:pathLst>
            </a:custGeom>
            <a:solidFill>
              <a:srgbClr val="FFC000"/>
            </a:solidFill>
          </p:spPr>
          <p:txBody>
            <a:bodyPr wrap="square" lIns="0" tIns="0" rIns="0" bIns="0" rtlCol="0"/>
            <a:lstStyle/>
            <a:p>
              <a:endParaRPr/>
            </a:p>
          </p:txBody>
        </p:sp>
        <p:sp>
          <p:nvSpPr>
            <p:cNvPr id="46" name="object 46"/>
            <p:cNvSpPr/>
            <p:nvPr/>
          </p:nvSpPr>
          <p:spPr>
            <a:xfrm>
              <a:off x="4144079" y="2248147"/>
              <a:ext cx="432434" cy="473075"/>
            </a:xfrm>
            <a:custGeom>
              <a:avLst/>
              <a:gdLst/>
              <a:ahLst/>
              <a:cxnLst/>
              <a:rect l="l" t="t" r="r" b="b"/>
              <a:pathLst>
                <a:path w="432435" h="473075">
                  <a:moveTo>
                    <a:pt x="0" y="0"/>
                  </a:moveTo>
                  <a:lnTo>
                    <a:pt x="0" y="192849"/>
                  </a:lnTo>
                  <a:lnTo>
                    <a:pt x="5357" y="238790"/>
                  </a:lnTo>
                  <a:lnTo>
                    <a:pt x="20599" y="281087"/>
                  </a:lnTo>
                  <a:lnTo>
                    <a:pt x="44476" y="318492"/>
                  </a:lnTo>
                  <a:lnTo>
                    <a:pt x="75740" y="349757"/>
                  </a:lnTo>
                  <a:lnTo>
                    <a:pt x="113145" y="373634"/>
                  </a:lnTo>
                  <a:lnTo>
                    <a:pt x="155442" y="388875"/>
                  </a:lnTo>
                  <a:lnTo>
                    <a:pt x="201383" y="394233"/>
                  </a:lnTo>
                  <a:lnTo>
                    <a:pt x="323913" y="394233"/>
                  </a:lnTo>
                  <a:lnTo>
                    <a:pt x="323913" y="472820"/>
                  </a:lnTo>
                  <a:lnTo>
                    <a:pt x="431876" y="364845"/>
                  </a:lnTo>
                  <a:lnTo>
                    <a:pt x="323913" y="256882"/>
                  </a:lnTo>
                  <a:lnTo>
                    <a:pt x="323913" y="335457"/>
                  </a:lnTo>
                  <a:lnTo>
                    <a:pt x="201383" y="335457"/>
                  </a:lnTo>
                  <a:lnTo>
                    <a:pt x="156511" y="328136"/>
                  </a:lnTo>
                  <a:lnTo>
                    <a:pt x="117389" y="307790"/>
                  </a:lnTo>
                  <a:lnTo>
                    <a:pt x="86442" y="276843"/>
                  </a:lnTo>
                  <a:lnTo>
                    <a:pt x="66096" y="237721"/>
                  </a:lnTo>
                  <a:lnTo>
                    <a:pt x="58775" y="192849"/>
                  </a:lnTo>
                  <a:lnTo>
                    <a:pt x="58775" y="0"/>
                  </a:lnTo>
                  <a:lnTo>
                    <a:pt x="0" y="0"/>
                  </a:lnTo>
                  <a:close/>
                </a:path>
              </a:pathLst>
            </a:custGeom>
            <a:ln w="12700">
              <a:solidFill>
                <a:srgbClr val="FFC000"/>
              </a:solidFill>
            </a:ln>
          </p:spPr>
          <p:txBody>
            <a:bodyPr wrap="square" lIns="0" tIns="0" rIns="0" bIns="0" rtlCol="0"/>
            <a:lstStyle/>
            <a:p>
              <a:endParaRPr/>
            </a:p>
          </p:txBody>
        </p:sp>
        <p:sp>
          <p:nvSpPr>
            <p:cNvPr id="47" name="object 47"/>
            <p:cNvSpPr/>
            <p:nvPr/>
          </p:nvSpPr>
          <p:spPr>
            <a:xfrm>
              <a:off x="3740344" y="1796881"/>
              <a:ext cx="7583805" cy="419734"/>
            </a:xfrm>
            <a:custGeom>
              <a:avLst/>
              <a:gdLst/>
              <a:ahLst/>
              <a:cxnLst/>
              <a:rect l="l" t="t" r="r" b="b"/>
              <a:pathLst>
                <a:path w="7583805" h="419735">
                  <a:moveTo>
                    <a:pt x="7513891" y="0"/>
                  </a:moveTo>
                  <a:lnTo>
                    <a:pt x="69875" y="0"/>
                  </a:lnTo>
                  <a:lnTo>
                    <a:pt x="42787" y="5528"/>
                  </a:lnTo>
                  <a:lnTo>
                    <a:pt x="20564" y="20564"/>
                  </a:lnTo>
                  <a:lnTo>
                    <a:pt x="5528" y="42787"/>
                  </a:lnTo>
                  <a:lnTo>
                    <a:pt x="0" y="69875"/>
                  </a:lnTo>
                  <a:lnTo>
                    <a:pt x="0" y="349377"/>
                  </a:lnTo>
                  <a:lnTo>
                    <a:pt x="5528" y="376464"/>
                  </a:lnTo>
                  <a:lnTo>
                    <a:pt x="20564" y="398687"/>
                  </a:lnTo>
                  <a:lnTo>
                    <a:pt x="42787" y="413724"/>
                  </a:lnTo>
                  <a:lnTo>
                    <a:pt x="69875" y="419252"/>
                  </a:lnTo>
                  <a:lnTo>
                    <a:pt x="7513891" y="419252"/>
                  </a:lnTo>
                  <a:lnTo>
                    <a:pt x="7540984" y="413724"/>
                  </a:lnTo>
                  <a:lnTo>
                    <a:pt x="7563207" y="398687"/>
                  </a:lnTo>
                  <a:lnTo>
                    <a:pt x="7578240" y="376464"/>
                  </a:lnTo>
                  <a:lnTo>
                    <a:pt x="7583766" y="349377"/>
                  </a:lnTo>
                  <a:lnTo>
                    <a:pt x="7583766" y="69875"/>
                  </a:lnTo>
                  <a:lnTo>
                    <a:pt x="7578240" y="42787"/>
                  </a:lnTo>
                  <a:lnTo>
                    <a:pt x="7563207" y="20564"/>
                  </a:lnTo>
                  <a:lnTo>
                    <a:pt x="7540984" y="5528"/>
                  </a:lnTo>
                  <a:lnTo>
                    <a:pt x="7513891" y="0"/>
                  </a:lnTo>
                  <a:close/>
                </a:path>
              </a:pathLst>
            </a:custGeom>
            <a:solidFill>
              <a:srgbClr val="FFFFFF"/>
            </a:solidFill>
          </p:spPr>
          <p:txBody>
            <a:bodyPr wrap="square" lIns="0" tIns="0" rIns="0" bIns="0" rtlCol="0"/>
            <a:lstStyle/>
            <a:p>
              <a:endParaRPr/>
            </a:p>
          </p:txBody>
        </p:sp>
        <p:sp>
          <p:nvSpPr>
            <p:cNvPr id="48" name="object 48"/>
            <p:cNvSpPr/>
            <p:nvPr/>
          </p:nvSpPr>
          <p:spPr>
            <a:xfrm>
              <a:off x="3740344" y="1796881"/>
              <a:ext cx="7583805" cy="419734"/>
            </a:xfrm>
            <a:custGeom>
              <a:avLst/>
              <a:gdLst/>
              <a:ahLst/>
              <a:cxnLst/>
              <a:rect l="l" t="t" r="r" b="b"/>
              <a:pathLst>
                <a:path w="7583805" h="419735">
                  <a:moveTo>
                    <a:pt x="0" y="69875"/>
                  </a:moveTo>
                  <a:lnTo>
                    <a:pt x="5528" y="42787"/>
                  </a:lnTo>
                  <a:lnTo>
                    <a:pt x="20564" y="20564"/>
                  </a:lnTo>
                  <a:lnTo>
                    <a:pt x="42787" y="5528"/>
                  </a:lnTo>
                  <a:lnTo>
                    <a:pt x="69875" y="0"/>
                  </a:lnTo>
                  <a:lnTo>
                    <a:pt x="7513891" y="0"/>
                  </a:lnTo>
                  <a:lnTo>
                    <a:pt x="7540984" y="5528"/>
                  </a:lnTo>
                  <a:lnTo>
                    <a:pt x="7563207" y="20564"/>
                  </a:lnTo>
                  <a:lnTo>
                    <a:pt x="7578240" y="42787"/>
                  </a:lnTo>
                  <a:lnTo>
                    <a:pt x="7583766" y="69875"/>
                  </a:lnTo>
                  <a:lnTo>
                    <a:pt x="7583766" y="349377"/>
                  </a:lnTo>
                  <a:lnTo>
                    <a:pt x="7578240" y="376464"/>
                  </a:lnTo>
                  <a:lnTo>
                    <a:pt x="7563207" y="398687"/>
                  </a:lnTo>
                  <a:lnTo>
                    <a:pt x="7540984" y="413724"/>
                  </a:lnTo>
                  <a:lnTo>
                    <a:pt x="7513891" y="419252"/>
                  </a:lnTo>
                  <a:lnTo>
                    <a:pt x="69875" y="419252"/>
                  </a:lnTo>
                  <a:lnTo>
                    <a:pt x="42787" y="413724"/>
                  </a:lnTo>
                  <a:lnTo>
                    <a:pt x="20564" y="398687"/>
                  </a:lnTo>
                  <a:lnTo>
                    <a:pt x="5528" y="376464"/>
                  </a:lnTo>
                  <a:lnTo>
                    <a:pt x="0" y="349377"/>
                  </a:lnTo>
                  <a:lnTo>
                    <a:pt x="0" y="69875"/>
                  </a:lnTo>
                  <a:close/>
                </a:path>
              </a:pathLst>
            </a:custGeom>
            <a:ln w="12700">
              <a:solidFill>
                <a:srgbClr val="315391"/>
              </a:solidFill>
            </a:ln>
          </p:spPr>
          <p:txBody>
            <a:bodyPr wrap="square" lIns="0" tIns="0" rIns="0" bIns="0" rtlCol="0"/>
            <a:lstStyle/>
            <a:p>
              <a:endParaRPr/>
            </a:p>
          </p:txBody>
        </p:sp>
      </p:grpSp>
      <p:sp>
        <p:nvSpPr>
          <p:cNvPr id="49" name="object 49"/>
          <p:cNvSpPr txBox="1"/>
          <p:nvPr/>
        </p:nvSpPr>
        <p:spPr>
          <a:xfrm>
            <a:off x="6913295" y="1905266"/>
            <a:ext cx="1237615" cy="185420"/>
          </a:xfrm>
          <a:prstGeom prst="rect">
            <a:avLst/>
          </a:prstGeom>
        </p:spPr>
        <p:txBody>
          <a:bodyPr vert="horz" wrap="square" lIns="0" tIns="12700" rIns="0" bIns="0" rtlCol="0">
            <a:spAutoFit/>
          </a:bodyPr>
          <a:lstStyle/>
          <a:p>
            <a:pPr marL="12700">
              <a:lnSpc>
                <a:spcPct val="100000"/>
              </a:lnSpc>
              <a:spcBef>
                <a:spcPts val="100"/>
              </a:spcBef>
            </a:pPr>
            <a:r>
              <a:rPr sz="1050" dirty="0">
                <a:latin typeface="Calibri"/>
                <a:cs typeface="Calibri"/>
              </a:rPr>
              <a:t>European</a:t>
            </a:r>
            <a:r>
              <a:rPr sz="1050" spc="-35" dirty="0">
                <a:latin typeface="Calibri"/>
                <a:cs typeface="Calibri"/>
              </a:rPr>
              <a:t> </a:t>
            </a:r>
            <a:r>
              <a:rPr sz="1050" spc="-10" dirty="0">
                <a:latin typeface="Calibri"/>
                <a:cs typeface="Calibri"/>
              </a:rPr>
              <a:t>Commission</a:t>
            </a:r>
            <a:endParaRPr sz="1050">
              <a:latin typeface="Calibri"/>
              <a:cs typeface="Calibri"/>
            </a:endParaRPr>
          </a:p>
        </p:txBody>
      </p:sp>
      <p:grpSp>
        <p:nvGrpSpPr>
          <p:cNvPr id="50" name="object 50"/>
          <p:cNvGrpSpPr/>
          <p:nvPr/>
        </p:nvGrpSpPr>
        <p:grpSpPr>
          <a:xfrm>
            <a:off x="4146490" y="1869646"/>
            <a:ext cx="3268345" cy="1822450"/>
            <a:chOff x="4146490" y="1869646"/>
            <a:chExt cx="3268345" cy="1822450"/>
          </a:xfrm>
        </p:grpSpPr>
        <p:pic>
          <p:nvPicPr>
            <p:cNvPr id="51" name="object 51"/>
            <p:cNvPicPr/>
            <p:nvPr/>
          </p:nvPicPr>
          <p:blipFill>
            <a:blip r:embed="rId2" cstate="print"/>
            <a:stretch>
              <a:fillRect/>
            </a:stretch>
          </p:blipFill>
          <p:spPr>
            <a:xfrm>
              <a:off x="5592049" y="2378672"/>
              <a:ext cx="727824" cy="428548"/>
            </a:xfrm>
            <a:prstGeom prst="rect">
              <a:avLst/>
            </a:prstGeom>
          </p:spPr>
        </p:pic>
        <p:pic>
          <p:nvPicPr>
            <p:cNvPr id="52" name="object 52"/>
            <p:cNvPicPr/>
            <p:nvPr/>
          </p:nvPicPr>
          <p:blipFill>
            <a:blip r:embed="rId3" cstate="print"/>
            <a:stretch>
              <a:fillRect/>
            </a:stretch>
          </p:blipFill>
          <p:spPr>
            <a:xfrm>
              <a:off x="4327759" y="1869646"/>
              <a:ext cx="1231379" cy="283565"/>
            </a:xfrm>
            <a:prstGeom prst="rect">
              <a:avLst/>
            </a:prstGeom>
          </p:spPr>
        </p:pic>
        <p:pic>
          <p:nvPicPr>
            <p:cNvPr id="53" name="object 53"/>
            <p:cNvPicPr/>
            <p:nvPr/>
          </p:nvPicPr>
          <p:blipFill>
            <a:blip r:embed="rId4" cstate="print"/>
            <a:stretch>
              <a:fillRect/>
            </a:stretch>
          </p:blipFill>
          <p:spPr>
            <a:xfrm>
              <a:off x="6584727" y="3127853"/>
              <a:ext cx="830008" cy="238848"/>
            </a:xfrm>
            <a:prstGeom prst="rect">
              <a:avLst/>
            </a:prstGeom>
          </p:spPr>
        </p:pic>
        <p:sp>
          <p:nvSpPr>
            <p:cNvPr id="54" name="object 54"/>
            <p:cNvSpPr/>
            <p:nvPr/>
          </p:nvSpPr>
          <p:spPr>
            <a:xfrm>
              <a:off x="4152840" y="2306553"/>
              <a:ext cx="1581785" cy="1162685"/>
            </a:xfrm>
            <a:custGeom>
              <a:avLst/>
              <a:gdLst/>
              <a:ahLst/>
              <a:cxnLst/>
              <a:rect l="l" t="t" r="r" b="b"/>
              <a:pathLst>
                <a:path w="1581785" h="1162685">
                  <a:moveTo>
                    <a:pt x="1455724" y="1162634"/>
                  </a:moveTo>
                  <a:lnTo>
                    <a:pt x="1455724" y="1079550"/>
                  </a:lnTo>
                  <a:lnTo>
                    <a:pt x="542150" y="1079550"/>
                  </a:lnTo>
                  <a:lnTo>
                    <a:pt x="495654" y="1077545"/>
                  </a:lnTo>
                  <a:lnTo>
                    <a:pt x="450203" y="1071639"/>
                  </a:lnTo>
                  <a:lnTo>
                    <a:pt x="405963" y="1062002"/>
                  </a:lnTo>
                  <a:lnTo>
                    <a:pt x="363103" y="1048802"/>
                  </a:lnTo>
                  <a:lnTo>
                    <a:pt x="321790" y="1032206"/>
                  </a:lnTo>
                  <a:lnTo>
                    <a:pt x="282194" y="1012383"/>
                  </a:lnTo>
                  <a:lnTo>
                    <a:pt x="244481" y="989500"/>
                  </a:lnTo>
                  <a:lnTo>
                    <a:pt x="208819" y="963726"/>
                  </a:lnTo>
                  <a:lnTo>
                    <a:pt x="175378" y="935228"/>
                  </a:lnTo>
                  <a:lnTo>
                    <a:pt x="144324" y="904174"/>
                  </a:lnTo>
                  <a:lnTo>
                    <a:pt x="115825" y="870733"/>
                  </a:lnTo>
                  <a:lnTo>
                    <a:pt x="90050" y="835072"/>
                  </a:lnTo>
                  <a:lnTo>
                    <a:pt x="67167" y="797360"/>
                  </a:lnTo>
                  <a:lnTo>
                    <a:pt x="47344" y="757764"/>
                  </a:lnTo>
                  <a:lnTo>
                    <a:pt x="30748" y="716453"/>
                  </a:lnTo>
                  <a:lnTo>
                    <a:pt x="17547" y="673594"/>
                  </a:lnTo>
                  <a:lnTo>
                    <a:pt x="7911" y="629356"/>
                  </a:lnTo>
                  <a:lnTo>
                    <a:pt x="2002" y="583828"/>
                  </a:lnTo>
                  <a:lnTo>
                    <a:pt x="0" y="537413"/>
                  </a:lnTo>
                  <a:lnTo>
                    <a:pt x="0" y="0"/>
                  </a:lnTo>
                  <a:lnTo>
                    <a:pt x="57277" y="0"/>
                  </a:lnTo>
                  <a:lnTo>
                    <a:pt x="57277" y="537413"/>
                  </a:lnTo>
                  <a:lnTo>
                    <a:pt x="59514" y="583828"/>
                  </a:lnTo>
                  <a:lnTo>
                    <a:pt x="66085" y="629055"/>
                  </a:lnTo>
                  <a:lnTo>
                    <a:pt x="76782" y="672884"/>
                  </a:lnTo>
                  <a:lnTo>
                    <a:pt x="91393" y="715106"/>
                  </a:lnTo>
                  <a:lnTo>
                    <a:pt x="109710" y="755511"/>
                  </a:lnTo>
                  <a:lnTo>
                    <a:pt x="131522" y="793889"/>
                  </a:lnTo>
                  <a:lnTo>
                    <a:pt x="156619" y="830030"/>
                  </a:lnTo>
                  <a:lnTo>
                    <a:pt x="184793" y="863725"/>
                  </a:lnTo>
                  <a:lnTo>
                    <a:pt x="215832" y="894763"/>
                  </a:lnTo>
                  <a:lnTo>
                    <a:pt x="249528" y="922935"/>
                  </a:lnTo>
                  <a:lnTo>
                    <a:pt x="285670" y="948032"/>
                  </a:lnTo>
                  <a:lnTo>
                    <a:pt x="324049" y="969843"/>
                  </a:lnTo>
                  <a:lnTo>
                    <a:pt x="364454" y="988158"/>
                  </a:lnTo>
                  <a:lnTo>
                    <a:pt x="406677" y="1002769"/>
                  </a:lnTo>
                  <a:lnTo>
                    <a:pt x="450507" y="1013465"/>
                  </a:lnTo>
                  <a:lnTo>
                    <a:pt x="495735" y="1020036"/>
                  </a:lnTo>
                  <a:lnTo>
                    <a:pt x="542150" y="1022273"/>
                  </a:lnTo>
                  <a:lnTo>
                    <a:pt x="1549042" y="1022273"/>
                  </a:lnTo>
                  <a:lnTo>
                    <a:pt x="1581213" y="1050912"/>
                  </a:lnTo>
                  <a:lnTo>
                    <a:pt x="1455724" y="1162634"/>
                  </a:lnTo>
                  <a:close/>
                </a:path>
                <a:path w="1581785" h="1162685">
                  <a:moveTo>
                    <a:pt x="1549042" y="1022273"/>
                  </a:moveTo>
                  <a:lnTo>
                    <a:pt x="1455724" y="1022273"/>
                  </a:lnTo>
                  <a:lnTo>
                    <a:pt x="1455724" y="939203"/>
                  </a:lnTo>
                  <a:lnTo>
                    <a:pt x="1549042" y="1022273"/>
                  </a:lnTo>
                  <a:close/>
                </a:path>
              </a:pathLst>
            </a:custGeom>
            <a:solidFill>
              <a:srgbClr val="FFC000"/>
            </a:solidFill>
          </p:spPr>
          <p:txBody>
            <a:bodyPr wrap="square" lIns="0" tIns="0" rIns="0" bIns="0" rtlCol="0"/>
            <a:lstStyle/>
            <a:p>
              <a:endParaRPr/>
            </a:p>
          </p:txBody>
        </p:sp>
        <p:sp>
          <p:nvSpPr>
            <p:cNvPr id="55" name="object 55"/>
            <p:cNvSpPr/>
            <p:nvPr/>
          </p:nvSpPr>
          <p:spPr>
            <a:xfrm>
              <a:off x="4152840" y="2306553"/>
              <a:ext cx="1581785" cy="1162685"/>
            </a:xfrm>
            <a:custGeom>
              <a:avLst/>
              <a:gdLst/>
              <a:ahLst/>
              <a:cxnLst/>
              <a:rect l="l" t="t" r="r" b="b"/>
              <a:pathLst>
                <a:path w="1581785" h="1162685">
                  <a:moveTo>
                    <a:pt x="0" y="0"/>
                  </a:moveTo>
                  <a:lnTo>
                    <a:pt x="0" y="537413"/>
                  </a:lnTo>
                  <a:lnTo>
                    <a:pt x="2005" y="583906"/>
                  </a:lnTo>
                  <a:lnTo>
                    <a:pt x="7911" y="629356"/>
                  </a:lnTo>
                  <a:lnTo>
                    <a:pt x="17547" y="673594"/>
                  </a:lnTo>
                  <a:lnTo>
                    <a:pt x="30748" y="716453"/>
                  </a:lnTo>
                  <a:lnTo>
                    <a:pt x="47344" y="757764"/>
                  </a:lnTo>
                  <a:lnTo>
                    <a:pt x="67167" y="797360"/>
                  </a:lnTo>
                  <a:lnTo>
                    <a:pt x="90050" y="835072"/>
                  </a:lnTo>
                  <a:lnTo>
                    <a:pt x="115825" y="870733"/>
                  </a:lnTo>
                  <a:lnTo>
                    <a:pt x="144324" y="904174"/>
                  </a:lnTo>
                  <a:lnTo>
                    <a:pt x="175378" y="935228"/>
                  </a:lnTo>
                  <a:lnTo>
                    <a:pt x="208819" y="963726"/>
                  </a:lnTo>
                  <a:lnTo>
                    <a:pt x="244481" y="989500"/>
                  </a:lnTo>
                  <a:lnTo>
                    <a:pt x="282194" y="1012383"/>
                  </a:lnTo>
                  <a:lnTo>
                    <a:pt x="321790" y="1032206"/>
                  </a:lnTo>
                  <a:lnTo>
                    <a:pt x="363103" y="1048802"/>
                  </a:lnTo>
                  <a:lnTo>
                    <a:pt x="405963" y="1062002"/>
                  </a:lnTo>
                  <a:lnTo>
                    <a:pt x="450203" y="1071639"/>
                  </a:lnTo>
                  <a:lnTo>
                    <a:pt x="495654" y="1077545"/>
                  </a:lnTo>
                  <a:lnTo>
                    <a:pt x="542150" y="1079550"/>
                  </a:lnTo>
                  <a:lnTo>
                    <a:pt x="1455724" y="1079550"/>
                  </a:lnTo>
                  <a:lnTo>
                    <a:pt x="1455724" y="1162634"/>
                  </a:lnTo>
                  <a:lnTo>
                    <a:pt x="1581213" y="1050912"/>
                  </a:lnTo>
                  <a:lnTo>
                    <a:pt x="1455724" y="939203"/>
                  </a:lnTo>
                  <a:lnTo>
                    <a:pt x="1455724" y="1022273"/>
                  </a:lnTo>
                  <a:lnTo>
                    <a:pt x="542150" y="1022273"/>
                  </a:lnTo>
                  <a:lnTo>
                    <a:pt x="495735" y="1020036"/>
                  </a:lnTo>
                  <a:lnTo>
                    <a:pt x="450507" y="1013465"/>
                  </a:lnTo>
                  <a:lnTo>
                    <a:pt x="406677" y="1002769"/>
                  </a:lnTo>
                  <a:lnTo>
                    <a:pt x="364454" y="988158"/>
                  </a:lnTo>
                  <a:lnTo>
                    <a:pt x="324049" y="969843"/>
                  </a:lnTo>
                  <a:lnTo>
                    <a:pt x="285670" y="948032"/>
                  </a:lnTo>
                  <a:lnTo>
                    <a:pt x="249528" y="922935"/>
                  </a:lnTo>
                  <a:lnTo>
                    <a:pt x="215832" y="894763"/>
                  </a:lnTo>
                  <a:lnTo>
                    <a:pt x="184793" y="863725"/>
                  </a:lnTo>
                  <a:lnTo>
                    <a:pt x="156619" y="830030"/>
                  </a:lnTo>
                  <a:lnTo>
                    <a:pt x="131522" y="793889"/>
                  </a:lnTo>
                  <a:lnTo>
                    <a:pt x="109710" y="755511"/>
                  </a:lnTo>
                  <a:lnTo>
                    <a:pt x="91393" y="715106"/>
                  </a:lnTo>
                  <a:lnTo>
                    <a:pt x="76782" y="672884"/>
                  </a:lnTo>
                  <a:lnTo>
                    <a:pt x="66085" y="629055"/>
                  </a:lnTo>
                  <a:lnTo>
                    <a:pt x="59514" y="583828"/>
                  </a:lnTo>
                  <a:lnTo>
                    <a:pt x="57277" y="537413"/>
                  </a:lnTo>
                  <a:lnTo>
                    <a:pt x="57277" y="0"/>
                  </a:lnTo>
                  <a:lnTo>
                    <a:pt x="0" y="0"/>
                  </a:lnTo>
                  <a:close/>
                </a:path>
              </a:pathLst>
            </a:custGeom>
            <a:ln w="12700">
              <a:solidFill>
                <a:srgbClr val="FFC000"/>
              </a:solidFill>
            </a:ln>
          </p:spPr>
          <p:txBody>
            <a:bodyPr wrap="square" lIns="0" tIns="0" rIns="0" bIns="0" rtlCol="0"/>
            <a:lstStyle/>
            <a:p>
              <a:endParaRPr/>
            </a:p>
          </p:txBody>
        </p:sp>
        <p:sp>
          <p:nvSpPr>
            <p:cNvPr id="56" name="object 56"/>
            <p:cNvSpPr/>
            <p:nvPr/>
          </p:nvSpPr>
          <p:spPr>
            <a:xfrm>
              <a:off x="5730728" y="3064832"/>
              <a:ext cx="854075" cy="620395"/>
            </a:xfrm>
            <a:custGeom>
              <a:avLst/>
              <a:gdLst/>
              <a:ahLst/>
              <a:cxnLst/>
              <a:rect l="l" t="t" r="r" b="b"/>
              <a:pathLst>
                <a:path w="854075" h="620395">
                  <a:moveTo>
                    <a:pt x="853998" y="0"/>
                  </a:moveTo>
                  <a:lnTo>
                    <a:pt x="0" y="0"/>
                  </a:lnTo>
                  <a:lnTo>
                    <a:pt x="0" y="620356"/>
                  </a:lnTo>
                  <a:lnTo>
                    <a:pt x="750608" y="620356"/>
                  </a:lnTo>
                  <a:lnTo>
                    <a:pt x="853998" y="516966"/>
                  </a:lnTo>
                  <a:lnTo>
                    <a:pt x="853998" y="0"/>
                  </a:lnTo>
                  <a:close/>
                </a:path>
              </a:pathLst>
            </a:custGeom>
            <a:solidFill>
              <a:srgbClr val="FFFFFF"/>
            </a:solidFill>
          </p:spPr>
          <p:txBody>
            <a:bodyPr wrap="square" lIns="0" tIns="0" rIns="0" bIns="0" rtlCol="0"/>
            <a:lstStyle/>
            <a:p>
              <a:endParaRPr/>
            </a:p>
          </p:txBody>
        </p:sp>
        <p:sp>
          <p:nvSpPr>
            <p:cNvPr id="57" name="object 57"/>
            <p:cNvSpPr/>
            <p:nvPr/>
          </p:nvSpPr>
          <p:spPr>
            <a:xfrm>
              <a:off x="6481331" y="3581796"/>
              <a:ext cx="103505" cy="103505"/>
            </a:xfrm>
            <a:custGeom>
              <a:avLst/>
              <a:gdLst/>
              <a:ahLst/>
              <a:cxnLst/>
              <a:rect l="l" t="t" r="r" b="b"/>
              <a:pathLst>
                <a:path w="103504" h="103504">
                  <a:moveTo>
                    <a:pt x="103390" y="0"/>
                  </a:moveTo>
                  <a:lnTo>
                    <a:pt x="20675" y="20675"/>
                  </a:lnTo>
                  <a:lnTo>
                    <a:pt x="0" y="103390"/>
                  </a:lnTo>
                  <a:lnTo>
                    <a:pt x="103390" y="0"/>
                  </a:lnTo>
                  <a:close/>
                </a:path>
              </a:pathLst>
            </a:custGeom>
            <a:solidFill>
              <a:srgbClr val="CCCCCC"/>
            </a:solidFill>
          </p:spPr>
          <p:txBody>
            <a:bodyPr wrap="square" lIns="0" tIns="0" rIns="0" bIns="0" rtlCol="0"/>
            <a:lstStyle/>
            <a:p>
              <a:endParaRPr/>
            </a:p>
          </p:txBody>
        </p:sp>
        <p:sp>
          <p:nvSpPr>
            <p:cNvPr id="58" name="object 58"/>
            <p:cNvSpPr/>
            <p:nvPr/>
          </p:nvSpPr>
          <p:spPr>
            <a:xfrm>
              <a:off x="5730723" y="3064830"/>
              <a:ext cx="854075" cy="620395"/>
            </a:xfrm>
            <a:custGeom>
              <a:avLst/>
              <a:gdLst/>
              <a:ahLst/>
              <a:cxnLst/>
              <a:rect l="l" t="t" r="r" b="b"/>
              <a:pathLst>
                <a:path w="854075" h="620395">
                  <a:moveTo>
                    <a:pt x="750608" y="620356"/>
                  </a:moveTo>
                  <a:lnTo>
                    <a:pt x="771283" y="537641"/>
                  </a:lnTo>
                  <a:lnTo>
                    <a:pt x="853998" y="516966"/>
                  </a:lnTo>
                  <a:lnTo>
                    <a:pt x="750608" y="620356"/>
                  </a:lnTo>
                  <a:lnTo>
                    <a:pt x="0" y="620356"/>
                  </a:lnTo>
                  <a:lnTo>
                    <a:pt x="0" y="0"/>
                  </a:lnTo>
                  <a:lnTo>
                    <a:pt x="853998" y="0"/>
                  </a:lnTo>
                  <a:lnTo>
                    <a:pt x="853998" y="516966"/>
                  </a:lnTo>
                </a:path>
              </a:pathLst>
            </a:custGeom>
            <a:ln w="12700">
              <a:solidFill>
                <a:srgbClr val="315391"/>
              </a:solidFill>
            </a:ln>
          </p:spPr>
          <p:txBody>
            <a:bodyPr wrap="square" lIns="0" tIns="0" rIns="0" bIns="0" rtlCol="0"/>
            <a:lstStyle/>
            <a:p>
              <a:endParaRPr/>
            </a:p>
          </p:txBody>
        </p:sp>
      </p:grpSp>
      <p:sp>
        <p:nvSpPr>
          <p:cNvPr id="59" name="object 59"/>
          <p:cNvSpPr txBox="1"/>
          <p:nvPr/>
        </p:nvSpPr>
        <p:spPr>
          <a:xfrm>
            <a:off x="5813831" y="3168573"/>
            <a:ext cx="687705" cy="299720"/>
          </a:xfrm>
          <a:prstGeom prst="rect">
            <a:avLst/>
          </a:prstGeom>
        </p:spPr>
        <p:txBody>
          <a:bodyPr vert="horz" wrap="square" lIns="0" tIns="12700" rIns="0" bIns="0" rtlCol="0">
            <a:spAutoFit/>
          </a:bodyPr>
          <a:lstStyle/>
          <a:p>
            <a:pPr marL="12700" marR="5080" algn="ctr">
              <a:lnSpc>
                <a:spcPct val="100000"/>
              </a:lnSpc>
              <a:spcBef>
                <a:spcPts val="100"/>
              </a:spcBef>
            </a:pPr>
            <a:r>
              <a:rPr sz="600" spc="-10" dirty="0">
                <a:latin typeface="Calibri"/>
                <a:cs typeface="Calibri"/>
              </a:rPr>
              <a:t>Harmonised</a:t>
            </a:r>
            <a:r>
              <a:rPr sz="600" spc="500" dirty="0">
                <a:latin typeface="Calibri"/>
                <a:cs typeface="Calibri"/>
              </a:rPr>
              <a:t> </a:t>
            </a:r>
            <a:r>
              <a:rPr sz="600" spc="-10" dirty="0">
                <a:latin typeface="Calibri"/>
                <a:cs typeface="Calibri"/>
              </a:rPr>
              <a:t>Standards</a:t>
            </a:r>
            <a:r>
              <a:rPr sz="600" dirty="0">
                <a:latin typeface="Calibri"/>
                <a:cs typeface="Calibri"/>
              </a:rPr>
              <a:t> Request</a:t>
            </a:r>
            <a:r>
              <a:rPr sz="600" spc="15" dirty="0">
                <a:latin typeface="Calibri"/>
                <a:cs typeface="Calibri"/>
              </a:rPr>
              <a:t> </a:t>
            </a:r>
            <a:r>
              <a:rPr sz="600" spc="-25" dirty="0">
                <a:latin typeface="Calibri"/>
                <a:cs typeface="Calibri"/>
              </a:rPr>
              <a:t>to</a:t>
            </a:r>
            <a:r>
              <a:rPr sz="600" spc="500" dirty="0">
                <a:latin typeface="Calibri"/>
                <a:cs typeface="Calibri"/>
              </a:rPr>
              <a:t> </a:t>
            </a:r>
            <a:r>
              <a:rPr sz="600" dirty="0">
                <a:latin typeface="Calibri"/>
                <a:cs typeface="Calibri"/>
              </a:rPr>
              <a:t>JTC</a:t>
            </a:r>
            <a:r>
              <a:rPr sz="600" spc="-10" dirty="0">
                <a:latin typeface="Calibri"/>
                <a:cs typeface="Calibri"/>
              </a:rPr>
              <a:t> </a:t>
            </a:r>
            <a:r>
              <a:rPr sz="600" spc="-25" dirty="0">
                <a:latin typeface="Calibri"/>
                <a:cs typeface="Calibri"/>
              </a:rPr>
              <a:t>21</a:t>
            </a:r>
            <a:endParaRPr sz="600">
              <a:latin typeface="Calibri"/>
              <a:cs typeface="Calibri"/>
            </a:endParaRPr>
          </a:p>
        </p:txBody>
      </p:sp>
      <p:grpSp>
        <p:nvGrpSpPr>
          <p:cNvPr id="60" name="object 60"/>
          <p:cNvGrpSpPr/>
          <p:nvPr/>
        </p:nvGrpSpPr>
        <p:grpSpPr>
          <a:xfrm>
            <a:off x="7996657" y="2879700"/>
            <a:ext cx="1780539" cy="499745"/>
            <a:chOff x="7996657" y="2879700"/>
            <a:chExt cx="1780539" cy="499745"/>
          </a:xfrm>
        </p:grpSpPr>
        <p:sp>
          <p:nvSpPr>
            <p:cNvPr id="61" name="object 61"/>
            <p:cNvSpPr/>
            <p:nvPr/>
          </p:nvSpPr>
          <p:spPr>
            <a:xfrm>
              <a:off x="8003007" y="2886050"/>
              <a:ext cx="1767839" cy="487045"/>
            </a:xfrm>
            <a:custGeom>
              <a:avLst/>
              <a:gdLst/>
              <a:ahLst/>
              <a:cxnLst/>
              <a:rect l="l" t="t" r="r" b="b"/>
              <a:pathLst>
                <a:path w="1767840" h="487045">
                  <a:moveTo>
                    <a:pt x="1211999" y="0"/>
                  </a:moveTo>
                  <a:lnTo>
                    <a:pt x="0" y="0"/>
                  </a:lnTo>
                  <a:lnTo>
                    <a:pt x="0" y="486778"/>
                  </a:lnTo>
                  <a:lnTo>
                    <a:pt x="1211999" y="486778"/>
                  </a:lnTo>
                  <a:lnTo>
                    <a:pt x="1211999" y="304228"/>
                  </a:lnTo>
                  <a:lnTo>
                    <a:pt x="1645742" y="304228"/>
                  </a:lnTo>
                  <a:lnTo>
                    <a:pt x="1645742" y="365086"/>
                  </a:lnTo>
                  <a:lnTo>
                    <a:pt x="1767433" y="243382"/>
                  </a:lnTo>
                  <a:lnTo>
                    <a:pt x="1645742" y="121691"/>
                  </a:lnTo>
                  <a:lnTo>
                    <a:pt x="1645742" y="182537"/>
                  </a:lnTo>
                  <a:lnTo>
                    <a:pt x="1211999" y="182537"/>
                  </a:lnTo>
                  <a:lnTo>
                    <a:pt x="1211999" y="0"/>
                  </a:lnTo>
                  <a:close/>
                </a:path>
              </a:pathLst>
            </a:custGeom>
            <a:solidFill>
              <a:srgbClr val="4471C4"/>
            </a:solidFill>
          </p:spPr>
          <p:txBody>
            <a:bodyPr wrap="square" lIns="0" tIns="0" rIns="0" bIns="0" rtlCol="0"/>
            <a:lstStyle/>
            <a:p>
              <a:endParaRPr/>
            </a:p>
          </p:txBody>
        </p:sp>
        <p:sp>
          <p:nvSpPr>
            <p:cNvPr id="62" name="object 62"/>
            <p:cNvSpPr/>
            <p:nvPr/>
          </p:nvSpPr>
          <p:spPr>
            <a:xfrm>
              <a:off x="8003007" y="2886050"/>
              <a:ext cx="1767839" cy="487045"/>
            </a:xfrm>
            <a:custGeom>
              <a:avLst/>
              <a:gdLst/>
              <a:ahLst/>
              <a:cxnLst/>
              <a:rect l="l" t="t" r="r" b="b"/>
              <a:pathLst>
                <a:path w="1767840" h="487045">
                  <a:moveTo>
                    <a:pt x="0" y="0"/>
                  </a:moveTo>
                  <a:lnTo>
                    <a:pt x="1211999" y="0"/>
                  </a:lnTo>
                  <a:lnTo>
                    <a:pt x="1211999" y="182537"/>
                  </a:lnTo>
                  <a:lnTo>
                    <a:pt x="1645742" y="182537"/>
                  </a:lnTo>
                  <a:lnTo>
                    <a:pt x="1645742" y="121691"/>
                  </a:lnTo>
                  <a:lnTo>
                    <a:pt x="1767433" y="243382"/>
                  </a:lnTo>
                  <a:lnTo>
                    <a:pt x="1645742" y="365086"/>
                  </a:lnTo>
                  <a:lnTo>
                    <a:pt x="1645742" y="304228"/>
                  </a:lnTo>
                  <a:lnTo>
                    <a:pt x="1211999" y="304228"/>
                  </a:lnTo>
                  <a:lnTo>
                    <a:pt x="1211999" y="486778"/>
                  </a:lnTo>
                  <a:lnTo>
                    <a:pt x="0" y="486778"/>
                  </a:lnTo>
                  <a:lnTo>
                    <a:pt x="0" y="0"/>
                  </a:lnTo>
                  <a:close/>
                </a:path>
              </a:pathLst>
            </a:custGeom>
            <a:ln w="12700">
              <a:solidFill>
                <a:srgbClr val="315391"/>
              </a:solidFill>
            </a:ln>
          </p:spPr>
          <p:txBody>
            <a:bodyPr wrap="square" lIns="0" tIns="0" rIns="0" bIns="0" rtlCol="0"/>
            <a:lstStyle/>
            <a:p>
              <a:endParaRPr/>
            </a:p>
          </p:txBody>
        </p:sp>
      </p:grpSp>
      <p:sp>
        <p:nvSpPr>
          <p:cNvPr id="63" name="object 63"/>
          <p:cNvSpPr txBox="1"/>
          <p:nvPr/>
        </p:nvSpPr>
        <p:spPr>
          <a:xfrm>
            <a:off x="8242579" y="2868167"/>
            <a:ext cx="732790" cy="506095"/>
          </a:xfrm>
          <a:prstGeom prst="rect">
            <a:avLst/>
          </a:prstGeom>
        </p:spPr>
        <p:txBody>
          <a:bodyPr vert="horz" wrap="square" lIns="0" tIns="12700" rIns="0" bIns="0" rtlCol="0">
            <a:spAutoFit/>
          </a:bodyPr>
          <a:lstStyle/>
          <a:p>
            <a:pPr marL="99695" marR="5080" indent="-87630">
              <a:lnSpc>
                <a:spcPct val="100000"/>
              </a:lnSpc>
              <a:spcBef>
                <a:spcPts val="100"/>
              </a:spcBef>
            </a:pPr>
            <a:r>
              <a:rPr sz="1050" spc="-10" dirty="0">
                <a:solidFill>
                  <a:srgbClr val="FFFFFF"/>
                </a:solidFill>
                <a:latin typeface="Calibri"/>
                <a:cs typeface="Calibri"/>
              </a:rPr>
              <a:t>Develop</a:t>
            </a:r>
            <a:r>
              <a:rPr sz="1050" spc="-5" dirty="0">
                <a:solidFill>
                  <a:srgbClr val="FFFFFF"/>
                </a:solidFill>
                <a:latin typeface="Calibri"/>
                <a:cs typeface="Calibri"/>
              </a:rPr>
              <a:t> </a:t>
            </a:r>
            <a:r>
              <a:rPr sz="1050" spc="-25" dirty="0">
                <a:solidFill>
                  <a:srgbClr val="FFFFFF"/>
                </a:solidFill>
                <a:latin typeface="Calibri"/>
                <a:cs typeface="Calibri"/>
              </a:rPr>
              <a:t>new </a:t>
            </a:r>
            <a:r>
              <a:rPr sz="1050" spc="-10" dirty="0">
                <a:solidFill>
                  <a:srgbClr val="FFFFFF"/>
                </a:solidFill>
                <a:latin typeface="Calibri"/>
                <a:cs typeface="Calibri"/>
              </a:rPr>
              <a:t>European standards</a:t>
            </a:r>
            <a:endParaRPr sz="1050">
              <a:latin typeface="Calibri"/>
              <a:cs typeface="Calibri"/>
            </a:endParaRPr>
          </a:p>
        </p:txBody>
      </p:sp>
      <p:grpSp>
        <p:nvGrpSpPr>
          <p:cNvPr id="64" name="object 64"/>
          <p:cNvGrpSpPr/>
          <p:nvPr/>
        </p:nvGrpSpPr>
        <p:grpSpPr>
          <a:xfrm>
            <a:off x="9800442" y="2965038"/>
            <a:ext cx="1306195" cy="767715"/>
            <a:chOff x="9800442" y="2965038"/>
            <a:chExt cx="1306195" cy="767715"/>
          </a:xfrm>
        </p:grpSpPr>
        <p:sp>
          <p:nvSpPr>
            <p:cNvPr id="65" name="object 65"/>
            <p:cNvSpPr/>
            <p:nvPr/>
          </p:nvSpPr>
          <p:spPr>
            <a:xfrm>
              <a:off x="10358709" y="2971387"/>
              <a:ext cx="741045" cy="383540"/>
            </a:xfrm>
            <a:custGeom>
              <a:avLst/>
              <a:gdLst/>
              <a:ahLst/>
              <a:cxnLst/>
              <a:rect l="l" t="t" r="r" b="b"/>
              <a:pathLst>
                <a:path w="741045" h="383539">
                  <a:moveTo>
                    <a:pt x="741045" y="0"/>
                  </a:moveTo>
                  <a:lnTo>
                    <a:pt x="0" y="0"/>
                  </a:lnTo>
                  <a:lnTo>
                    <a:pt x="0" y="383095"/>
                  </a:lnTo>
                  <a:lnTo>
                    <a:pt x="677189" y="383095"/>
                  </a:lnTo>
                  <a:lnTo>
                    <a:pt x="741045" y="319252"/>
                  </a:lnTo>
                  <a:lnTo>
                    <a:pt x="741045" y="0"/>
                  </a:lnTo>
                  <a:close/>
                </a:path>
              </a:pathLst>
            </a:custGeom>
            <a:solidFill>
              <a:srgbClr val="FFFFFF"/>
            </a:solidFill>
          </p:spPr>
          <p:txBody>
            <a:bodyPr wrap="square" lIns="0" tIns="0" rIns="0" bIns="0" rtlCol="0"/>
            <a:lstStyle/>
            <a:p>
              <a:endParaRPr/>
            </a:p>
          </p:txBody>
        </p:sp>
        <p:sp>
          <p:nvSpPr>
            <p:cNvPr id="66" name="object 66"/>
            <p:cNvSpPr/>
            <p:nvPr/>
          </p:nvSpPr>
          <p:spPr>
            <a:xfrm>
              <a:off x="11035904" y="3290628"/>
              <a:ext cx="64135" cy="64135"/>
            </a:xfrm>
            <a:custGeom>
              <a:avLst/>
              <a:gdLst/>
              <a:ahLst/>
              <a:cxnLst/>
              <a:rect l="l" t="t" r="r" b="b"/>
              <a:pathLst>
                <a:path w="64134" h="64135">
                  <a:moveTo>
                    <a:pt x="63855" y="0"/>
                  </a:moveTo>
                  <a:lnTo>
                    <a:pt x="12776" y="12776"/>
                  </a:lnTo>
                  <a:lnTo>
                    <a:pt x="0" y="63855"/>
                  </a:lnTo>
                  <a:lnTo>
                    <a:pt x="63855" y="0"/>
                  </a:lnTo>
                  <a:close/>
                </a:path>
              </a:pathLst>
            </a:custGeom>
            <a:solidFill>
              <a:srgbClr val="CCCCCC"/>
            </a:solidFill>
          </p:spPr>
          <p:txBody>
            <a:bodyPr wrap="square" lIns="0" tIns="0" rIns="0" bIns="0" rtlCol="0"/>
            <a:lstStyle/>
            <a:p>
              <a:endParaRPr/>
            </a:p>
          </p:txBody>
        </p:sp>
        <p:sp>
          <p:nvSpPr>
            <p:cNvPr id="67" name="object 67"/>
            <p:cNvSpPr/>
            <p:nvPr/>
          </p:nvSpPr>
          <p:spPr>
            <a:xfrm>
              <a:off x="10358714" y="2971388"/>
              <a:ext cx="741045" cy="383540"/>
            </a:xfrm>
            <a:custGeom>
              <a:avLst/>
              <a:gdLst/>
              <a:ahLst/>
              <a:cxnLst/>
              <a:rect l="l" t="t" r="r" b="b"/>
              <a:pathLst>
                <a:path w="741045" h="383539">
                  <a:moveTo>
                    <a:pt x="677189" y="383095"/>
                  </a:moveTo>
                  <a:lnTo>
                    <a:pt x="689965" y="332016"/>
                  </a:lnTo>
                  <a:lnTo>
                    <a:pt x="741045" y="319239"/>
                  </a:lnTo>
                  <a:lnTo>
                    <a:pt x="677189" y="383095"/>
                  </a:lnTo>
                  <a:lnTo>
                    <a:pt x="0" y="383095"/>
                  </a:lnTo>
                  <a:lnTo>
                    <a:pt x="0" y="0"/>
                  </a:lnTo>
                  <a:lnTo>
                    <a:pt x="741045" y="0"/>
                  </a:lnTo>
                  <a:lnTo>
                    <a:pt x="741045" y="319239"/>
                  </a:lnTo>
                </a:path>
              </a:pathLst>
            </a:custGeom>
            <a:ln w="12700">
              <a:solidFill>
                <a:srgbClr val="315391"/>
              </a:solidFill>
            </a:ln>
          </p:spPr>
          <p:txBody>
            <a:bodyPr wrap="square" lIns="0" tIns="0" rIns="0" bIns="0" rtlCol="0"/>
            <a:lstStyle/>
            <a:p>
              <a:endParaRPr/>
            </a:p>
          </p:txBody>
        </p:sp>
        <p:sp>
          <p:nvSpPr>
            <p:cNvPr id="68" name="object 68"/>
            <p:cNvSpPr/>
            <p:nvPr/>
          </p:nvSpPr>
          <p:spPr>
            <a:xfrm>
              <a:off x="10209000" y="3086086"/>
              <a:ext cx="741045" cy="383540"/>
            </a:xfrm>
            <a:custGeom>
              <a:avLst/>
              <a:gdLst/>
              <a:ahLst/>
              <a:cxnLst/>
              <a:rect l="l" t="t" r="r" b="b"/>
              <a:pathLst>
                <a:path w="741045" h="383539">
                  <a:moveTo>
                    <a:pt x="741045" y="0"/>
                  </a:moveTo>
                  <a:lnTo>
                    <a:pt x="0" y="0"/>
                  </a:lnTo>
                  <a:lnTo>
                    <a:pt x="0" y="383095"/>
                  </a:lnTo>
                  <a:lnTo>
                    <a:pt x="677189" y="383095"/>
                  </a:lnTo>
                  <a:lnTo>
                    <a:pt x="741045" y="319252"/>
                  </a:lnTo>
                  <a:lnTo>
                    <a:pt x="741045" y="0"/>
                  </a:lnTo>
                  <a:close/>
                </a:path>
              </a:pathLst>
            </a:custGeom>
            <a:solidFill>
              <a:srgbClr val="FFFFFF"/>
            </a:solidFill>
          </p:spPr>
          <p:txBody>
            <a:bodyPr wrap="square" lIns="0" tIns="0" rIns="0" bIns="0" rtlCol="0"/>
            <a:lstStyle/>
            <a:p>
              <a:endParaRPr/>
            </a:p>
          </p:txBody>
        </p:sp>
        <p:sp>
          <p:nvSpPr>
            <p:cNvPr id="69" name="object 69"/>
            <p:cNvSpPr/>
            <p:nvPr/>
          </p:nvSpPr>
          <p:spPr>
            <a:xfrm>
              <a:off x="10886195" y="3405327"/>
              <a:ext cx="64135" cy="64135"/>
            </a:xfrm>
            <a:custGeom>
              <a:avLst/>
              <a:gdLst/>
              <a:ahLst/>
              <a:cxnLst/>
              <a:rect l="l" t="t" r="r" b="b"/>
              <a:pathLst>
                <a:path w="64134" h="64135">
                  <a:moveTo>
                    <a:pt x="63855" y="0"/>
                  </a:moveTo>
                  <a:lnTo>
                    <a:pt x="12776" y="12776"/>
                  </a:lnTo>
                  <a:lnTo>
                    <a:pt x="0" y="63855"/>
                  </a:lnTo>
                  <a:lnTo>
                    <a:pt x="63855" y="0"/>
                  </a:lnTo>
                  <a:close/>
                </a:path>
              </a:pathLst>
            </a:custGeom>
            <a:solidFill>
              <a:srgbClr val="CCCCCC"/>
            </a:solidFill>
          </p:spPr>
          <p:txBody>
            <a:bodyPr wrap="square" lIns="0" tIns="0" rIns="0" bIns="0" rtlCol="0"/>
            <a:lstStyle/>
            <a:p>
              <a:endParaRPr/>
            </a:p>
          </p:txBody>
        </p:sp>
        <p:sp>
          <p:nvSpPr>
            <p:cNvPr id="70" name="object 70"/>
            <p:cNvSpPr/>
            <p:nvPr/>
          </p:nvSpPr>
          <p:spPr>
            <a:xfrm>
              <a:off x="10209005" y="3086087"/>
              <a:ext cx="741045" cy="383540"/>
            </a:xfrm>
            <a:custGeom>
              <a:avLst/>
              <a:gdLst/>
              <a:ahLst/>
              <a:cxnLst/>
              <a:rect l="l" t="t" r="r" b="b"/>
              <a:pathLst>
                <a:path w="741045" h="383539">
                  <a:moveTo>
                    <a:pt x="677189" y="383095"/>
                  </a:moveTo>
                  <a:lnTo>
                    <a:pt x="689965" y="332016"/>
                  </a:lnTo>
                  <a:lnTo>
                    <a:pt x="741045" y="319239"/>
                  </a:lnTo>
                  <a:lnTo>
                    <a:pt x="677189" y="383095"/>
                  </a:lnTo>
                  <a:lnTo>
                    <a:pt x="0" y="383095"/>
                  </a:lnTo>
                  <a:lnTo>
                    <a:pt x="0" y="0"/>
                  </a:lnTo>
                  <a:lnTo>
                    <a:pt x="741045" y="0"/>
                  </a:lnTo>
                  <a:lnTo>
                    <a:pt x="741045" y="319239"/>
                  </a:lnTo>
                </a:path>
              </a:pathLst>
            </a:custGeom>
            <a:ln w="12700">
              <a:solidFill>
                <a:srgbClr val="315391"/>
              </a:solidFill>
            </a:ln>
          </p:spPr>
          <p:txBody>
            <a:bodyPr wrap="square" lIns="0" tIns="0" rIns="0" bIns="0" rtlCol="0"/>
            <a:lstStyle/>
            <a:p>
              <a:endParaRPr/>
            </a:p>
          </p:txBody>
        </p:sp>
        <p:sp>
          <p:nvSpPr>
            <p:cNvPr id="71" name="object 71"/>
            <p:cNvSpPr/>
            <p:nvPr/>
          </p:nvSpPr>
          <p:spPr>
            <a:xfrm>
              <a:off x="10031146" y="3187415"/>
              <a:ext cx="741045" cy="383540"/>
            </a:xfrm>
            <a:custGeom>
              <a:avLst/>
              <a:gdLst/>
              <a:ahLst/>
              <a:cxnLst/>
              <a:rect l="l" t="t" r="r" b="b"/>
              <a:pathLst>
                <a:path w="741045" h="383539">
                  <a:moveTo>
                    <a:pt x="741045" y="0"/>
                  </a:moveTo>
                  <a:lnTo>
                    <a:pt x="0" y="0"/>
                  </a:lnTo>
                  <a:lnTo>
                    <a:pt x="0" y="383095"/>
                  </a:lnTo>
                  <a:lnTo>
                    <a:pt x="677189" y="383095"/>
                  </a:lnTo>
                  <a:lnTo>
                    <a:pt x="741045" y="319252"/>
                  </a:lnTo>
                  <a:lnTo>
                    <a:pt x="741045" y="0"/>
                  </a:lnTo>
                  <a:close/>
                </a:path>
              </a:pathLst>
            </a:custGeom>
            <a:solidFill>
              <a:srgbClr val="FFFFFF"/>
            </a:solidFill>
          </p:spPr>
          <p:txBody>
            <a:bodyPr wrap="square" lIns="0" tIns="0" rIns="0" bIns="0" rtlCol="0"/>
            <a:lstStyle/>
            <a:p>
              <a:endParaRPr/>
            </a:p>
          </p:txBody>
        </p:sp>
        <p:sp>
          <p:nvSpPr>
            <p:cNvPr id="72" name="object 72"/>
            <p:cNvSpPr/>
            <p:nvPr/>
          </p:nvSpPr>
          <p:spPr>
            <a:xfrm>
              <a:off x="10708341" y="3506657"/>
              <a:ext cx="64135" cy="64135"/>
            </a:xfrm>
            <a:custGeom>
              <a:avLst/>
              <a:gdLst/>
              <a:ahLst/>
              <a:cxnLst/>
              <a:rect l="l" t="t" r="r" b="b"/>
              <a:pathLst>
                <a:path w="64134" h="64135">
                  <a:moveTo>
                    <a:pt x="63855" y="0"/>
                  </a:moveTo>
                  <a:lnTo>
                    <a:pt x="12776" y="12776"/>
                  </a:lnTo>
                  <a:lnTo>
                    <a:pt x="0" y="63855"/>
                  </a:lnTo>
                  <a:lnTo>
                    <a:pt x="63855" y="0"/>
                  </a:lnTo>
                  <a:close/>
                </a:path>
              </a:pathLst>
            </a:custGeom>
            <a:solidFill>
              <a:srgbClr val="CCCCCC"/>
            </a:solidFill>
          </p:spPr>
          <p:txBody>
            <a:bodyPr wrap="square" lIns="0" tIns="0" rIns="0" bIns="0" rtlCol="0"/>
            <a:lstStyle/>
            <a:p>
              <a:endParaRPr/>
            </a:p>
          </p:txBody>
        </p:sp>
        <p:sp>
          <p:nvSpPr>
            <p:cNvPr id="73" name="object 73"/>
            <p:cNvSpPr/>
            <p:nvPr/>
          </p:nvSpPr>
          <p:spPr>
            <a:xfrm>
              <a:off x="10031151" y="3187417"/>
              <a:ext cx="741045" cy="383540"/>
            </a:xfrm>
            <a:custGeom>
              <a:avLst/>
              <a:gdLst/>
              <a:ahLst/>
              <a:cxnLst/>
              <a:rect l="l" t="t" r="r" b="b"/>
              <a:pathLst>
                <a:path w="741045" h="383539">
                  <a:moveTo>
                    <a:pt x="677189" y="383095"/>
                  </a:moveTo>
                  <a:lnTo>
                    <a:pt x="689965" y="332016"/>
                  </a:lnTo>
                  <a:lnTo>
                    <a:pt x="741045" y="319239"/>
                  </a:lnTo>
                  <a:lnTo>
                    <a:pt x="677189" y="383095"/>
                  </a:lnTo>
                  <a:lnTo>
                    <a:pt x="0" y="383095"/>
                  </a:lnTo>
                  <a:lnTo>
                    <a:pt x="0" y="0"/>
                  </a:lnTo>
                  <a:lnTo>
                    <a:pt x="741045" y="0"/>
                  </a:lnTo>
                  <a:lnTo>
                    <a:pt x="741045" y="319239"/>
                  </a:lnTo>
                </a:path>
              </a:pathLst>
            </a:custGeom>
            <a:ln w="12700">
              <a:solidFill>
                <a:srgbClr val="315391"/>
              </a:solidFill>
            </a:ln>
          </p:spPr>
          <p:txBody>
            <a:bodyPr wrap="square" lIns="0" tIns="0" rIns="0" bIns="0" rtlCol="0"/>
            <a:lstStyle/>
            <a:p>
              <a:endParaRPr/>
            </a:p>
          </p:txBody>
        </p:sp>
        <p:sp>
          <p:nvSpPr>
            <p:cNvPr id="74" name="object 74"/>
            <p:cNvSpPr/>
            <p:nvPr/>
          </p:nvSpPr>
          <p:spPr>
            <a:xfrm>
              <a:off x="9806785" y="3343438"/>
              <a:ext cx="815975" cy="382905"/>
            </a:xfrm>
            <a:custGeom>
              <a:avLst/>
              <a:gdLst/>
              <a:ahLst/>
              <a:cxnLst/>
              <a:rect l="l" t="t" r="r" b="b"/>
              <a:pathLst>
                <a:path w="815975" h="382904">
                  <a:moveTo>
                    <a:pt x="815695" y="0"/>
                  </a:moveTo>
                  <a:lnTo>
                    <a:pt x="0" y="0"/>
                  </a:lnTo>
                  <a:lnTo>
                    <a:pt x="0" y="382790"/>
                  </a:lnTo>
                  <a:lnTo>
                    <a:pt x="751890" y="382790"/>
                  </a:lnTo>
                  <a:lnTo>
                    <a:pt x="815695" y="318985"/>
                  </a:lnTo>
                  <a:lnTo>
                    <a:pt x="815695" y="0"/>
                  </a:lnTo>
                  <a:close/>
                </a:path>
              </a:pathLst>
            </a:custGeom>
            <a:solidFill>
              <a:srgbClr val="FFFFFF"/>
            </a:solidFill>
          </p:spPr>
          <p:txBody>
            <a:bodyPr wrap="square" lIns="0" tIns="0" rIns="0" bIns="0" rtlCol="0"/>
            <a:lstStyle/>
            <a:p>
              <a:endParaRPr/>
            </a:p>
          </p:txBody>
        </p:sp>
        <p:sp>
          <p:nvSpPr>
            <p:cNvPr id="75" name="object 75"/>
            <p:cNvSpPr/>
            <p:nvPr/>
          </p:nvSpPr>
          <p:spPr>
            <a:xfrm>
              <a:off x="10558682" y="3662425"/>
              <a:ext cx="64135" cy="64135"/>
            </a:xfrm>
            <a:custGeom>
              <a:avLst/>
              <a:gdLst/>
              <a:ahLst/>
              <a:cxnLst/>
              <a:rect l="l" t="t" r="r" b="b"/>
              <a:pathLst>
                <a:path w="64134" h="64135">
                  <a:moveTo>
                    <a:pt x="63804" y="0"/>
                  </a:moveTo>
                  <a:lnTo>
                    <a:pt x="12763" y="12763"/>
                  </a:lnTo>
                  <a:lnTo>
                    <a:pt x="0" y="63804"/>
                  </a:lnTo>
                  <a:lnTo>
                    <a:pt x="63804" y="0"/>
                  </a:lnTo>
                  <a:close/>
                </a:path>
              </a:pathLst>
            </a:custGeom>
            <a:solidFill>
              <a:srgbClr val="CCCCCC"/>
            </a:solidFill>
          </p:spPr>
          <p:txBody>
            <a:bodyPr wrap="square" lIns="0" tIns="0" rIns="0" bIns="0" rtlCol="0"/>
            <a:lstStyle/>
            <a:p>
              <a:endParaRPr/>
            </a:p>
          </p:txBody>
        </p:sp>
        <p:sp>
          <p:nvSpPr>
            <p:cNvPr id="76" name="object 76"/>
            <p:cNvSpPr/>
            <p:nvPr/>
          </p:nvSpPr>
          <p:spPr>
            <a:xfrm>
              <a:off x="9806792" y="3343440"/>
              <a:ext cx="815975" cy="382905"/>
            </a:xfrm>
            <a:custGeom>
              <a:avLst/>
              <a:gdLst/>
              <a:ahLst/>
              <a:cxnLst/>
              <a:rect l="l" t="t" r="r" b="b"/>
              <a:pathLst>
                <a:path w="815975" h="382904">
                  <a:moveTo>
                    <a:pt x="751890" y="382790"/>
                  </a:moveTo>
                  <a:lnTo>
                    <a:pt x="764654" y="331749"/>
                  </a:lnTo>
                  <a:lnTo>
                    <a:pt x="815695" y="318985"/>
                  </a:lnTo>
                  <a:lnTo>
                    <a:pt x="751890" y="382790"/>
                  </a:lnTo>
                  <a:lnTo>
                    <a:pt x="0" y="382790"/>
                  </a:lnTo>
                  <a:lnTo>
                    <a:pt x="0" y="0"/>
                  </a:lnTo>
                  <a:lnTo>
                    <a:pt x="815695" y="0"/>
                  </a:lnTo>
                  <a:lnTo>
                    <a:pt x="815695" y="318985"/>
                  </a:lnTo>
                </a:path>
              </a:pathLst>
            </a:custGeom>
            <a:ln w="12699">
              <a:solidFill>
                <a:srgbClr val="315391"/>
              </a:solidFill>
            </a:ln>
          </p:spPr>
          <p:txBody>
            <a:bodyPr wrap="square" lIns="0" tIns="0" rIns="0" bIns="0" rtlCol="0"/>
            <a:lstStyle/>
            <a:p>
              <a:endParaRPr/>
            </a:p>
          </p:txBody>
        </p:sp>
      </p:grpSp>
      <p:sp>
        <p:nvSpPr>
          <p:cNvPr id="77" name="object 77"/>
          <p:cNvSpPr txBox="1"/>
          <p:nvPr/>
        </p:nvSpPr>
        <p:spPr>
          <a:xfrm>
            <a:off x="9988283" y="2998723"/>
            <a:ext cx="967740" cy="603885"/>
          </a:xfrm>
          <a:prstGeom prst="rect">
            <a:avLst/>
          </a:prstGeom>
        </p:spPr>
        <p:txBody>
          <a:bodyPr vert="horz" wrap="square" lIns="0" tIns="12700" rIns="0" bIns="0" rtlCol="0">
            <a:spAutoFit/>
          </a:bodyPr>
          <a:lstStyle/>
          <a:p>
            <a:pPr marL="402590" marR="30480" indent="149225">
              <a:lnSpc>
                <a:spcPct val="125400"/>
              </a:lnSpc>
              <a:spcBef>
                <a:spcPts val="100"/>
              </a:spcBef>
            </a:pPr>
            <a:r>
              <a:rPr sz="600" spc="-10" dirty="0">
                <a:latin typeface="Calibri"/>
                <a:cs typeface="Calibri"/>
              </a:rPr>
              <a:t>Harmonised</a:t>
            </a:r>
            <a:r>
              <a:rPr sz="600" spc="500" dirty="0">
                <a:latin typeface="Calibri"/>
                <a:cs typeface="Calibri"/>
              </a:rPr>
              <a:t> </a:t>
            </a:r>
            <a:r>
              <a:rPr sz="600" spc="-75" dirty="0">
                <a:latin typeface="Calibri"/>
                <a:cs typeface="Calibri"/>
              </a:rPr>
              <a:t>Harmo</a:t>
            </a:r>
            <a:r>
              <a:rPr sz="900" spc="-112" baseline="18518" dirty="0">
                <a:latin typeface="Calibri"/>
                <a:cs typeface="Calibri"/>
              </a:rPr>
              <a:t>S</a:t>
            </a:r>
            <a:r>
              <a:rPr sz="600" spc="-75" dirty="0">
                <a:latin typeface="Calibri"/>
                <a:cs typeface="Calibri"/>
              </a:rPr>
              <a:t>n</a:t>
            </a:r>
            <a:r>
              <a:rPr sz="900" spc="-112" baseline="18518" dirty="0">
                <a:latin typeface="Calibri"/>
                <a:cs typeface="Calibri"/>
              </a:rPr>
              <a:t>ta</a:t>
            </a:r>
            <a:r>
              <a:rPr sz="600" spc="-75" dirty="0">
                <a:latin typeface="Calibri"/>
                <a:cs typeface="Calibri"/>
              </a:rPr>
              <a:t>is</a:t>
            </a:r>
            <a:r>
              <a:rPr sz="900" spc="-112" baseline="18518" dirty="0">
                <a:latin typeface="Calibri"/>
                <a:cs typeface="Calibri"/>
              </a:rPr>
              <a:t>n</a:t>
            </a:r>
            <a:r>
              <a:rPr sz="600" spc="-75" dirty="0">
                <a:latin typeface="Calibri"/>
                <a:cs typeface="Calibri"/>
              </a:rPr>
              <a:t>e</a:t>
            </a:r>
            <a:r>
              <a:rPr sz="900" spc="-112" baseline="18518" dirty="0">
                <a:latin typeface="Calibri"/>
                <a:cs typeface="Calibri"/>
              </a:rPr>
              <a:t>d</a:t>
            </a:r>
            <a:r>
              <a:rPr sz="600" spc="-75" dirty="0">
                <a:latin typeface="Calibri"/>
                <a:cs typeface="Calibri"/>
              </a:rPr>
              <a:t>d</a:t>
            </a:r>
            <a:r>
              <a:rPr sz="900" spc="-112" baseline="18518" dirty="0">
                <a:latin typeface="Calibri"/>
                <a:cs typeface="Calibri"/>
              </a:rPr>
              <a:t>ards</a:t>
            </a:r>
            <a:endParaRPr sz="900" baseline="18518">
              <a:latin typeface="Calibri"/>
              <a:cs typeface="Calibri"/>
            </a:endParaRPr>
          </a:p>
          <a:p>
            <a:pPr marL="258445" marR="213360" indent="-33655">
              <a:lnSpc>
                <a:spcPct val="100000"/>
              </a:lnSpc>
              <a:spcBef>
                <a:spcPts val="75"/>
              </a:spcBef>
            </a:pPr>
            <a:r>
              <a:rPr sz="600" spc="-90" dirty="0">
                <a:latin typeface="Calibri"/>
                <a:cs typeface="Calibri"/>
              </a:rPr>
              <a:t>Harmo</a:t>
            </a:r>
            <a:r>
              <a:rPr sz="900" spc="-135" baseline="9259" dirty="0">
                <a:latin typeface="Calibri"/>
                <a:cs typeface="Calibri"/>
              </a:rPr>
              <a:t>S</a:t>
            </a:r>
            <a:r>
              <a:rPr sz="600" spc="-90" dirty="0">
                <a:latin typeface="Calibri"/>
                <a:cs typeface="Calibri"/>
              </a:rPr>
              <a:t>n</a:t>
            </a:r>
            <a:r>
              <a:rPr sz="900" spc="-135" baseline="9259" dirty="0">
                <a:latin typeface="Calibri"/>
                <a:cs typeface="Calibri"/>
              </a:rPr>
              <a:t>t</a:t>
            </a:r>
            <a:r>
              <a:rPr sz="600" spc="-90" dirty="0">
                <a:latin typeface="Calibri"/>
                <a:cs typeface="Calibri"/>
              </a:rPr>
              <a:t>is</a:t>
            </a:r>
            <a:r>
              <a:rPr sz="900" spc="-135" baseline="9259" dirty="0">
                <a:latin typeface="Calibri"/>
                <a:cs typeface="Calibri"/>
              </a:rPr>
              <a:t>a</a:t>
            </a:r>
            <a:r>
              <a:rPr sz="600" spc="-90" dirty="0">
                <a:latin typeface="Calibri"/>
                <a:cs typeface="Calibri"/>
              </a:rPr>
              <a:t>e</a:t>
            </a:r>
            <a:r>
              <a:rPr sz="900" spc="-135" baseline="9259" dirty="0">
                <a:latin typeface="Calibri"/>
                <a:cs typeface="Calibri"/>
              </a:rPr>
              <a:t>n</a:t>
            </a:r>
            <a:r>
              <a:rPr sz="600" b="1" spc="-90" dirty="0">
                <a:latin typeface="Calibri"/>
                <a:cs typeface="Calibri"/>
              </a:rPr>
              <a:t>d</a:t>
            </a:r>
            <a:r>
              <a:rPr sz="600" b="1" spc="60" dirty="0">
                <a:latin typeface="Calibri"/>
                <a:cs typeface="Calibri"/>
              </a:rPr>
              <a:t> </a:t>
            </a:r>
            <a:r>
              <a:rPr sz="900" spc="-30" baseline="9259" dirty="0">
                <a:latin typeface="Calibri"/>
                <a:cs typeface="Calibri"/>
              </a:rPr>
              <a:t>ards</a:t>
            </a:r>
            <a:r>
              <a:rPr sz="900" spc="750" baseline="9259" dirty="0">
                <a:latin typeface="Calibri"/>
                <a:cs typeface="Calibri"/>
              </a:rPr>
              <a:t> </a:t>
            </a:r>
            <a:r>
              <a:rPr sz="600" spc="-10" dirty="0">
                <a:latin typeface="Calibri"/>
                <a:cs typeface="Calibri"/>
              </a:rPr>
              <a:t>Standards</a:t>
            </a:r>
            <a:endParaRPr sz="600">
              <a:latin typeface="Calibri"/>
              <a:cs typeface="Calibri"/>
            </a:endParaRPr>
          </a:p>
          <a:p>
            <a:pPr marL="38100">
              <a:lnSpc>
                <a:spcPts val="509"/>
              </a:lnSpc>
            </a:pPr>
            <a:r>
              <a:rPr sz="600" spc="-10" dirty="0">
                <a:latin typeface="Calibri"/>
                <a:cs typeface="Calibri"/>
              </a:rPr>
              <a:t>Harmonised</a:t>
            </a:r>
            <a:endParaRPr sz="600">
              <a:latin typeface="Calibri"/>
              <a:cs typeface="Calibri"/>
            </a:endParaRPr>
          </a:p>
          <a:p>
            <a:pPr marL="71120">
              <a:lnSpc>
                <a:spcPct val="100000"/>
              </a:lnSpc>
            </a:pPr>
            <a:r>
              <a:rPr sz="600" spc="-10" dirty="0">
                <a:latin typeface="Calibri"/>
                <a:cs typeface="Calibri"/>
              </a:rPr>
              <a:t>Standards</a:t>
            </a:r>
            <a:endParaRPr sz="600">
              <a:latin typeface="Calibri"/>
              <a:cs typeface="Calibri"/>
            </a:endParaRPr>
          </a:p>
        </p:txBody>
      </p:sp>
      <p:grpSp>
        <p:nvGrpSpPr>
          <p:cNvPr id="78" name="object 78"/>
          <p:cNvGrpSpPr/>
          <p:nvPr/>
        </p:nvGrpSpPr>
        <p:grpSpPr>
          <a:xfrm>
            <a:off x="4023897" y="2423751"/>
            <a:ext cx="6454775" cy="2566035"/>
            <a:chOff x="4023897" y="2423751"/>
            <a:chExt cx="6454775" cy="2566035"/>
          </a:xfrm>
        </p:grpSpPr>
        <p:sp>
          <p:nvSpPr>
            <p:cNvPr id="79" name="object 79"/>
            <p:cNvSpPr/>
            <p:nvPr/>
          </p:nvSpPr>
          <p:spPr>
            <a:xfrm>
              <a:off x="9839091" y="2430101"/>
              <a:ext cx="633730" cy="448945"/>
            </a:xfrm>
            <a:custGeom>
              <a:avLst/>
              <a:gdLst/>
              <a:ahLst/>
              <a:cxnLst/>
              <a:rect l="l" t="t" r="r" b="b"/>
              <a:pathLst>
                <a:path w="633729" h="448944">
                  <a:moveTo>
                    <a:pt x="633183" y="312445"/>
                  </a:moveTo>
                  <a:lnTo>
                    <a:pt x="574255" y="312445"/>
                  </a:lnTo>
                  <a:lnTo>
                    <a:pt x="574255" y="239280"/>
                  </a:lnTo>
                  <a:lnTo>
                    <a:pt x="569358" y="191311"/>
                  </a:lnTo>
                  <a:lnTo>
                    <a:pt x="555327" y="146514"/>
                  </a:lnTo>
                  <a:lnTo>
                    <a:pt x="533157" y="105885"/>
                  </a:lnTo>
                  <a:lnTo>
                    <a:pt x="503840" y="70415"/>
                  </a:lnTo>
                  <a:lnTo>
                    <a:pt x="468370" y="41098"/>
                  </a:lnTo>
                  <a:lnTo>
                    <a:pt x="427741" y="18928"/>
                  </a:lnTo>
                  <a:lnTo>
                    <a:pt x="382944" y="4897"/>
                  </a:lnTo>
                  <a:lnTo>
                    <a:pt x="334975" y="0"/>
                  </a:lnTo>
                  <a:lnTo>
                    <a:pt x="0" y="0"/>
                  </a:lnTo>
                  <a:lnTo>
                    <a:pt x="0" y="61010"/>
                  </a:lnTo>
                  <a:lnTo>
                    <a:pt x="334975" y="61010"/>
                  </a:lnTo>
                  <a:lnTo>
                    <a:pt x="382134" y="67425"/>
                  </a:lnTo>
                  <a:lnTo>
                    <a:pt x="424652" y="85497"/>
                  </a:lnTo>
                  <a:lnTo>
                    <a:pt x="460775" y="113474"/>
                  </a:lnTo>
                  <a:lnTo>
                    <a:pt x="488748" y="149600"/>
                  </a:lnTo>
                  <a:lnTo>
                    <a:pt x="506819" y="192120"/>
                  </a:lnTo>
                  <a:lnTo>
                    <a:pt x="513232" y="239280"/>
                  </a:lnTo>
                  <a:lnTo>
                    <a:pt x="513232" y="402000"/>
                  </a:lnTo>
                  <a:lnTo>
                    <a:pt x="543737" y="448360"/>
                  </a:lnTo>
                  <a:lnTo>
                    <a:pt x="633183" y="312445"/>
                  </a:lnTo>
                  <a:close/>
                </a:path>
                <a:path w="633729" h="448944">
                  <a:moveTo>
                    <a:pt x="513232" y="402000"/>
                  </a:moveTo>
                  <a:lnTo>
                    <a:pt x="513232" y="312445"/>
                  </a:lnTo>
                  <a:lnTo>
                    <a:pt x="454304" y="312445"/>
                  </a:lnTo>
                  <a:lnTo>
                    <a:pt x="513232" y="402000"/>
                  </a:lnTo>
                  <a:close/>
                </a:path>
              </a:pathLst>
            </a:custGeom>
            <a:solidFill>
              <a:srgbClr val="FFC000"/>
            </a:solidFill>
          </p:spPr>
          <p:txBody>
            <a:bodyPr wrap="square" lIns="0" tIns="0" rIns="0" bIns="0" rtlCol="0"/>
            <a:lstStyle/>
            <a:p>
              <a:endParaRPr/>
            </a:p>
          </p:txBody>
        </p:sp>
        <p:sp>
          <p:nvSpPr>
            <p:cNvPr id="80" name="object 80"/>
            <p:cNvSpPr/>
            <p:nvPr/>
          </p:nvSpPr>
          <p:spPr>
            <a:xfrm>
              <a:off x="9839091" y="2430101"/>
              <a:ext cx="633730" cy="448945"/>
            </a:xfrm>
            <a:custGeom>
              <a:avLst/>
              <a:gdLst/>
              <a:ahLst/>
              <a:cxnLst/>
              <a:rect l="l" t="t" r="r" b="b"/>
              <a:pathLst>
                <a:path w="633729" h="448944">
                  <a:moveTo>
                    <a:pt x="0" y="0"/>
                  </a:moveTo>
                  <a:lnTo>
                    <a:pt x="334975" y="0"/>
                  </a:lnTo>
                  <a:lnTo>
                    <a:pt x="382944" y="4897"/>
                  </a:lnTo>
                  <a:lnTo>
                    <a:pt x="427741" y="18928"/>
                  </a:lnTo>
                  <a:lnTo>
                    <a:pt x="468370" y="41098"/>
                  </a:lnTo>
                  <a:lnTo>
                    <a:pt x="503840" y="70415"/>
                  </a:lnTo>
                  <a:lnTo>
                    <a:pt x="533157" y="105885"/>
                  </a:lnTo>
                  <a:lnTo>
                    <a:pt x="555327" y="146514"/>
                  </a:lnTo>
                  <a:lnTo>
                    <a:pt x="569358" y="191311"/>
                  </a:lnTo>
                  <a:lnTo>
                    <a:pt x="574255" y="239280"/>
                  </a:lnTo>
                  <a:lnTo>
                    <a:pt x="574255" y="312445"/>
                  </a:lnTo>
                  <a:lnTo>
                    <a:pt x="633183" y="312445"/>
                  </a:lnTo>
                  <a:lnTo>
                    <a:pt x="543737" y="448360"/>
                  </a:lnTo>
                  <a:lnTo>
                    <a:pt x="454304" y="312445"/>
                  </a:lnTo>
                  <a:lnTo>
                    <a:pt x="513232" y="312445"/>
                  </a:lnTo>
                  <a:lnTo>
                    <a:pt x="513232" y="239280"/>
                  </a:lnTo>
                  <a:lnTo>
                    <a:pt x="506819" y="192120"/>
                  </a:lnTo>
                  <a:lnTo>
                    <a:pt x="488748" y="149600"/>
                  </a:lnTo>
                  <a:lnTo>
                    <a:pt x="460775" y="113474"/>
                  </a:lnTo>
                  <a:lnTo>
                    <a:pt x="424652" y="85497"/>
                  </a:lnTo>
                  <a:lnTo>
                    <a:pt x="382134" y="67425"/>
                  </a:lnTo>
                  <a:lnTo>
                    <a:pt x="334975" y="61010"/>
                  </a:lnTo>
                  <a:lnTo>
                    <a:pt x="0" y="61010"/>
                  </a:lnTo>
                  <a:lnTo>
                    <a:pt x="0" y="0"/>
                  </a:lnTo>
                  <a:close/>
                </a:path>
              </a:pathLst>
            </a:custGeom>
            <a:ln w="12700">
              <a:solidFill>
                <a:srgbClr val="FFC000"/>
              </a:solidFill>
            </a:ln>
          </p:spPr>
          <p:txBody>
            <a:bodyPr wrap="square" lIns="0" tIns="0" rIns="0" bIns="0" rtlCol="0"/>
            <a:lstStyle/>
            <a:p>
              <a:endParaRPr/>
            </a:p>
          </p:txBody>
        </p:sp>
        <p:sp>
          <p:nvSpPr>
            <p:cNvPr id="81" name="object 81"/>
            <p:cNvSpPr/>
            <p:nvPr/>
          </p:nvSpPr>
          <p:spPr>
            <a:xfrm>
              <a:off x="4030247" y="4744005"/>
              <a:ext cx="5579110" cy="239395"/>
            </a:xfrm>
            <a:custGeom>
              <a:avLst/>
              <a:gdLst/>
              <a:ahLst/>
              <a:cxnLst/>
              <a:rect l="l" t="t" r="r" b="b"/>
              <a:pathLst>
                <a:path w="5579109" h="239395">
                  <a:moveTo>
                    <a:pt x="3825798" y="0"/>
                  </a:moveTo>
                  <a:lnTo>
                    <a:pt x="0" y="0"/>
                  </a:lnTo>
                  <a:lnTo>
                    <a:pt x="0" y="238848"/>
                  </a:lnTo>
                  <a:lnTo>
                    <a:pt x="3825798" y="238848"/>
                  </a:lnTo>
                  <a:lnTo>
                    <a:pt x="3825798" y="149275"/>
                  </a:lnTo>
                  <a:lnTo>
                    <a:pt x="5447982" y="149275"/>
                  </a:lnTo>
                  <a:lnTo>
                    <a:pt x="5447982" y="172643"/>
                  </a:lnTo>
                  <a:lnTo>
                    <a:pt x="5579084" y="119418"/>
                  </a:lnTo>
                  <a:lnTo>
                    <a:pt x="5447982" y="66205"/>
                  </a:lnTo>
                  <a:lnTo>
                    <a:pt x="5447982" y="89573"/>
                  </a:lnTo>
                  <a:lnTo>
                    <a:pt x="3825798" y="89573"/>
                  </a:lnTo>
                  <a:lnTo>
                    <a:pt x="3825798" y="0"/>
                  </a:lnTo>
                  <a:close/>
                </a:path>
              </a:pathLst>
            </a:custGeom>
            <a:solidFill>
              <a:srgbClr val="4471C4"/>
            </a:solidFill>
          </p:spPr>
          <p:txBody>
            <a:bodyPr wrap="square" lIns="0" tIns="0" rIns="0" bIns="0" rtlCol="0"/>
            <a:lstStyle/>
            <a:p>
              <a:endParaRPr/>
            </a:p>
          </p:txBody>
        </p:sp>
        <p:sp>
          <p:nvSpPr>
            <p:cNvPr id="82" name="object 82"/>
            <p:cNvSpPr/>
            <p:nvPr/>
          </p:nvSpPr>
          <p:spPr>
            <a:xfrm>
              <a:off x="4030247" y="4744005"/>
              <a:ext cx="5579110" cy="239395"/>
            </a:xfrm>
            <a:custGeom>
              <a:avLst/>
              <a:gdLst/>
              <a:ahLst/>
              <a:cxnLst/>
              <a:rect l="l" t="t" r="r" b="b"/>
              <a:pathLst>
                <a:path w="5579109" h="239395">
                  <a:moveTo>
                    <a:pt x="0" y="0"/>
                  </a:moveTo>
                  <a:lnTo>
                    <a:pt x="3825798" y="0"/>
                  </a:lnTo>
                  <a:lnTo>
                    <a:pt x="3825798" y="89573"/>
                  </a:lnTo>
                  <a:lnTo>
                    <a:pt x="5447982" y="89573"/>
                  </a:lnTo>
                  <a:lnTo>
                    <a:pt x="5447982" y="66205"/>
                  </a:lnTo>
                  <a:lnTo>
                    <a:pt x="5579084" y="119418"/>
                  </a:lnTo>
                  <a:lnTo>
                    <a:pt x="5447982" y="172643"/>
                  </a:lnTo>
                  <a:lnTo>
                    <a:pt x="5447982" y="149275"/>
                  </a:lnTo>
                  <a:lnTo>
                    <a:pt x="3825798" y="149275"/>
                  </a:lnTo>
                  <a:lnTo>
                    <a:pt x="3825798" y="238848"/>
                  </a:lnTo>
                  <a:lnTo>
                    <a:pt x="0" y="238848"/>
                  </a:lnTo>
                  <a:lnTo>
                    <a:pt x="0" y="0"/>
                  </a:lnTo>
                  <a:close/>
                </a:path>
              </a:pathLst>
            </a:custGeom>
            <a:ln w="12699">
              <a:solidFill>
                <a:srgbClr val="315391"/>
              </a:solidFill>
            </a:ln>
          </p:spPr>
          <p:txBody>
            <a:bodyPr wrap="square" lIns="0" tIns="0" rIns="0" bIns="0" rtlCol="0"/>
            <a:lstStyle/>
            <a:p>
              <a:endParaRPr/>
            </a:p>
          </p:txBody>
        </p:sp>
      </p:grpSp>
      <p:sp>
        <p:nvSpPr>
          <p:cNvPr id="83" name="object 83"/>
          <p:cNvSpPr txBox="1"/>
          <p:nvPr/>
        </p:nvSpPr>
        <p:spPr>
          <a:xfrm>
            <a:off x="4642332" y="4762182"/>
            <a:ext cx="2599055" cy="185420"/>
          </a:xfrm>
          <a:prstGeom prst="rect">
            <a:avLst/>
          </a:prstGeom>
        </p:spPr>
        <p:txBody>
          <a:bodyPr vert="horz" wrap="square" lIns="0" tIns="12700" rIns="0" bIns="0" rtlCol="0">
            <a:spAutoFit/>
          </a:bodyPr>
          <a:lstStyle/>
          <a:p>
            <a:pPr marL="12700">
              <a:lnSpc>
                <a:spcPct val="100000"/>
              </a:lnSpc>
              <a:spcBef>
                <a:spcPts val="100"/>
              </a:spcBef>
            </a:pPr>
            <a:r>
              <a:rPr sz="1050" dirty="0">
                <a:solidFill>
                  <a:srgbClr val="FFFFFF"/>
                </a:solidFill>
                <a:latin typeface="Calibri"/>
                <a:cs typeface="Calibri"/>
              </a:rPr>
              <a:t>Others:</a:t>
            </a:r>
            <a:r>
              <a:rPr sz="1050" spc="-50" dirty="0">
                <a:solidFill>
                  <a:srgbClr val="FFFFFF"/>
                </a:solidFill>
                <a:latin typeface="Calibri"/>
                <a:cs typeface="Calibri"/>
              </a:rPr>
              <a:t> </a:t>
            </a:r>
            <a:r>
              <a:rPr sz="1050" dirty="0">
                <a:solidFill>
                  <a:srgbClr val="FFFFFF"/>
                </a:solidFill>
                <a:latin typeface="Calibri"/>
                <a:cs typeface="Calibri"/>
              </a:rPr>
              <a:t>security,</a:t>
            </a:r>
            <a:r>
              <a:rPr sz="1050" spc="-45" dirty="0">
                <a:solidFill>
                  <a:srgbClr val="FFFFFF"/>
                </a:solidFill>
                <a:latin typeface="Calibri"/>
                <a:cs typeface="Calibri"/>
              </a:rPr>
              <a:t> </a:t>
            </a:r>
            <a:r>
              <a:rPr sz="1050" dirty="0">
                <a:solidFill>
                  <a:srgbClr val="FFFFFF"/>
                </a:solidFill>
                <a:latin typeface="Calibri"/>
                <a:cs typeface="Calibri"/>
              </a:rPr>
              <a:t>software,</a:t>
            </a:r>
            <a:r>
              <a:rPr sz="1050" spc="-45" dirty="0">
                <a:solidFill>
                  <a:srgbClr val="FFFFFF"/>
                </a:solidFill>
                <a:latin typeface="Calibri"/>
                <a:cs typeface="Calibri"/>
              </a:rPr>
              <a:t> </a:t>
            </a:r>
            <a:r>
              <a:rPr sz="1050" dirty="0">
                <a:solidFill>
                  <a:srgbClr val="FFFFFF"/>
                </a:solidFill>
                <a:latin typeface="Calibri"/>
                <a:cs typeface="Calibri"/>
              </a:rPr>
              <a:t>safety,</a:t>
            </a:r>
            <a:r>
              <a:rPr sz="1050" spc="-45" dirty="0">
                <a:solidFill>
                  <a:srgbClr val="FFFFFF"/>
                </a:solidFill>
                <a:latin typeface="Calibri"/>
                <a:cs typeface="Calibri"/>
              </a:rPr>
              <a:t> </a:t>
            </a:r>
            <a:r>
              <a:rPr sz="1050" spc="-10" dirty="0">
                <a:solidFill>
                  <a:srgbClr val="FFFFFF"/>
                </a:solidFill>
                <a:latin typeface="Calibri"/>
                <a:cs typeface="Calibri"/>
              </a:rPr>
              <a:t>conformance</a:t>
            </a:r>
            <a:endParaRPr sz="1050">
              <a:latin typeface="Calibri"/>
              <a:cs typeface="Calibri"/>
            </a:endParaRPr>
          </a:p>
        </p:txBody>
      </p:sp>
      <p:pic>
        <p:nvPicPr>
          <p:cNvPr id="84" name="object 84"/>
          <p:cNvPicPr/>
          <p:nvPr/>
        </p:nvPicPr>
        <p:blipFill>
          <a:blip r:embed="rId5" cstate="print"/>
          <a:stretch>
            <a:fillRect/>
          </a:stretch>
        </p:blipFill>
        <p:spPr>
          <a:xfrm>
            <a:off x="5435032" y="5056639"/>
            <a:ext cx="1376603" cy="441083"/>
          </a:xfrm>
          <a:prstGeom prst="rect">
            <a:avLst/>
          </a:prstGeom>
        </p:spPr>
      </p:pic>
      <p:grpSp>
        <p:nvGrpSpPr>
          <p:cNvPr id="85" name="object 85"/>
          <p:cNvGrpSpPr/>
          <p:nvPr/>
        </p:nvGrpSpPr>
        <p:grpSpPr>
          <a:xfrm>
            <a:off x="9909305" y="4305806"/>
            <a:ext cx="1124585" cy="510540"/>
            <a:chOff x="9909305" y="4305806"/>
            <a:chExt cx="1124585" cy="510540"/>
          </a:xfrm>
        </p:grpSpPr>
        <p:sp>
          <p:nvSpPr>
            <p:cNvPr id="86" name="object 86"/>
            <p:cNvSpPr/>
            <p:nvPr/>
          </p:nvSpPr>
          <p:spPr>
            <a:xfrm>
              <a:off x="10286171" y="4312154"/>
              <a:ext cx="741045" cy="383540"/>
            </a:xfrm>
            <a:custGeom>
              <a:avLst/>
              <a:gdLst/>
              <a:ahLst/>
              <a:cxnLst/>
              <a:rect l="l" t="t" r="r" b="b"/>
              <a:pathLst>
                <a:path w="741045" h="383539">
                  <a:moveTo>
                    <a:pt x="741045" y="0"/>
                  </a:moveTo>
                  <a:lnTo>
                    <a:pt x="0" y="0"/>
                  </a:lnTo>
                  <a:lnTo>
                    <a:pt x="0" y="383095"/>
                  </a:lnTo>
                  <a:lnTo>
                    <a:pt x="677189" y="383095"/>
                  </a:lnTo>
                  <a:lnTo>
                    <a:pt x="741045" y="319252"/>
                  </a:lnTo>
                  <a:lnTo>
                    <a:pt x="741045" y="0"/>
                  </a:lnTo>
                  <a:close/>
                </a:path>
              </a:pathLst>
            </a:custGeom>
            <a:solidFill>
              <a:srgbClr val="FFFFFF"/>
            </a:solidFill>
          </p:spPr>
          <p:txBody>
            <a:bodyPr wrap="square" lIns="0" tIns="0" rIns="0" bIns="0" rtlCol="0"/>
            <a:lstStyle/>
            <a:p>
              <a:endParaRPr/>
            </a:p>
          </p:txBody>
        </p:sp>
        <p:sp>
          <p:nvSpPr>
            <p:cNvPr id="87" name="object 87"/>
            <p:cNvSpPr/>
            <p:nvPr/>
          </p:nvSpPr>
          <p:spPr>
            <a:xfrm>
              <a:off x="10963366" y="4631396"/>
              <a:ext cx="64135" cy="64135"/>
            </a:xfrm>
            <a:custGeom>
              <a:avLst/>
              <a:gdLst/>
              <a:ahLst/>
              <a:cxnLst/>
              <a:rect l="l" t="t" r="r" b="b"/>
              <a:pathLst>
                <a:path w="64134" h="64135">
                  <a:moveTo>
                    <a:pt x="63855" y="0"/>
                  </a:moveTo>
                  <a:lnTo>
                    <a:pt x="12776" y="12776"/>
                  </a:lnTo>
                  <a:lnTo>
                    <a:pt x="0" y="63855"/>
                  </a:lnTo>
                  <a:lnTo>
                    <a:pt x="63855" y="0"/>
                  </a:lnTo>
                  <a:close/>
                </a:path>
              </a:pathLst>
            </a:custGeom>
            <a:solidFill>
              <a:srgbClr val="CCCCCC"/>
            </a:solidFill>
          </p:spPr>
          <p:txBody>
            <a:bodyPr wrap="square" lIns="0" tIns="0" rIns="0" bIns="0" rtlCol="0"/>
            <a:lstStyle/>
            <a:p>
              <a:endParaRPr/>
            </a:p>
          </p:txBody>
        </p:sp>
        <p:sp>
          <p:nvSpPr>
            <p:cNvPr id="88" name="object 88"/>
            <p:cNvSpPr/>
            <p:nvPr/>
          </p:nvSpPr>
          <p:spPr>
            <a:xfrm>
              <a:off x="10286176" y="4312156"/>
              <a:ext cx="741045" cy="383540"/>
            </a:xfrm>
            <a:custGeom>
              <a:avLst/>
              <a:gdLst/>
              <a:ahLst/>
              <a:cxnLst/>
              <a:rect l="l" t="t" r="r" b="b"/>
              <a:pathLst>
                <a:path w="741045" h="383539">
                  <a:moveTo>
                    <a:pt x="677189" y="383095"/>
                  </a:moveTo>
                  <a:lnTo>
                    <a:pt x="689965" y="332016"/>
                  </a:lnTo>
                  <a:lnTo>
                    <a:pt x="741045" y="319239"/>
                  </a:lnTo>
                  <a:lnTo>
                    <a:pt x="677189" y="383095"/>
                  </a:lnTo>
                  <a:lnTo>
                    <a:pt x="0" y="383095"/>
                  </a:lnTo>
                  <a:lnTo>
                    <a:pt x="0" y="0"/>
                  </a:lnTo>
                  <a:lnTo>
                    <a:pt x="741045" y="0"/>
                  </a:lnTo>
                  <a:lnTo>
                    <a:pt x="741045" y="319239"/>
                  </a:lnTo>
                </a:path>
              </a:pathLst>
            </a:custGeom>
            <a:ln w="12700">
              <a:solidFill>
                <a:srgbClr val="315391"/>
              </a:solidFill>
            </a:ln>
          </p:spPr>
          <p:txBody>
            <a:bodyPr wrap="square" lIns="0" tIns="0" rIns="0" bIns="0" rtlCol="0"/>
            <a:lstStyle/>
            <a:p>
              <a:endParaRPr/>
            </a:p>
          </p:txBody>
        </p:sp>
        <p:sp>
          <p:nvSpPr>
            <p:cNvPr id="89" name="object 89"/>
            <p:cNvSpPr/>
            <p:nvPr/>
          </p:nvSpPr>
          <p:spPr>
            <a:xfrm>
              <a:off x="9915650" y="4426853"/>
              <a:ext cx="741045" cy="383540"/>
            </a:xfrm>
            <a:custGeom>
              <a:avLst/>
              <a:gdLst/>
              <a:ahLst/>
              <a:cxnLst/>
              <a:rect l="l" t="t" r="r" b="b"/>
              <a:pathLst>
                <a:path w="741045" h="383539">
                  <a:moveTo>
                    <a:pt x="741045" y="0"/>
                  </a:moveTo>
                  <a:lnTo>
                    <a:pt x="0" y="0"/>
                  </a:lnTo>
                  <a:lnTo>
                    <a:pt x="0" y="383095"/>
                  </a:lnTo>
                  <a:lnTo>
                    <a:pt x="677189" y="383095"/>
                  </a:lnTo>
                  <a:lnTo>
                    <a:pt x="741045" y="319252"/>
                  </a:lnTo>
                  <a:lnTo>
                    <a:pt x="741045" y="0"/>
                  </a:lnTo>
                  <a:close/>
                </a:path>
              </a:pathLst>
            </a:custGeom>
            <a:solidFill>
              <a:srgbClr val="FFFFFF"/>
            </a:solidFill>
          </p:spPr>
          <p:txBody>
            <a:bodyPr wrap="square" lIns="0" tIns="0" rIns="0" bIns="0" rtlCol="0"/>
            <a:lstStyle/>
            <a:p>
              <a:endParaRPr/>
            </a:p>
          </p:txBody>
        </p:sp>
        <p:sp>
          <p:nvSpPr>
            <p:cNvPr id="90" name="object 90"/>
            <p:cNvSpPr/>
            <p:nvPr/>
          </p:nvSpPr>
          <p:spPr>
            <a:xfrm>
              <a:off x="10592844" y="4746094"/>
              <a:ext cx="64135" cy="64135"/>
            </a:xfrm>
            <a:custGeom>
              <a:avLst/>
              <a:gdLst/>
              <a:ahLst/>
              <a:cxnLst/>
              <a:rect l="l" t="t" r="r" b="b"/>
              <a:pathLst>
                <a:path w="64134" h="64135">
                  <a:moveTo>
                    <a:pt x="63855" y="0"/>
                  </a:moveTo>
                  <a:lnTo>
                    <a:pt x="12776" y="12776"/>
                  </a:lnTo>
                  <a:lnTo>
                    <a:pt x="0" y="63855"/>
                  </a:lnTo>
                  <a:lnTo>
                    <a:pt x="63855" y="0"/>
                  </a:lnTo>
                  <a:close/>
                </a:path>
              </a:pathLst>
            </a:custGeom>
            <a:solidFill>
              <a:srgbClr val="CCCCCC"/>
            </a:solidFill>
          </p:spPr>
          <p:txBody>
            <a:bodyPr wrap="square" lIns="0" tIns="0" rIns="0" bIns="0" rtlCol="0"/>
            <a:lstStyle/>
            <a:p>
              <a:endParaRPr/>
            </a:p>
          </p:txBody>
        </p:sp>
        <p:sp>
          <p:nvSpPr>
            <p:cNvPr id="91" name="object 91"/>
            <p:cNvSpPr/>
            <p:nvPr/>
          </p:nvSpPr>
          <p:spPr>
            <a:xfrm>
              <a:off x="9915655" y="4426855"/>
              <a:ext cx="741045" cy="383540"/>
            </a:xfrm>
            <a:custGeom>
              <a:avLst/>
              <a:gdLst/>
              <a:ahLst/>
              <a:cxnLst/>
              <a:rect l="l" t="t" r="r" b="b"/>
              <a:pathLst>
                <a:path w="741045" h="383539">
                  <a:moveTo>
                    <a:pt x="677189" y="383095"/>
                  </a:moveTo>
                  <a:lnTo>
                    <a:pt x="689965" y="332016"/>
                  </a:lnTo>
                  <a:lnTo>
                    <a:pt x="741045" y="319239"/>
                  </a:lnTo>
                  <a:lnTo>
                    <a:pt x="677189" y="383095"/>
                  </a:lnTo>
                  <a:lnTo>
                    <a:pt x="0" y="383095"/>
                  </a:lnTo>
                  <a:lnTo>
                    <a:pt x="0" y="0"/>
                  </a:lnTo>
                  <a:lnTo>
                    <a:pt x="741045" y="0"/>
                  </a:lnTo>
                  <a:lnTo>
                    <a:pt x="741045" y="319239"/>
                  </a:lnTo>
                </a:path>
              </a:pathLst>
            </a:custGeom>
            <a:ln w="12700">
              <a:solidFill>
                <a:srgbClr val="315391"/>
              </a:solidFill>
            </a:ln>
          </p:spPr>
          <p:txBody>
            <a:bodyPr wrap="square" lIns="0" tIns="0" rIns="0" bIns="0" rtlCol="0"/>
            <a:lstStyle/>
            <a:p>
              <a:endParaRPr/>
            </a:p>
          </p:txBody>
        </p:sp>
      </p:grpSp>
      <p:sp>
        <p:nvSpPr>
          <p:cNvPr id="92" name="object 92"/>
          <p:cNvSpPr txBox="1"/>
          <p:nvPr/>
        </p:nvSpPr>
        <p:spPr>
          <a:xfrm>
            <a:off x="9994480" y="4385208"/>
            <a:ext cx="954405" cy="255270"/>
          </a:xfrm>
          <a:prstGeom prst="rect">
            <a:avLst/>
          </a:prstGeom>
        </p:spPr>
        <p:txBody>
          <a:bodyPr vert="horz" wrap="square" lIns="0" tIns="12700" rIns="0" bIns="0" rtlCol="0">
            <a:spAutoFit/>
          </a:bodyPr>
          <a:lstStyle/>
          <a:p>
            <a:pPr marL="12700" marR="5080" indent="370205">
              <a:lnSpc>
                <a:spcPct val="125400"/>
              </a:lnSpc>
              <a:spcBef>
                <a:spcPts val="100"/>
              </a:spcBef>
            </a:pPr>
            <a:r>
              <a:rPr sz="600" spc="-10" dirty="0">
                <a:latin typeface="Calibri"/>
                <a:cs typeface="Calibri"/>
              </a:rPr>
              <a:t>ISO/IEC</a:t>
            </a:r>
            <a:r>
              <a:rPr sz="600" spc="15" dirty="0">
                <a:latin typeface="Calibri"/>
                <a:cs typeface="Calibri"/>
              </a:rPr>
              <a:t> </a:t>
            </a:r>
            <a:r>
              <a:rPr sz="600" spc="-10" dirty="0">
                <a:latin typeface="Calibri"/>
                <a:cs typeface="Calibri"/>
              </a:rPr>
              <a:t>Standards</a:t>
            </a:r>
            <a:r>
              <a:rPr sz="600" spc="500" dirty="0">
                <a:latin typeface="Calibri"/>
                <a:cs typeface="Calibri"/>
              </a:rPr>
              <a:t> </a:t>
            </a:r>
            <a:r>
              <a:rPr sz="600" spc="-10" dirty="0">
                <a:latin typeface="Calibri"/>
                <a:cs typeface="Calibri"/>
              </a:rPr>
              <a:t>ISO/IEC</a:t>
            </a:r>
            <a:r>
              <a:rPr sz="600" spc="15" dirty="0">
                <a:latin typeface="Calibri"/>
                <a:cs typeface="Calibri"/>
              </a:rPr>
              <a:t> </a:t>
            </a:r>
            <a:r>
              <a:rPr sz="600" spc="-10" dirty="0">
                <a:latin typeface="Calibri"/>
                <a:cs typeface="Calibri"/>
              </a:rPr>
              <a:t>Standards</a:t>
            </a:r>
            <a:endParaRPr sz="600">
              <a:latin typeface="Calibri"/>
              <a:cs typeface="Calibri"/>
            </a:endParaRPr>
          </a:p>
        </p:txBody>
      </p:sp>
      <p:grpSp>
        <p:nvGrpSpPr>
          <p:cNvPr id="93" name="object 93"/>
          <p:cNvGrpSpPr/>
          <p:nvPr/>
        </p:nvGrpSpPr>
        <p:grpSpPr>
          <a:xfrm>
            <a:off x="9469108" y="4591251"/>
            <a:ext cx="753745" cy="396240"/>
            <a:chOff x="9469108" y="4591251"/>
            <a:chExt cx="753745" cy="396240"/>
          </a:xfrm>
        </p:grpSpPr>
        <p:sp>
          <p:nvSpPr>
            <p:cNvPr id="94" name="object 94"/>
            <p:cNvSpPr/>
            <p:nvPr/>
          </p:nvSpPr>
          <p:spPr>
            <a:xfrm>
              <a:off x="9475453" y="4597599"/>
              <a:ext cx="741045" cy="383540"/>
            </a:xfrm>
            <a:custGeom>
              <a:avLst/>
              <a:gdLst/>
              <a:ahLst/>
              <a:cxnLst/>
              <a:rect l="l" t="t" r="r" b="b"/>
              <a:pathLst>
                <a:path w="741045" h="383539">
                  <a:moveTo>
                    <a:pt x="741045" y="0"/>
                  </a:moveTo>
                  <a:lnTo>
                    <a:pt x="0" y="0"/>
                  </a:lnTo>
                  <a:lnTo>
                    <a:pt x="0" y="383095"/>
                  </a:lnTo>
                  <a:lnTo>
                    <a:pt x="677189" y="383095"/>
                  </a:lnTo>
                  <a:lnTo>
                    <a:pt x="741045" y="319252"/>
                  </a:lnTo>
                  <a:lnTo>
                    <a:pt x="741045" y="0"/>
                  </a:lnTo>
                  <a:close/>
                </a:path>
              </a:pathLst>
            </a:custGeom>
            <a:solidFill>
              <a:srgbClr val="FFFFFF"/>
            </a:solidFill>
          </p:spPr>
          <p:txBody>
            <a:bodyPr wrap="square" lIns="0" tIns="0" rIns="0" bIns="0" rtlCol="0"/>
            <a:lstStyle/>
            <a:p>
              <a:endParaRPr/>
            </a:p>
          </p:txBody>
        </p:sp>
        <p:sp>
          <p:nvSpPr>
            <p:cNvPr id="95" name="object 95"/>
            <p:cNvSpPr/>
            <p:nvPr/>
          </p:nvSpPr>
          <p:spPr>
            <a:xfrm>
              <a:off x="10152648" y="4916841"/>
              <a:ext cx="64135" cy="64135"/>
            </a:xfrm>
            <a:custGeom>
              <a:avLst/>
              <a:gdLst/>
              <a:ahLst/>
              <a:cxnLst/>
              <a:rect l="l" t="t" r="r" b="b"/>
              <a:pathLst>
                <a:path w="64134" h="64135">
                  <a:moveTo>
                    <a:pt x="63855" y="0"/>
                  </a:moveTo>
                  <a:lnTo>
                    <a:pt x="12776" y="12776"/>
                  </a:lnTo>
                  <a:lnTo>
                    <a:pt x="0" y="63855"/>
                  </a:lnTo>
                  <a:lnTo>
                    <a:pt x="63855" y="0"/>
                  </a:lnTo>
                  <a:close/>
                </a:path>
              </a:pathLst>
            </a:custGeom>
            <a:solidFill>
              <a:srgbClr val="CCCCCC"/>
            </a:solidFill>
          </p:spPr>
          <p:txBody>
            <a:bodyPr wrap="square" lIns="0" tIns="0" rIns="0" bIns="0" rtlCol="0"/>
            <a:lstStyle/>
            <a:p>
              <a:endParaRPr/>
            </a:p>
          </p:txBody>
        </p:sp>
        <p:sp>
          <p:nvSpPr>
            <p:cNvPr id="96" name="object 96"/>
            <p:cNvSpPr/>
            <p:nvPr/>
          </p:nvSpPr>
          <p:spPr>
            <a:xfrm>
              <a:off x="9475458" y="4597601"/>
              <a:ext cx="741045" cy="383540"/>
            </a:xfrm>
            <a:custGeom>
              <a:avLst/>
              <a:gdLst/>
              <a:ahLst/>
              <a:cxnLst/>
              <a:rect l="l" t="t" r="r" b="b"/>
              <a:pathLst>
                <a:path w="741045" h="383539">
                  <a:moveTo>
                    <a:pt x="677189" y="383095"/>
                  </a:moveTo>
                  <a:lnTo>
                    <a:pt x="689965" y="332016"/>
                  </a:lnTo>
                  <a:lnTo>
                    <a:pt x="741045" y="319239"/>
                  </a:lnTo>
                  <a:lnTo>
                    <a:pt x="677189" y="383095"/>
                  </a:lnTo>
                  <a:lnTo>
                    <a:pt x="0" y="383095"/>
                  </a:lnTo>
                  <a:lnTo>
                    <a:pt x="0" y="0"/>
                  </a:lnTo>
                  <a:lnTo>
                    <a:pt x="741045" y="0"/>
                  </a:lnTo>
                  <a:lnTo>
                    <a:pt x="741045" y="319239"/>
                  </a:lnTo>
                </a:path>
              </a:pathLst>
            </a:custGeom>
            <a:ln w="12700">
              <a:solidFill>
                <a:srgbClr val="315391"/>
              </a:solidFill>
            </a:ln>
          </p:spPr>
          <p:txBody>
            <a:bodyPr wrap="square" lIns="0" tIns="0" rIns="0" bIns="0" rtlCol="0"/>
            <a:lstStyle/>
            <a:p>
              <a:endParaRPr/>
            </a:p>
          </p:txBody>
        </p:sp>
      </p:grpSp>
      <p:sp>
        <p:nvSpPr>
          <p:cNvPr id="97" name="object 97"/>
          <p:cNvSpPr txBox="1"/>
          <p:nvPr/>
        </p:nvSpPr>
        <p:spPr>
          <a:xfrm>
            <a:off x="9554286" y="4693920"/>
            <a:ext cx="583565" cy="116839"/>
          </a:xfrm>
          <a:prstGeom prst="rect">
            <a:avLst/>
          </a:prstGeom>
        </p:spPr>
        <p:txBody>
          <a:bodyPr vert="horz" wrap="square" lIns="0" tIns="12700" rIns="0" bIns="0" rtlCol="0">
            <a:spAutoFit/>
          </a:bodyPr>
          <a:lstStyle/>
          <a:p>
            <a:pPr marL="12700">
              <a:lnSpc>
                <a:spcPct val="100000"/>
              </a:lnSpc>
              <a:spcBef>
                <a:spcPts val="100"/>
              </a:spcBef>
            </a:pPr>
            <a:r>
              <a:rPr sz="600" spc="-10" dirty="0">
                <a:latin typeface="Calibri"/>
                <a:cs typeface="Calibri"/>
              </a:rPr>
              <a:t>ISO/IEC</a:t>
            </a:r>
            <a:r>
              <a:rPr sz="600" spc="15" dirty="0">
                <a:latin typeface="Calibri"/>
                <a:cs typeface="Calibri"/>
              </a:rPr>
              <a:t> </a:t>
            </a:r>
            <a:r>
              <a:rPr sz="600" spc="-10" dirty="0">
                <a:latin typeface="Calibri"/>
                <a:cs typeface="Calibri"/>
              </a:rPr>
              <a:t>Standards</a:t>
            </a:r>
            <a:endParaRPr sz="600">
              <a:latin typeface="Calibri"/>
              <a:cs typeface="Calibri"/>
            </a:endParaRPr>
          </a:p>
        </p:txBody>
      </p:sp>
      <p:grpSp>
        <p:nvGrpSpPr>
          <p:cNvPr id="98" name="object 98"/>
          <p:cNvGrpSpPr/>
          <p:nvPr/>
        </p:nvGrpSpPr>
        <p:grpSpPr>
          <a:xfrm>
            <a:off x="8861938" y="4717720"/>
            <a:ext cx="753745" cy="396240"/>
            <a:chOff x="8861938" y="4717720"/>
            <a:chExt cx="753745" cy="396240"/>
          </a:xfrm>
        </p:grpSpPr>
        <p:sp>
          <p:nvSpPr>
            <p:cNvPr id="99" name="object 99"/>
            <p:cNvSpPr/>
            <p:nvPr/>
          </p:nvSpPr>
          <p:spPr>
            <a:xfrm>
              <a:off x="8868283" y="4724069"/>
              <a:ext cx="741045" cy="383540"/>
            </a:xfrm>
            <a:custGeom>
              <a:avLst/>
              <a:gdLst/>
              <a:ahLst/>
              <a:cxnLst/>
              <a:rect l="l" t="t" r="r" b="b"/>
              <a:pathLst>
                <a:path w="741045" h="383539">
                  <a:moveTo>
                    <a:pt x="741045" y="0"/>
                  </a:moveTo>
                  <a:lnTo>
                    <a:pt x="0" y="0"/>
                  </a:lnTo>
                  <a:lnTo>
                    <a:pt x="0" y="383095"/>
                  </a:lnTo>
                  <a:lnTo>
                    <a:pt x="677189" y="383095"/>
                  </a:lnTo>
                  <a:lnTo>
                    <a:pt x="741045" y="319252"/>
                  </a:lnTo>
                  <a:lnTo>
                    <a:pt x="741045" y="0"/>
                  </a:lnTo>
                  <a:close/>
                </a:path>
              </a:pathLst>
            </a:custGeom>
            <a:solidFill>
              <a:srgbClr val="FFFFFF"/>
            </a:solidFill>
          </p:spPr>
          <p:txBody>
            <a:bodyPr wrap="square" lIns="0" tIns="0" rIns="0" bIns="0" rtlCol="0"/>
            <a:lstStyle/>
            <a:p>
              <a:endParaRPr/>
            </a:p>
          </p:txBody>
        </p:sp>
        <p:sp>
          <p:nvSpPr>
            <p:cNvPr id="100" name="object 100"/>
            <p:cNvSpPr/>
            <p:nvPr/>
          </p:nvSpPr>
          <p:spPr>
            <a:xfrm>
              <a:off x="9545477" y="5043310"/>
              <a:ext cx="64135" cy="64135"/>
            </a:xfrm>
            <a:custGeom>
              <a:avLst/>
              <a:gdLst/>
              <a:ahLst/>
              <a:cxnLst/>
              <a:rect l="l" t="t" r="r" b="b"/>
              <a:pathLst>
                <a:path w="64134" h="64135">
                  <a:moveTo>
                    <a:pt x="63855" y="0"/>
                  </a:moveTo>
                  <a:lnTo>
                    <a:pt x="12776" y="12776"/>
                  </a:lnTo>
                  <a:lnTo>
                    <a:pt x="0" y="63855"/>
                  </a:lnTo>
                  <a:lnTo>
                    <a:pt x="63855" y="0"/>
                  </a:lnTo>
                  <a:close/>
                </a:path>
              </a:pathLst>
            </a:custGeom>
            <a:solidFill>
              <a:srgbClr val="CCCCCC"/>
            </a:solidFill>
          </p:spPr>
          <p:txBody>
            <a:bodyPr wrap="square" lIns="0" tIns="0" rIns="0" bIns="0" rtlCol="0"/>
            <a:lstStyle/>
            <a:p>
              <a:endParaRPr/>
            </a:p>
          </p:txBody>
        </p:sp>
        <p:sp>
          <p:nvSpPr>
            <p:cNvPr id="101" name="object 101"/>
            <p:cNvSpPr/>
            <p:nvPr/>
          </p:nvSpPr>
          <p:spPr>
            <a:xfrm>
              <a:off x="8868288" y="4724070"/>
              <a:ext cx="741045" cy="383540"/>
            </a:xfrm>
            <a:custGeom>
              <a:avLst/>
              <a:gdLst/>
              <a:ahLst/>
              <a:cxnLst/>
              <a:rect l="l" t="t" r="r" b="b"/>
              <a:pathLst>
                <a:path w="741045" h="383539">
                  <a:moveTo>
                    <a:pt x="677189" y="383095"/>
                  </a:moveTo>
                  <a:lnTo>
                    <a:pt x="689965" y="332016"/>
                  </a:lnTo>
                  <a:lnTo>
                    <a:pt x="741045" y="319239"/>
                  </a:lnTo>
                  <a:lnTo>
                    <a:pt x="677189" y="383095"/>
                  </a:lnTo>
                  <a:lnTo>
                    <a:pt x="0" y="383095"/>
                  </a:lnTo>
                  <a:lnTo>
                    <a:pt x="0" y="0"/>
                  </a:lnTo>
                  <a:lnTo>
                    <a:pt x="741045" y="0"/>
                  </a:lnTo>
                  <a:lnTo>
                    <a:pt x="741045" y="319239"/>
                  </a:lnTo>
                </a:path>
              </a:pathLst>
            </a:custGeom>
            <a:ln w="12700">
              <a:solidFill>
                <a:srgbClr val="315391"/>
              </a:solidFill>
            </a:ln>
          </p:spPr>
          <p:txBody>
            <a:bodyPr wrap="square" lIns="0" tIns="0" rIns="0" bIns="0" rtlCol="0"/>
            <a:lstStyle/>
            <a:p>
              <a:endParaRPr/>
            </a:p>
          </p:txBody>
        </p:sp>
      </p:grpSp>
      <p:sp>
        <p:nvSpPr>
          <p:cNvPr id="102" name="object 102"/>
          <p:cNvSpPr txBox="1"/>
          <p:nvPr/>
        </p:nvSpPr>
        <p:spPr>
          <a:xfrm>
            <a:off x="8947112" y="4820399"/>
            <a:ext cx="583565" cy="116839"/>
          </a:xfrm>
          <a:prstGeom prst="rect">
            <a:avLst/>
          </a:prstGeom>
        </p:spPr>
        <p:txBody>
          <a:bodyPr vert="horz" wrap="square" lIns="0" tIns="12700" rIns="0" bIns="0" rtlCol="0">
            <a:spAutoFit/>
          </a:bodyPr>
          <a:lstStyle/>
          <a:p>
            <a:pPr marL="12700">
              <a:lnSpc>
                <a:spcPct val="100000"/>
              </a:lnSpc>
              <a:spcBef>
                <a:spcPts val="100"/>
              </a:spcBef>
            </a:pPr>
            <a:r>
              <a:rPr sz="600" spc="-10" dirty="0">
                <a:latin typeface="Calibri"/>
                <a:cs typeface="Calibri"/>
              </a:rPr>
              <a:t>ISO/IEC</a:t>
            </a:r>
            <a:r>
              <a:rPr sz="600" spc="15" dirty="0">
                <a:latin typeface="Calibri"/>
                <a:cs typeface="Calibri"/>
              </a:rPr>
              <a:t> </a:t>
            </a:r>
            <a:r>
              <a:rPr sz="600" spc="-10" dirty="0">
                <a:latin typeface="Calibri"/>
                <a:cs typeface="Calibri"/>
              </a:rPr>
              <a:t>Standards</a:t>
            </a:r>
            <a:endParaRPr sz="600">
              <a:latin typeface="Calibri"/>
              <a:cs typeface="Calibri"/>
            </a:endParaRPr>
          </a:p>
        </p:txBody>
      </p:sp>
      <p:grpSp>
        <p:nvGrpSpPr>
          <p:cNvPr id="103" name="object 103"/>
          <p:cNvGrpSpPr/>
          <p:nvPr/>
        </p:nvGrpSpPr>
        <p:grpSpPr>
          <a:xfrm>
            <a:off x="11085467" y="2871763"/>
            <a:ext cx="264160" cy="2769235"/>
            <a:chOff x="11085467" y="2871763"/>
            <a:chExt cx="264160" cy="2769235"/>
          </a:xfrm>
        </p:grpSpPr>
        <p:sp>
          <p:nvSpPr>
            <p:cNvPr id="104" name="object 104"/>
            <p:cNvSpPr/>
            <p:nvPr/>
          </p:nvSpPr>
          <p:spPr>
            <a:xfrm>
              <a:off x="11099755" y="2886050"/>
              <a:ext cx="224790" cy="1019175"/>
            </a:xfrm>
            <a:custGeom>
              <a:avLst/>
              <a:gdLst/>
              <a:ahLst/>
              <a:cxnLst/>
              <a:rect l="l" t="t" r="r" b="b"/>
              <a:pathLst>
                <a:path w="224790" h="1019175">
                  <a:moveTo>
                    <a:pt x="0" y="0"/>
                  </a:moveTo>
                  <a:lnTo>
                    <a:pt x="43491" y="6285"/>
                  </a:lnTo>
                  <a:lnTo>
                    <a:pt x="79168" y="23382"/>
                  </a:lnTo>
                  <a:lnTo>
                    <a:pt x="103305" y="48654"/>
                  </a:lnTo>
                  <a:lnTo>
                    <a:pt x="112179" y="79463"/>
                  </a:lnTo>
                  <a:lnTo>
                    <a:pt x="112179" y="430072"/>
                  </a:lnTo>
                  <a:lnTo>
                    <a:pt x="121052" y="460882"/>
                  </a:lnTo>
                  <a:lnTo>
                    <a:pt x="145189" y="486154"/>
                  </a:lnTo>
                  <a:lnTo>
                    <a:pt x="180866" y="503251"/>
                  </a:lnTo>
                  <a:lnTo>
                    <a:pt x="224358" y="509536"/>
                  </a:lnTo>
                  <a:lnTo>
                    <a:pt x="180866" y="515821"/>
                  </a:lnTo>
                  <a:lnTo>
                    <a:pt x="145189" y="532918"/>
                  </a:lnTo>
                  <a:lnTo>
                    <a:pt x="121052" y="558190"/>
                  </a:lnTo>
                  <a:lnTo>
                    <a:pt x="112179" y="589000"/>
                  </a:lnTo>
                  <a:lnTo>
                    <a:pt x="112179" y="939609"/>
                  </a:lnTo>
                  <a:lnTo>
                    <a:pt x="103305" y="970419"/>
                  </a:lnTo>
                  <a:lnTo>
                    <a:pt x="79168" y="995691"/>
                  </a:lnTo>
                  <a:lnTo>
                    <a:pt x="43491" y="1012788"/>
                  </a:lnTo>
                  <a:lnTo>
                    <a:pt x="0" y="1019073"/>
                  </a:lnTo>
                </a:path>
              </a:pathLst>
            </a:custGeom>
            <a:ln w="28575">
              <a:solidFill>
                <a:srgbClr val="4471C4"/>
              </a:solidFill>
            </a:ln>
          </p:spPr>
          <p:txBody>
            <a:bodyPr wrap="square" lIns="0" tIns="0" rIns="0" bIns="0" rtlCol="0"/>
            <a:lstStyle/>
            <a:p>
              <a:endParaRPr/>
            </a:p>
          </p:txBody>
        </p:sp>
        <p:sp>
          <p:nvSpPr>
            <p:cNvPr id="105" name="object 105"/>
            <p:cNvSpPr/>
            <p:nvPr/>
          </p:nvSpPr>
          <p:spPr>
            <a:xfrm>
              <a:off x="11110616" y="4100201"/>
              <a:ext cx="224790" cy="1526540"/>
            </a:xfrm>
            <a:custGeom>
              <a:avLst/>
              <a:gdLst/>
              <a:ahLst/>
              <a:cxnLst/>
              <a:rect l="l" t="t" r="r" b="b"/>
              <a:pathLst>
                <a:path w="224790" h="1526539">
                  <a:moveTo>
                    <a:pt x="0" y="0"/>
                  </a:moveTo>
                  <a:lnTo>
                    <a:pt x="43491" y="6285"/>
                  </a:lnTo>
                  <a:lnTo>
                    <a:pt x="79168" y="23382"/>
                  </a:lnTo>
                  <a:lnTo>
                    <a:pt x="103305" y="48654"/>
                  </a:lnTo>
                  <a:lnTo>
                    <a:pt x="112179" y="79463"/>
                  </a:lnTo>
                  <a:lnTo>
                    <a:pt x="112179" y="683768"/>
                  </a:lnTo>
                  <a:lnTo>
                    <a:pt x="121052" y="714572"/>
                  </a:lnTo>
                  <a:lnTo>
                    <a:pt x="145189" y="739844"/>
                  </a:lnTo>
                  <a:lnTo>
                    <a:pt x="180866" y="756945"/>
                  </a:lnTo>
                  <a:lnTo>
                    <a:pt x="224358" y="763231"/>
                  </a:lnTo>
                  <a:lnTo>
                    <a:pt x="180866" y="769516"/>
                  </a:lnTo>
                  <a:lnTo>
                    <a:pt x="145189" y="786612"/>
                  </a:lnTo>
                  <a:lnTo>
                    <a:pt x="121052" y="811880"/>
                  </a:lnTo>
                  <a:lnTo>
                    <a:pt x="112179" y="842683"/>
                  </a:lnTo>
                  <a:lnTo>
                    <a:pt x="112179" y="1446987"/>
                  </a:lnTo>
                  <a:lnTo>
                    <a:pt x="103305" y="1477796"/>
                  </a:lnTo>
                  <a:lnTo>
                    <a:pt x="79168" y="1503068"/>
                  </a:lnTo>
                  <a:lnTo>
                    <a:pt x="43491" y="1520165"/>
                  </a:lnTo>
                  <a:lnTo>
                    <a:pt x="0" y="1526451"/>
                  </a:lnTo>
                </a:path>
              </a:pathLst>
            </a:custGeom>
            <a:ln w="28575">
              <a:solidFill>
                <a:srgbClr val="4471C4"/>
              </a:solidFill>
            </a:ln>
          </p:spPr>
          <p:txBody>
            <a:bodyPr wrap="square" lIns="0" tIns="0" rIns="0" bIns="0" rtlCol="0"/>
            <a:lstStyle/>
            <a:p>
              <a:endParaRPr/>
            </a:p>
          </p:txBody>
        </p:sp>
      </p:grpSp>
      <p:sp>
        <p:nvSpPr>
          <p:cNvPr id="106" name="object 106"/>
          <p:cNvSpPr txBox="1"/>
          <p:nvPr/>
        </p:nvSpPr>
        <p:spPr>
          <a:xfrm>
            <a:off x="11356352" y="3275419"/>
            <a:ext cx="526415" cy="208279"/>
          </a:xfrm>
          <a:prstGeom prst="rect">
            <a:avLst/>
          </a:prstGeom>
        </p:spPr>
        <p:txBody>
          <a:bodyPr vert="horz" wrap="square" lIns="0" tIns="12700" rIns="0" bIns="0" rtlCol="0">
            <a:spAutoFit/>
          </a:bodyPr>
          <a:lstStyle/>
          <a:p>
            <a:pPr marL="12700" marR="5080">
              <a:lnSpc>
                <a:spcPct val="100000"/>
              </a:lnSpc>
              <a:spcBef>
                <a:spcPts val="100"/>
              </a:spcBef>
            </a:pPr>
            <a:r>
              <a:rPr sz="600" b="1" spc="-10" dirty="0">
                <a:latin typeface="Calibri"/>
                <a:cs typeface="Calibri"/>
              </a:rPr>
              <a:t>European</a:t>
            </a:r>
            <a:r>
              <a:rPr sz="600" b="1" spc="500" dirty="0">
                <a:latin typeface="Calibri"/>
                <a:cs typeface="Calibri"/>
              </a:rPr>
              <a:t> </a:t>
            </a:r>
            <a:r>
              <a:rPr sz="600" b="1" spc="-10" dirty="0">
                <a:latin typeface="Calibri"/>
                <a:cs typeface="Calibri"/>
              </a:rPr>
              <a:t>Standardisation</a:t>
            </a:r>
            <a:endParaRPr sz="600">
              <a:latin typeface="Calibri"/>
              <a:cs typeface="Calibri"/>
            </a:endParaRPr>
          </a:p>
        </p:txBody>
      </p:sp>
      <p:sp>
        <p:nvSpPr>
          <p:cNvPr id="107" name="object 107"/>
          <p:cNvSpPr txBox="1"/>
          <p:nvPr/>
        </p:nvSpPr>
        <p:spPr>
          <a:xfrm>
            <a:off x="11402859" y="4740846"/>
            <a:ext cx="526415" cy="208279"/>
          </a:xfrm>
          <a:prstGeom prst="rect">
            <a:avLst/>
          </a:prstGeom>
        </p:spPr>
        <p:txBody>
          <a:bodyPr vert="horz" wrap="square" lIns="0" tIns="12700" rIns="0" bIns="0" rtlCol="0">
            <a:spAutoFit/>
          </a:bodyPr>
          <a:lstStyle/>
          <a:p>
            <a:pPr marL="12700" marR="5080">
              <a:lnSpc>
                <a:spcPct val="100000"/>
              </a:lnSpc>
              <a:spcBef>
                <a:spcPts val="100"/>
              </a:spcBef>
            </a:pPr>
            <a:r>
              <a:rPr sz="600" b="1" spc="-10" dirty="0">
                <a:latin typeface="Calibri"/>
                <a:cs typeface="Calibri"/>
              </a:rPr>
              <a:t>International</a:t>
            </a:r>
            <a:r>
              <a:rPr sz="600" b="1" spc="500" dirty="0">
                <a:latin typeface="Calibri"/>
                <a:cs typeface="Calibri"/>
              </a:rPr>
              <a:t> </a:t>
            </a:r>
            <a:r>
              <a:rPr sz="600" b="1" spc="-10" dirty="0">
                <a:latin typeface="Calibri"/>
                <a:cs typeface="Calibri"/>
              </a:rPr>
              <a:t>Standardisation</a:t>
            </a:r>
            <a:endParaRPr sz="600">
              <a:latin typeface="Calibri"/>
              <a:cs typeface="Calibri"/>
            </a:endParaRPr>
          </a:p>
        </p:txBody>
      </p:sp>
      <p:sp>
        <p:nvSpPr>
          <p:cNvPr id="108" name="object 108"/>
          <p:cNvSpPr txBox="1"/>
          <p:nvPr/>
        </p:nvSpPr>
        <p:spPr>
          <a:xfrm>
            <a:off x="11383289" y="2417660"/>
            <a:ext cx="364490" cy="208279"/>
          </a:xfrm>
          <a:prstGeom prst="rect">
            <a:avLst/>
          </a:prstGeom>
        </p:spPr>
        <p:txBody>
          <a:bodyPr vert="horz" wrap="square" lIns="0" tIns="12700" rIns="0" bIns="0" rtlCol="0">
            <a:spAutoFit/>
          </a:bodyPr>
          <a:lstStyle/>
          <a:p>
            <a:pPr marL="12700" marR="5080">
              <a:lnSpc>
                <a:spcPct val="100000"/>
              </a:lnSpc>
              <a:spcBef>
                <a:spcPts val="100"/>
              </a:spcBef>
            </a:pPr>
            <a:r>
              <a:rPr sz="600" b="1" spc="-10" dirty="0">
                <a:latin typeface="Calibri"/>
                <a:cs typeface="Calibri"/>
              </a:rPr>
              <a:t>European</a:t>
            </a:r>
            <a:r>
              <a:rPr sz="600" b="1" spc="500" dirty="0">
                <a:latin typeface="Calibri"/>
                <a:cs typeface="Calibri"/>
              </a:rPr>
              <a:t> </a:t>
            </a:r>
            <a:r>
              <a:rPr sz="600" b="1" spc="-10" dirty="0">
                <a:latin typeface="Calibri"/>
                <a:cs typeface="Calibri"/>
              </a:rPr>
              <a:t>Legislation</a:t>
            </a:r>
            <a:endParaRPr sz="600">
              <a:latin typeface="Calibri"/>
              <a:cs typeface="Calibri"/>
            </a:endParaRPr>
          </a:p>
        </p:txBody>
      </p:sp>
      <p:sp>
        <p:nvSpPr>
          <p:cNvPr id="109" name="object 109"/>
          <p:cNvSpPr/>
          <p:nvPr/>
        </p:nvSpPr>
        <p:spPr>
          <a:xfrm>
            <a:off x="11099755" y="2314269"/>
            <a:ext cx="235585" cy="514984"/>
          </a:xfrm>
          <a:custGeom>
            <a:avLst/>
            <a:gdLst/>
            <a:ahLst/>
            <a:cxnLst/>
            <a:rect l="l" t="t" r="r" b="b"/>
            <a:pathLst>
              <a:path w="235584" h="514985">
                <a:moveTo>
                  <a:pt x="0" y="0"/>
                </a:moveTo>
                <a:lnTo>
                  <a:pt x="45594" y="6589"/>
                </a:lnTo>
                <a:lnTo>
                  <a:pt x="83000" y="24515"/>
                </a:lnTo>
                <a:lnTo>
                  <a:pt x="108309" y="51011"/>
                </a:lnTo>
                <a:lnTo>
                  <a:pt x="117614" y="83312"/>
                </a:lnTo>
                <a:lnTo>
                  <a:pt x="117614" y="173875"/>
                </a:lnTo>
                <a:lnTo>
                  <a:pt x="126917" y="206168"/>
                </a:lnTo>
                <a:lnTo>
                  <a:pt x="152222" y="232660"/>
                </a:lnTo>
                <a:lnTo>
                  <a:pt x="189623" y="250585"/>
                </a:lnTo>
                <a:lnTo>
                  <a:pt x="235216" y="257175"/>
                </a:lnTo>
                <a:lnTo>
                  <a:pt x="189623" y="263764"/>
                </a:lnTo>
                <a:lnTo>
                  <a:pt x="152222" y="281690"/>
                </a:lnTo>
                <a:lnTo>
                  <a:pt x="126917" y="308186"/>
                </a:lnTo>
                <a:lnTo>
                  <a:pt x="117614" y="340487"/>
                </a:lnTo>
                <a:lnTo>
                  <a:pt x="117614" y="431050"/>
                </a:lnTo>
                <a:lnTo>
                  <a:pt x="108309" y="463345"/>
                </a:lnTo>
                <a:lnTo>
                  <a:pt x="83000" y="489842"/>
                </a:lnTo>
                <a:lnTo>
                  <a:pt x="45594" y="507771"/>
                </a:lnTo>
                <a:lnTo>
                  <a:pt x="0" y="514362"/>
                </a:lnTo>
              </a:path>
            </a:pathLst>
          </a:custGeom>
          <a:ln w="28575">
            <a:solidFill>
              <a:srgbClr val="4471C4"/>
            </a:solidFill>
          </a:ln>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36860383" name="Google Shape;2813;p93"/>
          <p:cNvSpPr/>
          <p:nvPr/>
        </p:nvSpPr>
        <p:spPr bwMode="auto">
          <a:xfrm>
            <a:off x="10672452" y="1071963"/>
            <a:ext cx="1378675" cy="461635"/>
          </a:xfrm>
          <a:prstGeom prst="roundRect">
            <a:avLst>
              <a:gd name="adj" fmla="val 11565"/>
            </a:avLst>
          </a:prstGeom>
          <a:solidFill>
            <a:schemeClr val="lt1"/>
          </a:solidFill>
          <a:ln>
            <a:noFill/>
          </a:ln>
          <a:effectLst/>
        </p:spPr>
        <p:txBody>
          <a:bodyPr spcFirstLastPara="1" wrap="square" lIns="18000" tIns="18000" rIns="18000" bIns="18000" anchor="t" anchorCtr="0">
            <a:noAutofit/>
          </a:bodyPr>
          <a:lstStyle/>
          <a:p>
            <a:pPr marL="8499" lvl="0" algn="ctr">
              <a:spcBef>
                <a:spcPts val="0"/>
              </a:spcBef>
              <a:spcAft>
                <a:spcPts val="0"/>
              </a:spcAft>
              <a:buClr>
                <a:schemeClr val="dk1"/>
              </a:buClr>
              <a:buSzPts val="1000"/>
              <a:defRPr/>
            </a:pPr>
            <a:r>
              <a:rPr lang="de-DE" sz="800">
                <a:solidFill>
                  <a:schemeClr val="dk1"/>
                </a:solidFill>
                <a:latin typeface="Work Sans SemiBold"/>
                <a:ea typeface="Work Sans"/>
                <a:cs typeface="Work Sans"/>
              </a:rPr>
              <a:t>Details in backup</a:t>
            </a:r>
            <a:endParaRPr sz="800">
              <a:solidFill>
                <a:schemeClr val="dk1"/>
              </a:solidFill>
              <a:latin typeface="Work Sans"/>
              <a:ea typeface="Work Sans"/>
              <a:cs typeface="Work Sans"/>
            </a:endParaRPr>
          </a:p>
        </p:txBody>
      </p:sp>
      <p:sp>
        <p:nvSpPr>
          <p:cNvPr id="1574871117" name="Google Shape;2692;p86"/>
          <p:cNvSpPr txBox="1">
            <a:spLocks noGrp="1"/>
          </p:cNvSpPr>
          <p:nvPr>
            <p:ph type="title"/>
          </p:nvPr>
        </p:nvSpPr>
        <p:spPr bwMode="auto">
          <a:xfrm>
            <a:off x="1490957" y="141460"/>
            <a:ext cx="10503819" cy="763721"/>
          </a:xfrm>
          <a:prstGeom prst="rect">
            <a:avLst/>
          </a:prstGeom>
        </p:spPr>
        <p:txBody>
          <a:bodyPr spcFirstLastPara="1" wrap="square" lIns="0" tIns="0" rIns="89848" bIns="89848" anchor="t" anchorCtr="0">
            <a:normAutofit fontScale="90000"/>
          </a:bodyPr>
          <a:lstStyle/>
          <a:p>
            <a:pPr marL="104775" marR="5080" lvl="0" indent="0">
              <a:lnSpc>
                <a:spcPts val="3460"/>
              </a:lnSpc>
              <a:spcBef>
                <a:spcPts val="530"/>
              </a:spcBef>
              <a:spcAft>
                <a:spcPts val="0"/>
              </a:spcAft>
              <a:defRPr/>
            </a:pPr>
            <a:r>
              <a:rPr lang="de-DE" sz="32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M</a:t>
            </a:r>
            <a:r>
              <a:rPr lang="de" sz="32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ember state initiatives to </a:t>
            </a:r>
            <a:r>
              <a:rPr lang="en-US" sz="32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innovate and secure global competitiveness of the EU</a:t>
            </a:r>
            <a:endParaRPr sz="32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endParaRPr>
          </a:p>
        </p:txBody>
      </p:sp>
      <p:sp>
        <p:nvSpPr>
          <p:cNvPr id="1620878404" name="Google Shape;2695;p86"/>
          <p:cNvSpPr/>
          <p:nvPr/>
        </p:nvSpPr>
        <p:spPr bwMode="auto">
          <a:xfrm>
            <a:off x="4783561" y="1648503"/>
            <a:ext cx="5774567" cy="658816"/>
          </a:xfrm>
          <a:prstGeom prst="roundRect">
            <a:avLst>
              <a:gd name="adj" fmla="val 9701"/>
            </a:avLst>
          </a:prstGeom>
          <a:solidFill>
            <a:srgbClr val="FFFFFF"/>
          </a:solidFill>
          <a:ln>
            <a:noFill/>
          </a:ln>
          <a:effectLst>
            <a:outerShdw blurRad="200025" dist="19050" dir="5400000" algn="bl" rotWithShape="0">
              <a:srgbClr val="000000">
                <a:alpha val="10000"/>
              </a:srgbClr>
            </a:outerShdw>
          </a:effectLst>
        </p:spPr>
        <p:txBody>
          <a:bodyPr spcFirstLastPara="1" wrap="square" lIns="91423" tIns="91423" rIns="91423" bIns="91423" anchor="t" anchorCtr="0">
            <a:noAutofit/>
          </a:bodyPr>
          <a:lstStyle/>
          <a:p>
            <a:pPr marL="182562" marR="0" lvl="0" indent="-182562" algn="l">
              <a:lnSpc>
                <a:spcPct val="100000"/>
              </a:lnSpc>
              <a:spcBef>
                <a:spcPts val="0"/>
              </a:spcBef>
              <a:spcAft>
                <a:spcPts val="999"/>
              </a:spcAft>
              <a:buNone/>
              <a:defRPr/>
            </a:pPr>
            <a:r>
              <a:rPr lang="en-GB" sz="1200" b="1">
                <a:solidFill>
                  <a:schemeClr val="dk1"/>
                </a:solidFill>
                <a:latin typeface="Work Sans"/>
              </a:rPr>
              <a:t>1. 	</a:t>
            </a:r>
            <a:r>
              <a:rPr lang="en-GB" sz="1200">
                <a:solidFill>
                  <a:schemeClr val="dk1"/>
                </a:solidFill>
                <a:latin typeface="Work Sans"/>
              </a:rPr>
              <a:t>Create a </a:t>
            </a:r>
            <a:r>
              <a:rPr lang="en-GB" sz="1200" b="1">
                <a:solidFill>
                  <a:schemeClr val="dk1"/>
                </a:solidFill>
                <a:latin typeface="Work Sans"/>
              </a:rPr>
              <a:t>compelling goal</a:t>
            </a:r>
            <a:r>
              <a:rPr lang="en-GB" sz="1200">
                <a:solidFill>
                  <a:schemeClr val="dk1"/>
                </a:solidFill>
                <a:latin typeface="Work Sans"/>
              </a:rPr>
              <a:t> </a:t>
            </a:r>
            <a:r>
              <a:rPr lang="en-GB" sz="1200" b="1">
                <a:solidFill>
                  <a:schemeClr val="dk1"/>
                </a:solidFill>
                <a:latin typeface="Work Sans"/>
              </a:rPr>
              <a:t>for EU‘s digital future, </a:t>
            </a:r>
            <a:r>
              <a:rPr lang="en-GB" sz="1200">
                <a:solidFill>
                  <a:schemeClr val="dk1"/>
                </a:solidFill>
                <a:latin typeface="Work Sans"/>
              </a:rPr>
              <a:t>embraced by Europe’s citizens</a:t>
            </a:r>
            <a:endParaRPr/>
          </a:p>
        </p:txBody>
      </p:sp>
      <p:sp>
        <p:nvSpPr>
          <p:cNvPr id="1443814109" name="Google Shape;2696;p86"/>
          <p:cNvSpPr/>
          <p:nvPr/>
        </p:nvSpPr>
        <p:spPr bwMode="auto">
          <a:xfrm>
            <a:off x="4783561" y="2429771"/>
            <a:ext cx="5774567" cy="658816"/>
          </a:xfrm>
          <a:prstGeom prst="roundRect">
            <a:avLst>
              <a:gd name="adj" fmla="val 9701"/>
            </a:avLst>
          </a:prstGeom>
          <a:solidFill>
            <a:srgbClr val="FFFFFF"/>
          </a:solidFill>
          <a:ln>
            <a:noFill/>
          </a:ln>
          <a:effectLst>
            <a:outerShdw blurRad="200025" dist="19050" dir="5400000" algn="bl" rotWithShape="0">
              <a:srgbClr val="000000">
                <a:alpha val="10000"/>
              </a:srgbClr>
            </a:outerShdw>
          </a:effectLst>
        </p:spPr>
        <p:txBody>
          <a:bodyPr spcFirstLastPara="1" wrap="square" lIns="91423" tIns="91423" rIns="91423" bIns="91423" anchor="t" anchorCtr="0">
            <a:noAutofit/>
          </a:bodyPr>
          <a:lstStyle/>
          <a:p>
            <a:pPr marL="182562" marR="0" lvl="0" indent="-182562" algn="l">
              <a:lnSpc>
                <a:spcPct val="100000"/>
              </a:lnSpc>
              <a:spcBef>
                <a:spcPts val="0"/>
              </a:spcBef>
              <a:spcAft>
                <a:spcPts val="0"/>
              </a:spcAft>
              <a:buNone/>
              <a:defRPr/>
            </a:pPr>
            <a:r>
              <a:rPr lang="en-GB" sz="1200" b="1">
                <a:solidFill>
                  <a:schemeClr val="dk1"/>
                </a:solidFill>
                <a:latin typeface="Work Sans"/>
                <a:ea typeface="Work Sans"/>
                <a:cs typeface="Work Sans"/>
              </a:rPr>
              <a:t>2.</a:t>
            </a:r>
            <a:r>
              <a:rPr lang="en-GB" sz="1200">
                <a:solidFill>
                  <a:schemeClr val="dk1"/>
                </a:solidFill>
                <a:latin typeface="Work Sans"/>
                <a:ea typeface="Work Sans"/>
                <a:cs typeface="Work Sans"/>
              </a:rPr>
              <a:t> Encourage </a:t>
            </a:r>
            <a:r>
              <a:rPr lang="en-GB" sz="1200" b="1">
                <a:solidFill>
                  <a:schemeClr val="dk1"/>
                </a:solidFill>
                <a:latin typeface="Work Sans"/>
              </a:rPr>
              <a:t>public procurement of EU-based AI </a:t>
            </a:r>
            <a:r>
              <a:rPr lang="en-GB" sz="1200">
                <a:solidFill>
                  <a:schemeClr val="dk1"/>
                </a:solidFill>
                <a:latin typeface="Work Sans"/>
              </a:rPr>
              <a:t>to accelerate adoption and drive innovation</a:t>
            </a:r>
            <a:endParaRPr lang="en-GB" sz="1200">
              <a:solidFill>
                <a:schemeClr val="dk1"/>
              </a:solidFill>
              <a:latin typeface="Work Sans"/>
              <a:ea typeface="Work Sans"/>
              <a:cs typeface="Work Sans"/>
            </a:endParaRPr>
          </a:p>
        </p:txBody>
      </p:sp>
      <p:sp>
        <p:nvSpPr>
          <p:cNvPr id="65592506" name="Google Shape;2697;p86"/>
          <p:cNvSpPr/>
          <p:nvPr/>
        </p:nvSpPr>
        <p:spPr bwMode="auto">
          <a:xfrm>
            <a:off x="4783561" y="3996509"/>
            <a:ext cx="5774567" cy="658816"/>
          </a:xfrm>
          <a:prstGeom prst="roundRect">
            <a:avLst>
              <a:gd name="adj" fmla="val 9701"/>
            </a:avLst>
          </a:prstGeom>
          <a:solidFill>
            <a:srgbClr val="FFFFFF"/>
          </a:solidFill>
          <a:ln>
            <a:noFill/>
          </a:ln>
          <a:effectLst>
            <a:outerShdw blurRad="200025" dist="19050" dir="5400000" algn="bl" rotWithShape="0">
              <a:srgbClr val="000000">
                <a:alpha val="10000"/>
              </a:srgbClr>
            </a:outerShdw>
          </a:effectLst>
        </p:spPr>
        <p:txBody>
          <a:bodyPr spcFirstLastPara="1" wrap="square" lIns="91423" tIns="91423" rIns="91423" bIns="91423" anchor="t" anchorCtr="0">
            <a:noAutofit/>
          </a:bodyPr>
          <a:lstStyle/>
          <a:p>
            <a:pPr marL="182562" marR="0" lvl="0" indent="-182562" algn="l">
              <a:lnSpc>
                <a:spcPct val="100000"/>
              </a:lnSpc>
              <a:spcBef>
                <a:spcPts val="0"/>
              </a:spcBef>
              <a:spcAft>
                <a:spcPts val="999"/>
              </a:spcAft>
              <a:buNone/>
              <a:defRPr/>
            </a:pPr>
            <a:r>
              <a:rPr lang="en-GB" sz="1200" b="1">
                <a:solidFill>
                  <a:schemeClr val="dk1"/>
                </a:solidFill>
                <a:latin typeface="Work Sans"/>
                <a:ea typeface="Work Sans"/>
                <a:cs typeface="Work Sans"/>
              </a:rPr>
              <a:t>4. Strengthen </a:t>
            </a:r>
            <a:r>
              <a:rPr lang="en-GB" sz="1200" b="1">
                <a:solidFill>
                  <a:schemeClr val="dk1"/>
                </a:solidFill>
                <a:latin typeface="Work Sans"/>
              </a:rPr>
              <a:t>the digital single market</a:t>
            </a:r>
            <a:r>
              <a:rPr lang="en-GB" sz="1200">
                <a:solidFill>
                  <a:schemeClr val="dk1"/>
                </a:solidFill>
                <a:latin typeface="Work Sans"/>
              </a:rPr>
              <a:t> to ensure fast scaling of AI offerings across EU member states</a:t>
            </a:r>
            <a:endParaRPr lang="en-GB" sz="1200">
              <a:solidFill>
                <a:schemeClr val="dk1"/>
              </a:solidFill>
              <a:latin typeface="Work Sans SemiBold"/>
              <a:ea typeface="Work Sans SemiBold"/>
              <a:cs typeface="Work Sans SemiBold"/>
            </a:endParaRPr>
          </a:p>
        </p:txBody>
      </p:sp>
      <p:sp>
        <p:nvSpPr>
          <p:cNvPr id="954819384" name="Google Shape;2703;p86"/>
          <p:cNvSpPr/>
          <p:nvPr/>
        </p:nvSpPr>
        <p:spPr bwMode="auto">
          <a:xfrm>
            <a:off x="4783561" y="4768479"/>
            <a:ext cx="5774567" cy="658816"/>
          </a:xfrm>
          <a:prstGeom prst="roundRect">
            <a:avLst>
              <a:gd name="adj" fmla="val 9701"/>
            </a:avLst>
          </a:prstGeom>
          <a:solidFill>
            <a:srgbClr val="FFFFFF"/>
          </a:solidFill>
          <a:ln>
            <a:noFill/>
          </a:ln>
          <a:effectLst>
            <a:outerShdw blurRad="200025" dist="19050" dir="5400000" algn="bl" rotWithShape="0">
              <a:srgbClr val="000000">
                <a:alpha val="10000"/>
              </a:srgbClr>
            </a:outerShdw>
          </a:effectLst>
        </p:spPr>
        <p:txBody>
          <a:bodyPr spcFirstLastPara="1" wrap="square" lIns="91423" tIns="91423" rIns="91423" bIns="91423" anchor="t" anchorCtr="0">
            <a:noAutofit/>
          </a:bodyPr>
          <a:lstStyle/>
          <a:p>
            <a:pPr marL="182562" marR="0" lvl="0" indent="-182562" algn="l">
              <a:lnSpc>
                <a:spcPct val="100000"/>
              </a:lnSpc>
              <a:spcBef>
                <a:spcPts val="0"/>
              </a:spcBef>
              <a:spcAft>
                <a:spcPts val="999"/>
              </a:spcAft>
              <a:buNone/>
              <a:defRPr/>
            </a:pPr>
            <a:r>
              <a:rPr lang="en-GB" sz="1200" b="1">
                <a:solidFill>
                  <a:schemeClr val="dk1"/>
                </a:solidFill>
                <a:latin typeface="Work Sans"/>
              </a:rPr>
              <a:t>5.</a:t>
            </a:r>
            <a:r>
              <a:rPr lang="en-GB" sz="1200">
                <a:solidFill>
                  <a:schemeClr val="dk1"/>
                </a:solidFill>
                <a:latin typeface="Work Sans"/>
              </a:rPr>
              <a:t> Ensure </a:t>
            </a:r>
            <a:r>
              <a:rPr lang="en-GB" sz="1200" b="1">
                <a:solidFill>
                  <a:schemeClr val="dk1"/>
                </a:solidFill>
                <a:latin typeface="Work Sans"/>
              </a:rPr>
              <a:t>consistency of AI Act standardization with sector-specific</a:t>
            </a:r>
            <a:r>
              <a:rPr lang="en-GB" sz="1200">
                <a:solidFill>
                  <a:schemeClr val="dk1"/>
                </a:solidFill>
                <a:latin typeface="Work Sans"/>
              </a:rPr>
              <a:t> regulation and standards</a:t>
            </a:r>
            <a:endParaRPr/>
          </a:p>
        </p:txBody>
      </p:sp>
      <p:sp>
        <p:nvSpPr>
          <p:cNvPr id="1039802102" name="Google Shape;2704;p86"/>
          <p:cNvSpPr/>
          <p:nvPr/>
        </p:nvSpPr>
        <p:spPr bwMode="auto">
          <a:xfrm>
            <a:off x="4783561" y="3220597"/>
            <a:ext cx="5774567" cy="658816"/>
          </a:xfrm>
          <a:prstGeom prst="roundRect">
            <a:avLst>
              <a:gd name="adj" fmla="val 9701"/>
            </a:avLst>
          </a:prstGeom>
          <a:solidFill>
            <a:srgbClr val="FFFFFF"/>
          </a:solidFill>
          <a:ln>
            <a:noFill/>
          </a:ln>
          <a:effectLst>
            <a:outerShdw blurRad="200025" dist="19050" dir="5400000" algn="bl" rotWithShape="0">
              <a:srgbClr val="000000">
                <a:alpha val="10000"/>
              </a:srgbClr>
            </a:outerShdw>
          </a:effectLst>
        </p:spPr>
        <p:txBody>
          <a:bodyPr spcFirstLastPara="1" wrap="square" lIns="91423" tIns="91423" rIns="91423" bIns="91423" anchor="t" anchorCtr="0">
            <a:noAutofit/>
          </a:bodyPr>
          <a:lstStyle/>
          <a:p>
            <a:pPr marL="182562" marR="0" lvl="0" indent="-182562" algn="l">
              <a:lnSpc>
                <a:spcPct val="100000"/>
              </a:lnSpc>
              <a:spcBef>
                <a:spcPts val="0"/>
              </a:spcBef>
              <a:spcAft>
                <a:spcPts val="999"/>
              </a:spcAft>
              <a:buNone/>
              <a:defRPr/>
            </a:pPr>
            <a:r>
              <a:rPr lang="en-GB" sz="1200" b="1">
                <a:solidFill>
                  <a:schemeClr val="dk1"/>
                </a:solidFill>
                <a:latin typeface="Work Sans"/>
              </a:rPr>
              <a:t>3. 	Boost European investments</a:t>
            </a:r>
            <a:r>
              <a:rPr lang="en-GB" sz="1200">
                <a:solidFill>
                  <a:schemeClr val="dk1"/>
                </a:solidFill>
                <a:latin typeface="Work Sans"/>
              </a:rPr>
              <a:t> in ADR, securing </a:t>
            </a:r>
            <a:br>
              <a:rPr lang="en-GB" sz="1200">
                <a:solidFill>
                  <a:schemeClr val="dk1"/>
                </a:solidFill>
                <a:latin typeface="Work Sans"/>
              </a:rPr>
            </a:br>
            <a:r>
              <a:rPr lang="en-GB" sz="1200">
                <a:solidFill>
                  <a:schemeClr val="dk1"/>
                </a:solidFill>
                <a:latin typeface="Work Sans"/>
              </a:rPr>
              <a:t>EU-based ownership and command</a:t>
            </a:r>
            <a:endParaRPr/>
          </a:p>
        </p:txBody>
      </p:sp>
      <p:sp>
        <p:nvSpPr>
          <p:cNvPr id="823464172" name="Google Shape;2705;p86"/>
          <p:cNvSpPr/>
          <p:nvPr/>
        </p:nvSpPr>
        <p:spPr bwMode="auto">
          <a:xfrm>
            <a:off x="4757658" y="5528223"/>
            <a:ext cx="5774567" cy="658816"/>
          </a:xfrm>
          <a:prstGeom prst="roundRect">
            <a:avLst>
              <a:gd name="adj" fmla="val 9701"/>
            </a:avLst>
          </a:prstGeom>
          <a:solidFill>
            <a:srgbClr val="FFFFFF"/>
          </a:solidFill>
          <a:ln>
            <a:noFill/>
          </a:ln>
          <a:effectLst>
            <a:outerShdw blurRad="200025" dist="19050" dir="5400000" algn="bl" rotWithShape="0">
              <a:srgbClr val="000000">
                <a:alpha val="10000"/>
              </a:srgbClr>
            </a:outerShdw>
          </a:effectLst>
        </p:spPr>
        <p:txBody>
          <a:bodyPr spcFirstLastPara="1" wrap="square" lIns="91423" tIns="91423" rIns="91423" bIns="91423" anchor="t" anchorCtr="0">
            <a:noAutofit/>
          </a:bodyPr>
          <a:lstStyle/>
          <a:p>
            <a:pPr marL="182562" marR="0" lvl="0" indent="-182562" algn="l">
              <a:lnSpc>
                <a:spcPct val="100000"/>
              </a:lnSpc>
              <a:spcBef>
                <a:spcPts val="0"/>
              </a:spcBef>
              <a:spcAft>
                <a:spcPts val="999"/>
              </a:spcAft>
              <a:buNone/>
              <a:defRPr/>
            </a:pPr>
            <a:r>
              <a:rPr lang="en-GB" sz="1200" b="1">
                <a:solidFill>
                  <a:schemeClr val="dk1"/>
                </a:solidFill>
                <a:latin typeface="Work Sans"/>
                <a:ea typeface="Work Sans"/>
                <a:cs typeface="Work Sans"/>
              </a:rPr>
              <a:t>6. 	</a:t>
            </a:r>
            <a:r>
              <a:rPr lang="en-GB" sz="1200">
                <a:solidFill>
                  <a:schemeClr val="dk1"/>
                </a:solidFill>
                <a:latin typeface="Work Sans"/>
                <a:ea typeface="Work Sans"/>
                <a:cs typeface="Work Sans"/>
              </a:rPr>
              <a:t>Ensure the </a:t>
            </a:r>
            <a:r>
              <a:rPr lang="en-GB" sz="1200" b="1">
                <a:solidFill>
                  <a:schemeClr val="dk1"/>
                </a:solidFill>
                <a:latin typeface="Work Sans"/>
                <a:ea typeface="Work Sans"/>
                <a:cs typeface="Work Sans"/>
              </a:rPr>
              <a:t>completeness of the </a:t>
            </a:r>
            <a:r>
              <a:rPr lang="en-GB" sz="1200" b="1">
                <a:solidFill>
                  <a:schemeClr val="dk1"/>
                </a:solidFill>
                <a:latin typeface="Work Sans"/>
              </a:rPr>
              <a:t>entire AI value chain</a:t>
            </a:r>
            <a:r>
              <a:rPr lang="en-GB" sz="1200">
                <a:solidFill>
                  <a:schemeClr val="dk1"/>
                </a:solidFill>
                <a:latin typeface="Work Sans"/>
              </a:rPr>
              <a:t> to enhance the EU´s sovereignty</a:t>
            </a:r>
            <a:endParaRPr/>
          </a:p>
        </p:txBody>
      </p:sp>
      <p:sp>
        <p:nvSpPr>
          <p:cNvPr id="1324031844" name="Content Placeholder 3"/>
          <p:cNvSpPr txBox="1"/>
          <p:nvPr/>
        </p:nvSpPr>
        <p:spPr bwMode="gray">
          <a:xfrm>
            <a:off x="470125" y="2332817"/>
            <a:ext cx="2769090" cy="2769790"/>
          </a:xfrm>
          <a:prstGeom prst="rect">
            <a:avLst/>
          </a:prstGeom>
        </p:spPr>
        <p:txBody>
          <a:bodyPr vert="horz" lIns="0" tIns="0" rIns="0" bIns="0" rtlCol="0">
            <a:noAutofit/>
          </a:bodyPr>
          <a:lstStyle>
            <a:lvl1pPr marL="0" indent="0" algn="l" defTabSz="672150">
              <a:spcBef>
                <a:spcPts val="897"/>
              </a:spcBef>
              <a:buFont typeface="Arial"/>
              <a:buNone/>
              <a:defRPr sz="2000">
                <a:solidFill>
                  <a:schemeClr val="tx1"/>
                </a:solidFill>
                <a:latin typeface="Calibri"/>
                <a:ea typeface="+mn-ea"/>
                <a:cs typeface="Calibri"/>
              </a:defRPr>
            </a:lvl1pPr>
            <a:lvl2pPr marL="0" indent="0" algn="l" defTabSz="672150">
              <a:spcBef>
                <a:spcPts val="897"/>
              </a:spcBef>
              <a:buFont typeface="ABBvoiceOffice"/>
              <a:buNone/>
              <a:defRPr sz="2000">
                <a:solidFill>
                  <a:schemeClr val="accent4"/>
                </a:solidFill>
                <a:latin typeface="Calibri"/>
                <a:ea typeface="+mn-ea"/>
                <a:cs typeface="Calibri"/>
              </a:defRPr>
            </a:lvl2pPr>
            <a:lvl3pPr marL="252021" indent="-252021" algn="l" defTabSz="672150">
              <a:spcBef>
                <a:spcPts val="897"/>
              </a:spcBef>
              <a:buClr>
                <a:schemeClr val="accent4"/>
              </a:buClr>
              <a:buFont typeface="Symbol"/>
              <a:buChar char=""/>
              <a:defRPr sz="2000">
                <a:solidFill>
                  <a:schemeClr val="accent4"/>
                </a:solidFill>
                <a:latin typeface="Calibri"/>
                <a:ea typeface="+mn-ea"/>
                <a:cs typeface="Calibri"/>
              </a:defRPr>
            </a:lvl3pPr>
            <a:lvl4pPr marL="252021" indent="-252021" algn="l" defTabSz="672150">
              <a:spcBef>
                <a:spcPts val="897"/>
              </a:spcBef>
              <a:buClr>
                <a:schemeClr val="accent4"/>
              </a:buClr>
              <a:buFont typeface="Symbol"/>
              <a:buChar char=""/>
              <a:defRPr sz="2000">
                <a:solidFill>
                  <a:schemeClr val="accent4"/>
                </a:solidFill>
                <a:latin typeface="Calibri"/>
                <a:ea typeface="+mn-ea"/>
                <a:cs typeface="Calibri"/>
              </a:defRPr>
            </a:lvl4pPr>
            <a:lvl5pPr marL="252021" indent="-252021" algn="l" defTabSz="672150">
              <a:spcBef>
                <a:spcPts val="897"/>
              </a:spcBef>
              <a:buClr>
                <a:schemeClr val="accent4"/>
              </a:buClr>
              <a:buFont typeface="Symbol"/>
              <a:buChar char=""/>
              <a:defRPr sz="2000">
                <a:solidFill>
                  <a:schemeClr val="accent4"/>
                </a:solidFill>
                <a:latin typeface="Calibri"/>
                <a:ea typeface="+mn-ea"/>
                <a:cs typeface="Calibri"/>
              </a:defRPr>
            </a:lvl5pPr>
            <a:lvl6pPr marL="252021" indent="-252021" algn="l" defTabSz="672150">
              <a:spcBef>
                <a:spcPts val="897"/>
              </a:spcBef>
              <a:buClr>
                <a:schemeClr val="accent4"/>
              </a:buClr>
              <a:buFont typeface="Symbol"/>
              <a:buChar char=""/>
              <a:defRPr sz="2000">
                <a:solidFill>
                  <a:schemeClr val="accent4"/>
                </a:solidFill>
                <a:latin typeface="+mn-lt"/>
                <a:ea typeface="+mn-ea"/>
                <a:cs typeface="+mn-cs"/>
              </a:defRPr>
            </a:lvl6pPr>
            <a:lvl7pPr marL="252021" indent="-252021" algn="l" defTabSz="672150">
              <a:spcBef>
                <a:spcPts val="897"/>
              </a:spcBef>
              <a:buClr>
                <a:schemeClr val="accent4"/>
              </a:buClr>
              <a:buFont typeface="Symbol"/>
              <a:buChar char=""/>
              <a:defRPr sz="2000">
                <a:solidFill>
                  <a:schemeClr val="accent4"/>
                </a:solidFill>
                <a:latin typeface="+mn-lt"/>
                <a:ea typeface="+mn-ea"/>
                <a:cs typeface="+mn-cs"/>
              </a:defRPr>
            </a:lvl7pPr>
            <a:lvl8pPr marL="252021" indent="-252021" algn="l" defTabSz="672150">
              <a:spcBef>
                <a:spcPts val="897"/>
              </a:spcBef>
              <a:buClr>
                <a:schemeClr val="accent4"/>
              </a:buClr>
              <a:buFont typeface="Symbol"/>
              <a:buChar char=""/>
              <a:defRPr sz="2000">
                <a:solidFill>
                  <a:schemeClr val="accent4"/>
                </a:solidFill>
                <a:latin typeface="+mn-lt"/>
                <a:ea typeface="+mn-ea"/>
                <a:cs typeface="+mn-cs"/>
              </a:defRPr>
            </a:lvl8pPr>
            <a:lvl9pPr marL="252021" indent="-252021" algn="l" defTabSz="672150">
              <a:spcBef>
                <a:spcPts val="897"/>
              </a:spcBef>
              <a:buClr>
                <a:schemeClr val="accent4"/>
              </a:buClr>
              <a:buFont typeface="Symbol"/>
              <a:buChar char=""/>
              <a:defRPr sz="2000">
                <a:solidFill>
                  <a:schemeClr val="accent4"/>
                </a:solidFill>
                <a:latin typeface="+mn-lt"/>
                <a:ea typeface="+mn-ea"/>
                <a:cs typeface="+mn-cs"/>
              </a:defRPr>
            </a:lvl9pPr>
          </a:lstStyle>
          <a:p>
            <a:pPr>
              <a:spcBef>
                <a:spcPts val="499"/>
              </a:spcBef>
              <a:buClrTx/>
              <a:defRPr/>
            </a:pPr>
            <a:r>
              <a:rPr lang="en-US" sz="1200" b="1">
                <a:solidFill>
                  <a:srgbClr val="000000"/>
                </a:solidFill>
                <a:latin typeface="Work Sans"/>
                <a:ea typeface="Calibri"/>
              </a:rPr>
              <a:t>Long term aspiration</a:t>
            </a:r>
            <a:endParaRPr/>
          </a:p>
          <a:p>
            <a:pPr marL="182562" indent="-182562">
              <a:spcBef>
                <a:spcPts val="499"/>
              </a:spcBef>
              <a:buClrTx/>
              <a:buFont typeface="Arial"/>
              <a:buChar char="•"/>
              <a:defRPr/>
            </a:pPr>
            <a:r>
              <a:rPr lang="en-US" sz="1200" b="1">
                <a:solidFill>
                  <a:srgbClr val="000000"/>
                </a:solidFill>
                <a:latin typeface="Work Sans"/>
                <a:ea typeface="Calibri"/>
              </a:rPr>
              <a:t>Overall economic growth and prosperity</a:t>
            </a:r>
            <a:endParaRPr/>
          </a:p>
          <a:p>
            <a:pPr marL="182562" indent="-182562">
              <a:spcBef>
                <a:spcPts val="499"/>
              </a:spcBef>
              <a:buClrTx/>
              <a:buFont typeface="Arial"/>
              <a:buChar char="•"/>
              <a:defRPr/>
            </a:pPr>
            <a:r>
              <a:rPr lang="en-US" sz="1200" b="1">
                <a:solidFill>
                  <a:srgbClr val="000000"/>
                </a:solidFill>
                <a:latin typeface="Work Sans"/>
                <a:ea typeface="Calibri"/>
              </a:rPr>
              <a:t>Global competitiveness</a:t>
            </a:r>
            <a:endParaRPr/>
          </a:p>
          <a:p>
            <a:pPr marL="182562" indent="-182562">
              <a:spcBef>
                <a:spcPts val="499"/>
              </a:spcBef>
              <a:buClrTx/>
              <a:buFont typeface="Arial"/>
              <a:buChar char="•"/>
              <a:defRPr/>
            </a:pPr>
            <a:r>
              <a:rPr lang="en-US" sz="1200" b="1">
                <a:solidFill>
                  <a:srgbClr val="000000"/>
                </a:solidFill>
                <a:latin typeface="Work Sans"/>
                <a:ea typeface="Calibri"/>
              </a:rPr>
              <a:t>Sovereignty</a:t>
            </a:r>
            <a:endParaRPr/>
          </a:p>
          <a:p>
            <a:pPr marL="182562" indent="-182562">
              <a:spcBef>
                <a:spcPts val="499"/>
              </a:spcBef>
              <a:buClrTx/>
              <a:buFont typeface="Arial"/>
              <a:buChar char="•"/>
              <a:defRPr/>
            </a:pPr>
            <a:r>
              <a:rPr lang="en-US" sz="1200" b="1">
                <a:solidFill>
                  <a:srgbClr val="000000"/>
                </a:solidFill>
                <a:latin typeface="Work Sans"/>
                <a:ea typeface="Calibri"/>
              </a:rPr>
              <a:t>Common Health and Wellbeing </a:t>
            </a:r>
            <a:endParaRPr/>
          </a:p>
          <a:p>
            <a:pPr marL="182562" indent="-182562">
              <a:spcBef>
                <a:spcPts val="499"/>
              </a:spcBef>
              <a:buClrTx/>
              <a:buFont typeface="Arial"/>
              <a:buChar char="•"/>
              <a:defRPr/>
            </a:pPr>
            <a:r>
              <a:rPr lang="en-US" sz="1200" b="1">
                <a:solidFill>
                  <a:srgbClr val="000000"/>
                </a:solidFill>
                <a:latin typeface="Work Sans"/>
                <a:ea typeface="Calibri"/>
              </a:rPr>
              <a:t>Sustainability</a:t>
            </a:r>
            <a:endParaRPr/>
          </a:p>
          <a:p>
            <a:pPr marL="182562" indent="-182562">
              <a:spcBef>
                <a:spcPts val="499"/>
              </a:spcBef>
              <a:buClrTx/>
              <a:buFont typeface="Arial"/>
              <a:buChar char="•"/>
              <a:defRPr/>
            </a:pPr>
            <a:r>
              <a:rPr lang="en-US" sz="1200" b="1">
                <a:solidFill>
                  <a:srgbClr val="000000"/>
                </a:solidFill>
                <a:latin typeface="Work Sans"/>
                <a:ea typeface="Calibri"/>
              </a:rPr>
              <a:t>Safety and European Values</a:t>
            </a:r>
            <a:endParaRPr/>
          </a:p>
        </p:txBody>
      </p:sp>
      <p:sp>
        <p:nvSpPr>
          <p:cNvPr id="362826187" name="Rectangle: Rounded Corners 13"/>
          <p:cNvSpPr/>
          <p:nvPr/>
        </p:nvSpPr>
        <p:spPr bwMode="auto">
          <a:xfrm>
            <a:off x="432009" y="1862307"/>
            <a:ext cx="2807205" cy="4090512"/>
          </a:xfrm>
          <a:prstGeom prst="roundRect">
            <a:avLst>
              <a:gd name="adj" fmla="val 0"/>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18856587" name="Isosceles Triangle 14"/>
          <p:cNvSpPr/>
          <p:nvPr/>
        </p:nvSpPr>
        <p:spPr bwMode="auto">
          <a:xfrm rot="5399976">
            <a:off x="1930318" y="3176900"/>
            <a:ext cx="4072792" cy="1461328"/>
          </a:xfrm>
          <a:prstGeom prst="triangle">
            <a:avLst>
              <a:gd name="adj" fmla="val 50000"/>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199841511" name="Content Placeholder 3"/>
          <p:cNvSpPr txBox="1"/>
          <p:nvPr/>
        </p:nvSpPr>
        <p:spPr bwMode="gray">
          <a:xfrm>
            <a:off x="3347053" y="3392933"/>
            <a:ext cx="1315069" cy="1273127"/>
          </a:xfrm>
          <a:prstGeom prst="rect">
            <a:avLst/>
          </a:prstGeom>
        </p:spPr>
        <p:txBody>
          <a:bodyPr vert="horz" lIns="0" tIns="0" rIns="0" bIns="0" rtlCol="0">
            <a:noAutofit/>
          </a:bodyPr>
          <a:lstStyle>
            <a:lvl1pPr marL="0" indent="0" algn="l" defTabSz="672150">
              <a:spcBef>
                <a:spcPts val="897"/>
              </a:spcBef>
              <a:buFont typeface="Arial"/>
              <a:buNone/>
              <a:defRPr sz="2000">
                <a:solidFill>
                  <a:schemeClr val="tx1"/>
                </a:solidFill>
                <a:latin typeface="Calibri"/>
                <a:ea typeface="+mn-ea"/>
                <a:cs typeface="Calibri"/>
              </a:defRPr>
            </a:lvl1pPr>
            <a:lvl2pPr marL="0" indent="0" algn="l" defTabSz="672150">
              <a:spcBef>
                <a:spcPts val="897"/>
              </a:spcBef>
              <a:buFont typeface="ABBvoiceOffice"/>
              <a:buNone/>
              <a:defRPr sz="2000">
                <a:solidFill>
                  <a:schemeClr val="accent4"/>
                </a:solidFill>
                <a:latin typeface="Calibri"/>
                <a:ea typeface="+mn-ea"/>
                <a:cs typeface="Calibri"/>
              </a:defRPr>
            </a:lvl2pPr>
            <a:lvl3pPr marL="252021" indent="-252021" algn="l" defTabSz="672150">
              <a:spcBef>
                <a:spcPts val="897"/>
              </a:spcBef>
              <a:buClr>
                <a:schemeClr val="accent4"/>
              </a:buClr>
              <a:buFont typeface="Symbol"/>
              <a:buChar char=""/>
              <a:defRPr sz="2000">
                <a:solidFill>
                  <a:schemeClr val="accent4"/>
                </a:solidFill>
                <a:latin typeface="Calibri"/>
                <a:ea typeface="+mn-ea"/>
                <a:cs typeface="Calibri"/>
              </a:defRPr>
            </a:lvl3pPr>
            <a:lvl4pPr marL="252021" indent="-252021" algn="l" defTabSz="672150">
              <a:spcBef>
                <a:spcPts val="897"/>
              </a:spcBef>
              <a:buClr>
                <a:schemeClr val="accent4"/>
              </a:buClr>
              <a:buFont typeface="Symbol"/>
              <a:buChar char=""/>
              <a:defRPr sz="2000">
                <a:solidFill>
                  <a:schemeClr val="accent4"/>
                </a:solidFill>
                <a:latin typeface="Calibri"/>
                <a:ea typeface="+mn-ea"/>
                <a:cs typeface="Calibri"/>
              </a:defRPr>
            </a:lvl4pPr>
            <a:lvl5pPr marL="252021" indent="-252021" algn="l" defTabSz="672150">
              <a:spcBef>
                <a:spcPts val="897"/>
              </a:spcBef>
              <a:buClr>
                <a:schemeClr val="accent4"/>
              </a:buClr>
              <a:buFont typeface="Symbol"/>
              <a:buChar char=""/>
              <a:defRPr sz="2000">
                <a:solidFill>
                  <a:schemeClr val="accent4"/>
                </a:solidFill>
                <a:latin typeface="Calibri"/>
                <a:ea typeface="+mn-ea"/>
                <a:cs typeface="Calibri"/>
              </a:defRPr>
            </a:lvl5pPr>
            <a:lvl6pPr marL="252021" indent="-252021" algn="l" defTabSz="672150">
              <a:spcBef>
                <a:spcPts val="897"/>
              </a:spcBef>
              <a:buClr>
                <a:schemeClr val="accent4"/>
              </a:buClr>
              <a:buFont typeface="Symbol"/>
              <a:buChar char=""/>
              <a:defRPr sz="2000">
                <a:solidFill>
                  <a:schemeClr val="accent4"/>
                </a:solidFill>
                <a:latin typeface="+mn-lt"/>
                <a:ea typeface="+mn-ea"/>
                <a:cs typeface="+mn-cs"/>
              </a:defRPr>
            </a:lvl6pPr>
            <a:lvl7pPr marL="252021" indent="-252021" algn="l" defTabSz="672150">
              <a:spcBef>
                <a:spcPts val="897"/>
              </a:spcBef>
              <a:buClr>
                <a:schemeClr val="accent4"/>
              </a:buClr>
              <a:buFont typeface="Symbol"/>
              <a:buChar char=""/>
              <a:defRPr sz="2000">
                <a:solidFill>
                  <a:schemeClr val="accent4"/>
                </a:solidFill>
                <a:latin typeface="+mn-lt"/>
                <a:ea typeface="+mn-ea"/>
                <a:cs typeface="+mn-cs"/>
              </a:defRPr>
            </a:lvl7pPr>
            <a:lvl8pPr marL="252021" indent="-252021" algn="l" defTabSz="672150">
              <a:spcBef>
                <a:spcPts val="897"/>
              </a:spcBef>
              <a:buClr>
                <a:schemeClr val="accent4"/>
              </a:buClr>
              <a:buFont typeface="Symbol"/>
              <a:buChar char=""/>
              <a:defRPr sz="2000">
                <a:solidFill>
                  <a:schemeClr val="accent4"/>
                </a:solidFill>
                <a:latin typeface="+mn-lt"/>
                <a:ea typeface="+mn-ea"/>
                <a:cs typeface="+mn-cs"/>
              </a:defRPr>
            </a:lvl8pPr>
            <a:lvl9pPr marL="252021" indent="-252021" algn="l" defTabSz="672150">
              <a:spcBef>
                <a:spcPts val="897"/>
              </a:spcBef>
              <a:buClr>
                <a:schemeClr val="accent4"/>
              </a:buClr>
              <a:buFont typeface="Symbol"/>
              <a:buChar char=""/>
              <a:defRPr sz="2000">
                <a:solidFill>
                  <a:schemeClr val="accent4"/>
                </a:solidFill>
                <a:latin typeface="+mn-lt"/>
                <a:ea typeface="+mn-ea"/>
                <a:cs typeface="+mn-cs"/>
              </a:defRPr>
            </a:lvl9pPr>
          </a:lstStyle>
          <a:p>
            <a:pPr>
              <a:spcBef>
                <a:spcPts val="499"/>
              </a:spcBef>
              <a:buClrTx/>
              <a:defRPr/>
            </a:pPr>
            <a:r>
              <a:rPr lang="en-US" sz="1200" b="1">
                <a:solidFill>
                  <a:srgbClr val="000000"/>
                </a:solidFill>
                <a:latin typeface="Work Sans"/>
                <a:ea typeface="Calibri"/>
              </a:rPr>
              <a:t>Requires</a:t>
            </a:r>
            <a:br>
              <a:rPr lang="en-US" sz="1200" b="1">
                <a:solidFill>
                  <a:srgbClr val="000000"/>
                </a:solidFill>
                <a:latin typeface="Work Sans"/>
                <a:ea typeface="Calibri"/>
              </a:rPr>
            </a:br>
            <a:r>
              <a:rPr lang="en-US" sz="1200" b="1">
                <a:solidFill>
                  <a:srgbClr val="000000"/>
                </a:solidFill>
                <a:latin typeface="Work Sans"/>
                <a:ea typeface="Calibri"/>
              </a:rPr>
              <a:t>EU’s</a:t>
            </a:r>
            <a:br>
              <a:rPr lang="en-US" sz="1200" b="1">
                <a:solidFill>
                  <a:srgbClr val="000000"/>
                </a:solidFill>
                <a:latin typeface="Work Sans"/>
                <a:ea typeface="Calibri"/>
              </a:rPr>
            </a:br>
            <a:r>
              <a:rPr lang="en-US" sz="1200" b="1">
                <a:solidFill>
                  <a:srgbClr val="000000"/>
                </a:solidFill>
                <a:latin typeface="Work Sans"/>
                <a:ea typeface="Calibri"/>
              </a:rPr>
              <a:t>digital</a:t>
            </a:r>
            <a:br>
              <a:rPr lang="en-US" sz="1200" b="1">
                <a:solidFill>
                  <a:srgbClr val="000000"/>
                </a:solidFill>
                <a:latin typeface="Work Sans"/>
                <a:ea typeface="Calibri"/>
              </a:rPr>
            </a:br>
            <a:r>
              <a:rPr lang="en-US" sz="1200" b="1">
                <a:solidFill>
                  <a:srgbClr val="000000"/>
                </a:solidFill>
                <a:latin typeface="Work Sans"/>
                <a:ea typeface="Calibri"/>
              </a:rPr>
              <a:t>success</a:t>
            </a:r>
            <a:endParaRPr/>
          </a:p>
        </p:txBody>
      </p:sp>
      <p:pic>
        <p:nvPicPr>
          <p:cNvPr id="1790823966" name="Picture 1790823965"/>
          <p:cNvPicPr>
            <a:picLocks noChangeAspect="1"/>
          </p:cNvPicPr>
          <p:nvPr/>
        </p:nvPicPr>
        <p:blipFill>
          <a:blip r:embed="rId3"/>
          <a:stretch/>
        </p:blipFill>
        <p:spPr bwMode="auto">
          <a:xfrm>
            <a:off x="10743025" y="1302781"/>
            <a:ext cx="1387061" cy="51440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01EEF-2849-727D-967F-A3463C3ECAE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96B85FF-51E4-E853-F0EB-23F659AA7AF4}"/>
              </a:ext>
            </a:extLst>
          </p:cNvPr>
          <p:cNvPicPr>
            <a:picLocks noChangeAspect="1"/>
          </p:cNvPicPr>
          <p:nvPr/>
        </p:nvPicPr>
        <p:blipFill>
          <a:blip r:embed="rId3"/>
          <a:stretch/>
        </p:blipFill>
        <p:spPr bwMode="auto">
          <a:xfrm rot="596400">
            <a:off x="7275384" y="1167555"/>
            <a:ext cx="5450650" cy="4715575"/>
          </a:xfrm>
          <a:prstGeom prst="rect">
            <a:avLst/>
          </a:prstGeom>
          <a:ln>
            <a:solidFill>
              <a:srgbClr val="0E3458"/>
            </a:solidFill>
          </a:ln>
        </p:spPr>
      </p:pic>
      <p:pic>
        <p:nvPicPr>
          <p:cNvPr id="4" name="Picture 3" descr="A blue cover with a white sign and yellow stars&#10;&#10;Description automatically generated">
            <a:extLst>
              <a:ext uri="{FF2B5EF4-FFF2-40B4-BE49-F238E27FC236}">
                <a16:creationId xmlns:a16="http://schemas.microsoft.com/office/drawing/2014/main" id="{146E4176-39EF-5DBB-3D91-6CE14FADE8D8}"/>
              </a:ext>
            </a:extLst>
          </p:cNvPr>
          <p:cNvPicPr>
            <a:picLocks noChangeAspect="1"/>
          </p:cNvPicPr>
          <p:nvPr/>
        </p:nvPicPr>
        <p:blipFill>
          <a:blip r:embed="rId4"/>
          <a:stretch/>
        </p:blipFill>
        <p:spPr bwMode="auto">
          <a:xfrm rot="20700000">
            <a:off x="162861" y="782577"/>
            <a:ext cx="4111954" cy="5817106"/>
          </a:xfrm>
          <a:prstGeom prst="rect">
            <a:avLst/>
          </a:prstGeom>
          <a:ln w="19050">
            <a:solidFill>
              <a:schemeClr val="tx1"/>
            </a:solidFill>
          </a:ln>
        </p:spPr>
      </p:pic>
      <p:pic>
        <p:nvPicPr>
          <p:cNvPr id="6" name="Picture 5" descr="A screenshot of a news page&#10;&#10;Description automatically generated">
            <a:extLst>
              <a:ext uri="{FF2B5EF4-FFF2-40B4-BE49-F238E27FC236}">
                <a16:creationId xmlns:a16="http://schemas.microsoft.com/office/drawing/2014/main" id="{29D3C640-C762-E182-E63D-E1D4A64FD785}"/>
              </a:ext>
            </a:extLst>
          </p:cNvPr>
          <p:cNvPicPr>
            <a:picLocks noChangeAspect="1"/>
          </p:cNvPicPr>
          <p:nvPr/>
        </p:nvPicPr>
        <p:blipFill>
          <a:blip r:embed="rId5"/>
          <a:stretch/>
        </p:blipFill>
        <p:spPr bwMode="auto">
          <a:xfrm>
            <a:off x="3622124" y="-89798"/>
            <a:ext cx="4308054" cy="4766357"/>
          </a:xfrm>
          <a:prstGeom prst="rect">
            <a:avLst/>
          </a:prstGeom>
          <a:ln w="19050">
            <a:solidFill>
              <a:schemeClr val="tx1"/>
            </a:solidFill>
          </a:ln>
        </p:spPr>
      </p:pic>
      <p:pic>
        <p:nvPicPr>
          <p:cNvPr id="7" name="Picture 6">
            <a:extLst>
              <a:ext uri="{FF2B5EF4-FFF2-40B4-BE49-F238E27FC236}">
                <a16:creationId xmlns:a16="http://schemas.microsoft.com/office/drawing/2014/main" id="{592DC52A-36B5-9955-362F-9772983E653E}"/>
              </a:ext>
            </a:extLst>
          </p:cNvPr>
          <p:cNvPicPr>
            <a:picLocks noChangeAspect="1"/>
          </p:cNvPicPr>
          <p:nvPr/>
        </p:nvPicPr>
        <p:blipFill>
          <a:blip r:embed="rId6"/>
          <a:stretch>
            <a:fillRect/>
          </a:stretch>
        </p:blipFill>
        <p:spPr>
          <a:xfrm rot="303314">
            <a:off x="3124672" y="3587831"/>
            <a:ext cx="5942656" cy="3629465"/>
          </a:xfrm>
          <a:prstGeom prst="rect">
            <a:avLst/>
          </a:prstGeom>
          <a:ln>
            <a:solidFill>
              <a:schemeClr val="tx1"/>
            </a:solidFill>
          </a:ln>
        </p:spPr>
      </p:pic>
    </p:spTree>
    <p:extLst>
      <p:ext uri="{BB962C8B-B14F-4D97-AF65-F5344CB8AC3E}">
        <p14:creationId xmlns:p14="http://schemas.microsoft.com/office/powerpoint/2010/main" val="80635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5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6000"/>
                            </p:stCondLst>
                            <p:childTnLst>
                              <p:par>
                                <p:cTn id="13" presetID="10" presetClass="entr" presetSubtype="0" fill="hold" nodeType="afterEffect">
                                  <p:stCondLst>
                                    <p:cond delay="50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1500"/>
                            </p:stCondLst>
                            <p:childTnLst>
                              <p:par>
                                <p:cTn id="17" presetID="10" presetClass="entr" presetSubtype="0" fill="hold" nodeType="afterEffect">
                                  <p:stCondLst>
                                    <p:cond delay="5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ureka_zoomout (1)">
            <a:hlinkClick r:id="" action="ppaction://media"/>
            <a:extLst>
              <a:ext uri="{FF2B5EF4-FFF2-40B4-BE49-F238E27FC236}">
                <a16:creationId xmlns:a16="http://schemas.microsoft.com/office/drawing/2014/main" id="{4601151C-9AB9-BF47-770C-5DA8B57B9E00}"/>
              </a:ext>
            </a:extLst>
          </p:cNvPr>
          <p:cNvPicPr>
            <a:picLocks noChangeAspect="1"/>
          </p:cNvPicPr>
          <p:nvPr/>
        </p:nvPicPr>
        <p:blipFill>
          <a:blip r:embed="rId3"/>
          <a:stretch>
            <a:fillRect/>
          </a:stretch>
        </p:blipFill>
        <p:spPr>
          <a:xfrm rot="327662">
            <a:off x="6041954" y="1009558"/>
            <a:ext cx="6590043" cy="3706898"/>
          </a:xfrm>
          <a:prstGeom prst="rect">
            <a:avLst/>
          </a:prstGeom>
        </p:spPr>
      </p:pic>
      <p:sp>
        <p:nvSpPr>
          <p:cNvPr id="2" name="Title 1">
            <a:extLst>
              <a:ext uri="{FF2B5EF4-FFF2-40B4-BE49-F238E27FC236}">
                <a16:creationId xmlns:a16="http://schemas.microsoft.com/office/drawing/2014/main" id="{788EB8A6-005E-34DA-00B6-79660FD4769F}"/>
              </a:ext>
            </a:extLst>
          </p:cNvPr>
          <p:cNvSpPr>
            <a:spLocks noGrp="1"/>
          </p:cNvSpPr>
          <p:nvPr>
            <p:ph type="title"/>
          </p:nvPr>
        </p:nvSpPr>
        <p:spPr>
          <a:xfrm>
            <a:off x="1538785" y="-228946"/>
            <a:ext cx="10427044" cy="1325563"/>
          </a:xfrm>
        </p:spPr>
        <p:txBody>
          <a:bodyPr>
            <a:normAutofit/>
          </a:bodyPr>
          <a:lstStyle/>
          <a:p>
            <a:r>
              <a:rPr lang="en-US" sz="32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AI – powered robotics</a:t>
            </a:r>
            <a:endParaRPr lang="en-BE" sz="32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endParaRPr>
          </a:p>
        </p:txBody>
      </p:sp>
      <p:pic>
        <p:nvPicPr>
          <p:cNvPr id="6" name="Content Placeholder 5" descr="A group of robots walking on stairs&#10;&#10;Description automatically generated">
            <a:extLst>
              <a:ext uri="{FF2B5EF4-FFF2-40B4-BE49-F238E27FC236}">
                <a16:creationId xmlns:a16="http://schemas.microsoft.com/office/drawing/2014/main" id="{C1994707-2F16-4118-914F-6D0BFCC9A2CD}"/>
              </a:ext>
            </a:extLst>
          </p:cNvPr>
          <p:cNvPicPr>
            <a:picLocks noGrp="1" noChangeAspect="1"/>
          </p:cNvPicPr>
          <p:nvPr>
            <p:ph idx="1"/>
          </p:nvPr>
        </p:nvPicPr>
        <p:blipFill>
          <a:blip r:embed="rId4"/>
          <a:stretch>
            <a:fillRect/>
          </a:stretch>
        </p:blipFill>
        <p:spPr>
          <a:xfrm rot="21240044">
            <a:off x="-345474" y="1021826"/>
            <a:ext cx="6258951" cy="3520660"/>
          </a:xfrm>
          <a:ln w="3175">
            <a:solidFill>
              <a:schemeClr val="tx1"/>
            </a:solidFill>
          </a:ln>
        </p:spPr>
      </p:pic>
      <p:pic>
        <p:nvPicPr>
          <p:cNvPr id="5" name="Picture 4">
            <a:extLst>
              <a:ext uri="{FF2B5EF4-FFF2-40B4-BE49-F238E27FC236}">
                <a16:creationId xmlns:a16="http://schemas.microsoft.com/office/drawing/2014/main" id="{DEA864E2-1F53-3A00-A5B9-BE474711377E}"/>
              </a:ext>
            </a:extLst>
          </p:cNvPr>
          <p:cNvPicPr>
            <a:picLocks noChangeAspect="1"/>
          </p:cNvPicPr>
          <p:nvPr/>
        </p:nvPicPr>
        <p:blipFill>
          <a:blip r:embed="rId5"/>
          <a:stretch>
            <a:fillRect/>
          </a:stretch>
        </p:blipFill>
        <p:spPr>
          <a:xfrm rot="21335064">
            <a:off x="3096049" y="2980771"/>
            <a:ext cx="6105311" cy="3758308"/>
          </a:xfrm>
          <a:prstGeom prst="rect">
            <a:avLst/>
          </a:prstGeom>
        </p:spPr>
      </p:pic>
    </p:spTree>
    <p:extLst>
      <p:ext uri="{BB962C8B-B14F-4D97-AF65-F5344CB8AC3E}">
        <p14:creationId xmlns:p14="http://schemas.microsoft.com/office/powerpoint/2010/main" val="244135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5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6000"/>
                            </p:stCondLst>
                            <p:childTnLst>
                              <p:par>
                                <p:cTn id="13" presetID="10" presetClass="entr" presetSubtype="0" fill="hold" nodeType="afterEffect">
                                  <p:stCondLst>
                                    <p:cond delay="5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Figure Status Update - BMW Use Case">
            <a:hlinkClick r:id="" action="ppaction://media"/>
            <a:extLst>
              <a:ext uri="{FF2B5EF4-FFF2-40B4-BE49-F238E27FC236}">
                <a16:creationId xmlns:a16="http://schemas.microsoft.com/office/drawing/2014/main" id="{9928EE76-4C5B-44B2-1DF9-B98C948B566A}"/>
              </a:ext>
            </a:extLst>
          </p:cNvPr>
          <p:cNvPicPr>
            <a:picLocks noRot="1" noChangeAspect="1"/>
          </p:cNvPicPr>
          <p:nvPr>
            <a:videoFile r:link="rId1"/>
          </p:nvPr>
        </p:nvPicPr>
        <p:blipFill>
          <a:blip r:embed="rId4"/>
          <a:srcRect t="442"/>
          <a:stretch/>
        </p:blipFill>
        <p:spPr>
          <a:xfrm>
            <a:off x="0" y="-337448"/>
            <a:ext cx="12191980" cy="6857990"/>
          </a:xfrm>
          <a:prstGeom prst="rect">
            <a:avLst/>
          </a:prstGeom>
          <a:noFill/>
        </p:spPr>
      </p:pic>
    </p:spTree>
    <p:extLst>
      <p:ext uri="{BB962C8B-B14F-4D97-AF65-F5344CB8AC3E}">
        <p14:creationId xmlns:p14="http://schemas.microsoft.com/office/powerpoint/2010/main" val="170256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7661" y="-277158"/>
            <a:ext cx="10427044" cy="946848"/>
          </a:xfrm>
          <a:prstGeom prst="rect">
            <a:avLst/>
          </a:prstGeom>
        </p:spPr>
        <p:txBody>
          <a:bodyPr vert="horz" wrap="square" lIns="0" tIns="498779" rIns="0" bIns="0" rtlCol="0">
            <a:spAutoFit/>
          </a:bodyPr>
          <a:lstStyle/>
          <a:p>
            <a:pPr marL="362585"/>
            <a:r>
              <a:rPr sz="32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Buil</a:t>
            </a:r>
            <a:r>
              <a:rPr lang="en-US" sz="32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ding Europe’s </a:t>
            </a:r>
            <a:r>
              <a:rPr sz="32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ADR Innovation Ecosystem</a:t>
            </a:r>
          </a:p>
        </p:txBody>
      </p:sp>
      <p:grpSp>
        <p:nvGrpSpPr>
          <p:cNvPr id="3" name="object 3"/>
          <p:cNvGrpSpPr/>
          <p:nvPr/>
        </p:nvGrpSpPr>
        <p:grpSpPr>
          <a:xfrm>
            <a:off x="209143" y="1866566"/>
            <a:ext cx="11913235" cy="4633595"/>
            <a:chOff x="209143" y="1866566"/>
            <a:chExt cx="11913235" cy="4633595"/>
          </a:xfrm>
        </p:grpSpPr>
        <p:pic>
          <p:nvPicPr>
            <p:cNvPr id="4" name="object 4"/>
            <p:cNvPicPr/>
            <p:nvPr/>
          </p:nvPicPr>
          <p:blipFill>
            <a:blip r:embed="rId2" cstate="print"/>
            <a:stretch>
              <a:fillRect/>
            </a:stretch>
          </p:blipFill>
          <p:spPr>
            <a:xfrm>
              <a:off x="5333154" y="1866566"/>
              <a:ext cx="6789127" cy="4633582"/>
            </a:xfrm>
            <a:prstGeom prst="rect">
              <a:avLst/>
            </a:prstGeom>
          </p:spPr>
        </p:pic>
        <p:sp>
          <p:nvSpPr>
            <p:cNvPr id="5" name="object 5"/>
            <p:cNvSpPr/>
            <p:nvPr/>
          </p:nvSpPr>
          <p:spPr>
            <a:xfrm>
              <a:off x="209143" y="2217682"/>
              <a:ext cx="6412865" cy="3994150"/>
            </a:xfrm>
            <a:custGeom>
              <a:avLst/>
              <a:gdLst/>
              <a:ahLst/>
              <a:cxnLst/>
              <a:rect l="l" t="t" r="r" b="b"/>
              <a:pathLst>
                <a:path w="6412865" h="3994150">
                  <a:moveTo>
                    <a:pt x="6412369" y="0"/>
                  </a:moveTo>
                  <a:lnTo>
                    <a:pt x="0" y="0"/>
                  </a:lnTo>
                  <a:lnTo>
                    <a:pt x="0" y="3993934"/>
                  </a:lnTo>
                  <a:lnTo>
                    <a:pt x="6412369" y="3993934"/>
                  </a:lnTo>
                  <a:lnTo>
                    <a:pt x="6412369" y="0"/>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print"/>
            <a:stretch>
              <a:fillRect/>
            </a:stretch>
          </p:blipFill>
          <p:spPr>
            <a:xfrm>
              <a:off x="300583" y="2324974"/>
              <a:ext cx="135328" cy="135328"/>
            </a:xfrm>
            <a:prstGeom prst="rect">
              <a:avLst/>
            </a:prstGeom>
          </p:spPr>
        </p:pic>
        <p:pic>
          <p:nvPicPr>
            <p:cNvPr id="7" name="object 7"/>
            <p:cNvPicPr/>
            <p:nvPr/>
          </p:nvPicPr>
          <p:blipFill>
            <a:blip r:embed="rId3" cstate="print"/>
            <a:stretch>
              <a:fillRect/>
            </a:stretch>
          </p:blipFill>
          <p:spPr>
            <a:xfrm>
              <a:off x="300583" y="2973182"/>
              <a:ext cx="135328" cy="135328"/>
            </a:xfrm>
            <a:prstGeom prst="rect">
              <a:avLst/>
            </a:prstGeom>
          </p:spPr>
        </p:pic>
      </p:grpSp>
      <p:sp>
        <p:nvSpPr>
          <p:cNvPr id="8" name="object 8"/>
          <p:cNvSpPr txBox="1"/>
          <p:nvPr/>
        </p:nvSpPr>
        <p:spPr>
          <a:xfrm>
            <a:off x="287883" y="1354023"/>
            <a:ext cx="6083300" cy="2076450"/>
          </a:xfrm>
          <a:prstGeom prst="rect">
            <a:avLst/>
          </a:prstGeom>
        </p:spPr>
        <p:txBody>
          <a:bodyPr vert="horz" wrap="square" lIns="0" tIns="12700" rIns="0" bIns="0" rtlCol="0">
            <a:spAutoFit/>
          </a:bodyPr>
          <a:lstStyle/>
          <a:p>
            <a:pPr marL="12700">
              <a:lnSpc>
                <a:spcPct val="100000"/>
              </a:lnSpc>
              <a:spcBef>
                <a:spcPts val="100"/>
              </a:spcBef>
            </a:pPr>
            <a:r>
              <a:rPr sz="2800" b="1" dirty="0">
                <a:solidFill>
                  <a:srgbClr val="92D050"/>
                </a:solidFill>
                <a:latin typeface="Calibri"/>
                <a:cs typeface="Calibri"/>
              </a:rPr>
              <a:t>A</a:t>
            </a:r>
            <a:r>
              <a:rPr sz="2800" b="1" spc="-25" dirty="0">
                <a:solidFill>
                  <a:srgbClr val="92D050"/>
                </a:solidFill>
                <a:latin typeface="Calibri"/>
                <a:cs typeface="Calibri"/>
              </a:rPr>
              <a:t> </a:t>
            </a:r>
            <a:r>
              <a:rPr sz="2800" b="1" dirty="0">
                <a:solidFill>
                  <a:srgbClr val="92D050"/>
                </a:solidFill>
                <a:latin typeface="Calibri"/>
                <a:cs typeface="Calibri"/>
              </a:rPr>
              <a:t>United</a:t>
            </a:r>
            <a:r>
              <a:rPr sz="2800" b="1" spc="-25" dirty="0">
                <a:solidFill>
                  <a:srgbClr val="92D050"/>
                </a:solidFill>
                <a:latin typeface="Calibri"/>
                <a:cs typeface="Calibri"/>
              </a:rPr>
              <a:t> </a:t>
            </a:r>
            <a:r>
              <a:rPr sz="2800" b="1" dirty="0">
                <a:solidFill>
                  <a:srgbClr val="92D050"/>
                </a:solidFill>
                <a:latin typeface="Calibri"/>
                <a:cs typeface="Calibri"/>
              </a:rPr>
              <a:t>Community</a:t>
            </a:r>
            <a:r>
              <a:rPr sz="2800" b="1" spc="-25" dirty="0">
                <a:solidFill>
                  <a:srgbClr val="92D050"/>
                </a:solidFill>
                <a:latin typeface="Calibri"/>
                <a:cs typeface="Calibri"/>
              </a:rPr>
              <a:t> </a:t>
            </a:r>
            <a:r>
              <a:rPr sz="2800" b="1" dirty="0">
                <a:solidFill>
                  <a:srgbClr val="92D050"/>
                </a:solidFill>
                <a:latin typeface="Calibri"/>
                <a:cs typeface="Calibri"/>
              </a:rPr>
              <a:t>of</a:t>
            </a:r>
            <a:r>
              <a:rPr sz="2800" b="1" spc="-20" dirty="0">
                <a:solidFill>
                  <a:srgbClr val="92D050"/>
                </a:solidFill>
                <a:latin typeface="Calibri"/>
                <a:cs typeface="Calibri"/>
              </a:rPr>
              <a:t> </a:t>
            </a:r>
            <a:r>
              <a:rPr sz="2800" b="1" spc="-10" dirty="0">
                <a:solidFill>
                  <a:srgbClr val="92D050"/>
                </a:solidFill>
                <a:latin typeface="Calibri"/>
                <a:cs typeface="Calibri"/>
              </a:rPr>
              <a:t>Excellence</a:t>
            </a:r>
            <a:endParaRPr sz="2800">
              <a:latin typeface="Calibri"/>
              <a:cs typeface="Calibri"/>
            </a:endParaRPr>
          </a:p>
          <a:p>
            <a:pPr>
              <a:lnSpc>
                <a:spcPct val="100000"/>
              </a:lnSpc>
              <a:spcBef>
                <a:spcPts val="190"/>
              </a:spcBef>
            </a:pPr>
            <a:endParaRPr sz="2800">
              <a:latin typeface="Calibri"/>
              <a:cs typeface="Calibri"/>
            </a:endParaRPr>
          </a:p>
          <a:p>
            <a:pPr marL="240665" marR="5080">
              <a:lnSpc>
                <a:spcPts val="2050"/>
              </a:lnSpc>
            </a:pPr>
            <a:r>
              <a:rPr sz="1900" b="1" dirty="0">
                <a:latin typeface="Calibri"/>
                <a:cs typeface="Calibri"/>
              </a:rPr>
              <a:t>Single</a:t>
            </a:r>
            <a:r>
              <a:rPr sz="1900" b="1" spc="-40" dirty="0">
                <a:latin typeface="Calibri"/>
                <a:cs typeface="Calibri"/>
              </a:rPr>
              <a:t> </a:t>
            </a:r>
            <a:r>
              <a:rPr sz="1900" b="1" dirty="0">
                <a:latin typeface="Calibri"/>
                <a:cs typeface="Calibri"/>
              </a:rPr>
              <a:t>point</a:t>
            </a:r>
            <a:r>
              <a:rPr sz="1900" b="1" spc="-35" dirty="0">
                <a:latin typeface="Calibri"/>
                <a:cs typeface="Calibri"/>
              </a:rPr>
              <a:t> </a:t>
            </a:r>
            <a:r>
              <a:rPr sz="1900" b="1" dirty="0">
                <a:latin typeface="Calibri"/>
                <a:cs typeface="Calibri"/>
              </a:rPr>
              <a:t>of</a:t>
            </a:r>
            <a:r>
              <a:rPr sz="1900" b="1" spc="-40" dirty="0">
                <a:latin typeface="Calibri"/>
                <a:cs typeface="Calibri"/>
              </a:rPr>
              <a:t> </a:t>
            </a:r>
            <a:r>
              <a:rPr sz="1900" b="1" dirty="0">
                <a:latin typeface="Calibri"/>
                <a:cs typeface="Calibri"/>
              </a:rPr>
              <a:t>contact:</a:t>
            </a:r>
            <a:r>
              <a:rPr sz="1900" b="1" spc="-35" dirty="0">
                <a:latin typeface="Calibri"/>
                <a:cs typeface="Calibri"/>
              </a:rPr>
              <a:t> </a:t>
            </a:r>
            <a:r>
              <a:rPr sz="1900" dirty="0">
                <a:latin typeface="Calibri"/>
                <a:cs typeface="Calibri"/>
              </a:rPr>
              <a:t>Adra</a:t>
            </a:r>
            <a:r>
              <a:rPr sz="1900" spc="-35" dirty="0">
                <a:latin typeface="Calibri"/>
                <a:cs typeface="Calibri"/>
              </a:rPr>
              <a:t> </a:t>
            </a:r>
            <a:r>
              <a:rPr sz="1900" dirty="0">
                <a:latin typeface="Calibri"/>
                <a:cs typeface="Calibri"/>
              </a:rPr>
              <a:t>is</a:t>
            </a:r>
            <a:r>
              <a:rPr sz="1900" spc="-40" dirty="0">
                <a:latin typeface="Calibri"/>
                <a:cs typeface="Calibri"/>
              </a:rPr>
              <a:t> </a:t>
            </a:r>
            <a:r>
              <a:rPr sz="1900" dirty="0">
                <a:latin typeface="Calibri"/>
                <a:cs typeface="Calibri"/>
              </a:rPr>
              <a:t>the</a:t>
            </a:r>
            <a:r>
              <a:rPr sz="1900" spc="-35" dirty="0">
                <a:latin typeface="Calibri"/>
                <a:cs typeface="Calibri"/>
              </a:rPr>
              <a:t> </a:t>
            </a:r>
            <a:r>
              <a:rPr sz="1900" dirty="0">
                <a:latin typeface="Calibri"/>
                <a:cs typeface="Calibri"/>
              </a:rPr>
              <a:t>EC’s</a:t>
            </a:r>
            <a:r>
              <a:rPr sz="1900" spc="-35" dirty="0">
                <a:latin typeface="Calibri"/>
                <a:cs typeface="Calibri"/>
              </a:rPr>
              <a:t> </a:t>
            </a:r>
            <a:r>
              <a:rPr sz="1900" dirty="0">
                <a:latin typeface="Calibri"/>
                <a:cs typeface="Calibri"/>
              </a:rPr>
              <a:t>primary</a:t>
            </a:r>
            <a:r>
              <a:rPr sz="1900" spc="-40" dirty="0">
                <a:latin typeface="Calibri"/>
                <a:cs typeface="Calibri"/>
              </a:rPr>
              <a:t> </a:t>
            </a:r>
            <a:r>
              <a:rPr sz="1900" dirty="0">
                <a:latin typeface="Calibri"/>
                <a:cs typeface="Calibri"/>
              </a:rPr>
              <a:t>partner</a:t>
            </a:r>
            <a:r>
              <a:rPr sz="1900" spc="-35" dirty="0">
                <a:latin typeface="Calibri"/>
                <a:cs typeface="Calibri"/>
              </a:rPr>
              <a:t> </a:t>
            </a:r>
            <a:r>
              <a:rPr sz="1900" spc="-25" dirty="0">
                <a:latin typeface="Calibri"/>
                <a:cs typeface="Calibri"/>
              </a:rPr>
              <a:t>for </a:t>
            </a:r>
            <a:r>
              <a:rPr sz="1900" spc="-10" dirty="0">
                <a:latin typeface="Calibri"/>
                <a:cs typeface="Calibri"/>
              </a:rPr>
              <a:t>advancing</a:t>
            </a:r>
            <a:r>
              <a:rPr sz="1900" spc="-30" dirty="0">
                <a:latin typeface="Calibri"/>
                <a:cs typeface="Calibri"/>
              </a:rPr>
              <a:t> </a:t>
            </a:r>
            <a:r>
              <a:rPr sz="1900" dirty="0">
                <a:latin typeface="Calibri"/>
                <a:cs typeface="Calibri"/>
              </a:rPr>
              <a:t>AI,</a:t>
            </a:r>
            <a:r>
              <a:rPr sz="1900" spc="-30" dirty="0">
                <a:latin typeface="Calibri"/>
                <a:cs typeface="Calibri"/>
              </a:rPr>
              <a:t> </a:t>
            </a:r>
            <a:r>
              <a:rPr sz="1900" dirty="0">
                <a:latin typeface="Calibri"/>
                <a:cs typeface="Calibri"/>
              </a:rPr>
              <a:t>data,</a:t>
            </a:r>
            <a:r>
              <a:rPr sz="1900" spc="-30" dirty="0">
                <a:latin typeface="Calibri"/>
                <a:cs typeface="Calibri"/>
              </a:rPr>
              <a:t> </a:t>
            </a:r>
            <a:r>
              <a:rPr sz="1900" dirty="0">
                <a:latin typeface="Calibri"/>
                <a:cs typeface="Calibri"/>
              </a:rPr>
              <a:t>and</a:t>
            </a:r>
            <a:r>
              <a:rPr sz="1900" spc="-30" dirty="0">
                <a:latin typeface="Calibri"/>
                <a:cs typeface="Calibri"/>
              </a:rPr>
              <a:t> </a:t>
            </a:r>
            <a:r>
              <a:rPr sz="1900" dirty="0">
                <a:latin typeface="Calibri"/>
                <a:cs typeface="Calibri"/>
              </a:rPr>
              <a:t>robotics</a:t>
            </a:r>
            <a:r>
              <a:rPr sz="1900" spc="-30" dirty="0">
                <a:latin typeface="Calibri"/>
                <a:cs typeface="Calibri"/>
              </a:rPr>
              <a:t> </a:t>
            </a:r>
            <a:r>
              <a:rPr sz="1900" dirty="0">
                <a:latin typeface="Calibri"/>
                <a:cs typeface="Calibri"/>
              </a:rPr>
              <a:t>R&amp;I</a:t>
            </a:r>
            <a:r>
              <a:rPr sz="1900" spc="-30" dirty="0">
                <a:latin typeface="Calibri"/>
                <a:cs typeface="Calibri"/>
              </a:rPr>
              <a:t> </a:t>
            </a:r>
            <a:r>
              <a:rPr sz="1900" dirty="0">
                <a:latin typeface="Calibri"/>
                <a:cs typeface="Calibri"/>
              </a:rPr>
              <a:t>in</a:t>
            </a:r>
            <a:r>
              <a:rPr sz="1900" spc="-30" dirty="0">
                <a:latin typeface="Calibri"/>
                <a:cs typeface="Calibri"/>
              </a:rPr>
              <a:t> </a:t>
            </a:r>
            <a:r>
              <a:rPr sz="1900" spc="-10" dirty="0">
                <a:latin typeface="Calibri"/>
                <a:cs typeface="Calibri"/>
              </a:rPr>
              <a:t>Europe</a:t>
            </a:r>
            <a:endParaRPr sz="1900">
              <a:latin typeface="Calibri"/>
              <a:cs typeface="Calibri"/>
            </a:endParaRPr>
          </a:p>
          <a:p>
            <a:pPr marL="241300" marR="677545">
              <a:lnSpc>
                <a:spcPts val="2050"/>
              </a:lnSpc>
              <a:spcBef>
                <a:spcPts val="1005"/>
              </a:spcBef>
            </a:pPr>
            <a:r>
              <a:rPr sz="1900" b="1" spc="-10" dirty="0">
                <a:latin typeface="Calibri"/>
                <a:cs typeface="Calibri"/>
              </a:rPr>
              <a:t>Integrated</a:t>
            </a:r>
            <a:r>
              <a:rPr sz="1900" b="1" spc="-30" dirty="0">
                <a:latin typeface="Calibri"/>
                <a:cs typeface="Calibri"/>
              </a:rPr>
              <a:t> </a:t>
            </a:r>
            <a:r>
              <a:rPr sz="1900" b="1" dirty="0">
                <a:latin typeface="Calibri"/>
                <a:cs typeface="Calibri"/>
              </a:rPr>
              <a:t>Network</a:t>
            </a:r>
            <a:r>
              <a:rPr sz="1900" dirty="0">
                <a:latin typeface="Calibri"/>
                <a:cs typeface="Calibri"/>
              </a:rPr>
              <a:t>:</a:t>
            </a:r>
            <a:r>
              <a:rPr sz="1900" spc="-25" dirty="0">
                <a:latin typeface="Calibri"/>
                <a:cs typeface="Calibri"/>
              </a:rPr>
              <a:t> </a:t>
            </a:r>
            <a:r>
              <a:rPr sz="1900" spc="-10" dirty="0">
                <a:latin typeface="Calibri"/>
                <a:cs typeface="Calibri"/>
              </a:rPr>
              <a:t>Connecting</a:t>
            </a:r>
            <a:r>
              <a:rPr sz="1900" spc="-30" dirty="0">
                <a:latin typeface="Calibri"/>
                <a:cs typeface="Calibri"/>
              </a:rPr>
              <a:t> </a:t>
            </a:r>
            <a:r>
              <a:rPr sz="1900" dirty="0">
                <a:latin typeface="Calibri"/>
                <a:cs typeface="Calibri"/>
              </a:rPr>
              <a:t>AI,</a:t>
            </a:r>
            <a:r>
              <a:rPr sz="1900" spc="-25" dirty="0">
                <a:latin typeface="Calibri"/>
                <a:cs typeface="Calibri"/>
              </a:rPr>
              <a:t> </a:t>
            </a:r>
            <a:r>
              <a:rPr sz="1900" dirty="0">
                <a:latin typeface="Calibri"/>
                <a:cs typeface="Calibri"/>
              </a:rPr>
              <a:t>Data</a:t>
            </a:r>
            <a:r>
              <a:rPr sz="1900" spc="-30" dirty="0">
                <a:latin typeface="Calibri"/>
                <a:cs typeface="Calibri"/>
              </a:rPr>
              <a:t> </a:t>
            </a:r>
            <a:r>
              <a:rPr sz="1900" dirty="0">
                <a:latin typeface="Calibri"/>
                <a:cs typeface="Calibri"/>
              </a:rPr>
              <a:t>&amp;</a:t>
            </a:r>
            <a:r>
              <a:rPr sz="1900" spc="-25" dirty="0">
                <a:latin typeface="Calibri"/>
                <a:cs typeface="Calibri"/>
              </a:rPr>
              <a:t> </a:t>
            </a:r>
            <a:r>
              <a:rPr sz="1900" spc="-10" dirty="0">
                <a:latin typeface="Calibri"/>
                <a:cs typeface="Calibri"/>
              </a:rPr>
              <a:t>Robotics </a:t>
            </a:r>
            <a:r>
              <a:rPr sz="1900" dirty="0">
                <a:latin typeface="Calibri"/>
                <a:cs typeface="Calibri"/>
              </a:rPr>
              <a:t>expertise</a:t>
            </a:r>
            <a:r>
              <a:rPr sz="1900" spc="-60" dirty="0">
                <a:latin typeface="Calibri"/>
                <a:cs typeface="Calibri"/>
              </a:rPr>
              <a:t> </a:t>
            </a:r>
            <a:r>
              <a:rPr sz="1900" dirty="0">
                <a:latin typeface="Calibri"/>
                <a:cs typeface="Calibri"/>
              </a:rPr>
              <a:t>across</a:t>
            </a:r>
            <a:r>
              <a:rPr sz="1900" spc="-55" dirty="0">
                <a:latin typeface="Calibri"/>
                <a:cs typeface="Calibri"/>
              </a:rPr>
              <a:t> </a:t>
            </a:r>
            <a:r>
              <a:rPr sz="1900" spc="-10" dirty="0">
                <a:latin typeface="Calibri"/>
                <a:cs typeface="Calibri"/>
              </a:rPr>
              <a:t>Europe</a:t>
            </a:r>
            <a:endParaRPr sz="1900">
              <a:latin typeface="Calibri"/>
              <a:cs typeface="Calibri"/>
            </a:endParaRPr>
          </a:p>
        </p:txBody>
      </p:sp>
      <p:grpSp>
        <p:nvGrpSpPr>
          <p:cNvPr id="9" name="object 9"/>
          <p:cNvGrpSpPr/>
          <p:nvPr/>
        </p:nvGrpSpPr>
        <p:grpSpPr>
          <a:xfrm>
            <a:off x="300583" y="3621390"/>
            <a:ext cx="135890" cy="2467610"/>
            <a:chOff x="300583" y="3621390"/>
            <a:chExt cx="135890" cy="2467610"/>
          </a:xfrm>
        </p:grpSpPr>
        <p:pic>
          <p:nvPicPr>
            <p:cNvPr id="10" name="object 10"/>
            <p:cNvPicPr/>
            <p:nvPr/>
          </p:nvPicPr>
          <p:blipFill>
            <a:blip r:embed="rId3" cstate="print"/>
            <a:stretch>
              <a:fillRect/>
            </a:stretch>
          </p:blipFill>
          <p:spPr>
            <a:xfrm>
              <a:off x="300583" y="3621390"/>
              <a:ext cx="135328" cy="135328"/>
            </a:xfrm>
            <a:prstGeom prst="rect">
              <a:avLst/>
            </a:prstGeom>
          </p:spPr>
        </p:pic>
        <p:pic>
          <p:nvPicPr>
            <p:cNvPr id="11" name="object 11"/>
            <p:cNvPicPr/>
            <p:nvPr/>
          </p:nvPicPr>
          <p:blipFill>
            <a:blip r:embed="rId3" cstate="print"/>
            <a:stretch>
              <a:fillRect/>
            </a:stretch>
          </p:blipFill>
          <p:spPr>
            <a:xfrm>
              <a:off x="300583" y="4269598"/>
              <a:ext cx="135328" cy="135328"/>
            </a:xfrm>
            <a:prstGeom prst="rect">
              <a:avLst/>
            </a:prstGeom>
          </p:spPr>
        </p:pic>
        <p:pic>
          <p:nvPicPr>
            <p:cNvPr id="12" name="object 12"/>
            <p:cNvPicPr/>
            <p:nvPr/>
          </p:nvPicPr>
          <p:blipFill>
            <a:blip r:embed="rId3" cstate="print"/>
            <a:stretch>
              <a:fillRect/>
            </a:stretch>
          </p:blipFill>
          <p:spPr>
            <a:xfrm>
              <a:off x="300583" y="4917806"/>
              <a:ext cx="135328" cy="135328"/>
            </a:xfrm>
            <a:prstGeom prst="rect">
              <a:avLst/>
            </a:prstGeom>
          </p:spPr>
        </p:pic>
        <p:pic>
          <p:nvPicPr>
            <p:cNvPr id="13" name="object 13"/>
            <p:cNvPicPr/>
            <p:nvPr/>
          </p:nvPicPr>
          <p:blipFill>
            <a:blip r:embed="rId3" cstate="print"/>
            <a:stretch>
              <a:fillRect/>
            </a:stretch>
          </p:blipFill>
          <p:spPr>
            <a:xfrm>
              <a:off x="300583" y="5566014"/>
              <a:ext cx="135328" cy="135328"/>
            </a:xfrm>
            <a:prstGeom prst="rect">
              <a:avLst/>
            </a:prstGeom>
          </p:spPr>
        </p:pic>
        <p:pic>
          <p:nvPicPr>
            <p:cNvPr id="14" name="object 14"/>
            <p:cNvPicPr/>
            <p:nvPr/>
          </p:nvPicPr>
          <p:blipFill>
            <a:blip r:embed="rId3" cstate="print"/>
            <a:stretch>
              <a:fillRect/>
            </a:stretch>
          </p:blipFill>
          <p:spPr>
            <a:xfrm>
              <a:off x="300583" y="5953618"/>
              <a:ext cx="135328" cy="135328"/>
            </a:xfrm>
            <a:prstGeom prst="rect">
              <a:avLst/>
            </a:prstGeom>
          </p:spPr>
        </p:pic>
      </p:grpSp>
      <p:sp>
        <p:nvSpPr>
          <p:cNvPr id="15" name="object 15"/>
          <p:cNvSpPr txBox="1"/>
          <p:nvPr/>
        </p:nvSpPr>
        <p:spPr>
          <a:xfrm>
            <a:off x="516483" y="3502723"/>
            <a:ext cx="5492750" cy="314960"/>
          </a:xfrm>
          <a:prstGeom prst="rect">
            <a:avLst/>
          </a:prstGeom>
        </p:spPr>
        <p:txBody>
          <a:bodyPr vert="horz" wrap="square" lIns="0" tIns="12700" rIns="0" bIns="0" rtlCol="0">
            <a:spAutoFit/>
          </a:bodyPr>
          <a:lstStyle/>
          <a:p>
            <a:pPr marL="12700">
              <a:lnSpc>
                <a:spcPct val="100000"/>
              </a:lnSpc>
              <a:spcBef>
                <a:spcPts val="100"/>
              </a:spcBef>
            </a:pPr>
            <a:r>
              <a:rPr sz="1900" b="1" spc="-10" dirty="0">
                <a:latin typeface="Calibri"/>
                <a:cs typeface="Calibri"/>
              </a:rPr>
              <a:t>Multi-</a:t>
            </a:r>
            <a:r>
              <a:rPr sz="1900" b="1" dirty="0">
                <a:latin typeface="Calibri"/>
                <a:cs typeface="Calibri"/>
              </a:rPr>
              <a:t>Stakeholder</a:t>
            </a:r>
            <a:r>
              <a:rPr sz="1900" b="1" spc="-60" dirty="0">
                <a:latin typeface="Calibri"/>
                <a:cs typeface="Calibri"/>
              </a:rPr>
              <a:t> </a:t>
            </a:r>
            <a:r>
              <a:rPr sz="1900" b="1" dirty="0">
                <a:latin typeface="Calibri"/>
                <a:cs typeface="Calibri"/>
              </a:rPr>
              <a:t>Collaboration</a:t>
            </a:r>
            <a:r>
              <a:rPr sz="1900" dirty="0">
                <a:latin typeface="Calibri"/>
                <a:cs typeface="Calibri"/>
              </a:rPr>
              <a:t>:</a:t>
            </a:r>
            <a:r>
              <a:rPr sz="1900" spc="-55" dirty="0">
                <a:latin typeface="Calibri"/>
                <a:cs typeface="Calibri"/>
              </a:rPr>
              <a:t> </a:t>
            </a:r>
            <a:r>
              <a:rPr sz="1900" dirty="0">
                <a:latin typeface="Calibri"/>
                <a:cs typeface="Calibri"/>
              </a:rPr>
              <a:t>Industry</a:t>
            </a:r>
            <a:r>
              <a:rPr sz="1900" spc="-55" dirty="0">
                <a:latin typeface="Calibri"/>
                <a:cs typeface="Calibri"/>
              </a:rPr>
              <a:t> </a:t>
            </a:r>
            <a:r>
              <a:rPr sz="1900" dirty="0">
                <a:latin typeface="Calibri"/>
                <a:cs typeface="Calibri"/>
              </a:rPr>
              <a:t>+</a:t>
            </a:r>
            <a:r>
              <a:rPr sz="1900" spc="-60" dirty="0">
                <a:latin typeface="Calibri"/>
                <a:cs typeface="Calibri"/>
              </a:rPr>
              <a:t> </a:t>
            </a:r>
            <a:r>
              <a:rPr sz="1900" dirty="0">
                <a:latin typeface="Calibri"/>
                <a:cs typeface="Calibri"/>
              </a:rPr>
              <a:t>Research</a:t>
            </a:r>
            <a:r>
              <a:rPr sz="1900" spc="-55" dirty="0">
                <a:latin typeface="Calibri"/>
                <a:cs typeface="Calibri"/>
              </a:rPr>
              <a:t> </a:t>
            </a:r>
            <a:r>
              <a:rPr sz="1900" spc="-50" dirty="0">
                <a:latin typeface="Calibri"/>
                <a:cs typeface="Calibri"/>
              </a:rPr>
              <a:t>+</a:t>
            </a:r>
            <a:endParaRPr sz="1900">
              <a:latin typeface="Calibri"/>
              <a:cs typeface="Calibri"/>
            </a:endParaRPr>
          </a:p>
        </p:txBody>
      </p:sp>
      <p:sp>
        <p:nvSpPr>
          <p:cNvPr id="16" name="object 16"/>
          <p:cNvSpPr txBox="1"/>
          <p:nvPr/>
        </p:nvSpPr>
        <p:spPr>
          <a:xfrm>
            <a:off x="516483" y="3665275"/>
            <a:ext cx="4752340" cy="1061720"/>
          </a:xfrm>
          <a:prstGeom prst="rect">
            <a:avLst/>
          </a:prstGeom>
        </p:spPr>
        <p:txBody>
          <a:bodyPr vert="horz" wrap="square" lIns="0" tIns="110489" rIns="0" bIns="0" rtlCol="0">
            <a:spAutoFit/>
          </a:bodyPr>
          <a:lstStyle/>
          <a:p>
            <a:pPr marL="12700">
              <a:lnSpc>
                <a:spcPct val="100000"/>
              </a:lnSpc>
              <a:spcBef>
                <a:spcPts val="869"/>
              </a:spcBef>
            </a:pPr>
            <a:r>
              <a:rPr sz="1900" dirty="0">
                <a:latin typeface="Calibri"/>
                <a:cs typeface="Calibri"/>
              </a:rPr>
              <a:t>Academia</a:t>
            </a:r>
            <a:r>
              <a:rPr sz="1900" spc="-40" dirty="0">
                <a:latin typeface="Calibri"/>
                <a:cs typeface="Calibri"/>
              </a:rPr>
              <a:t> </a:t>
            </a:r>
            <a:r>
              <a:rPr sz="1900" dirty="0">
                <a:latin typeface="Calibri"/>
                <a:cs typeface="Calibri"/>
              </a:rPr>
              <a:t>+</a:t>
            </a:r>
            <a:r>
              <a:rPr sz="1900" spc="-35" dirty="0">
                <a:latin typeface="Calibri"/>
                <a:cs typeface="Calibri"/>
              </a:rPr>
              <a:t> </a:t>
            </a:r>
            <a:r>
              <a:rPr sz="1900" spc="-10" dirty="0">
                <a:latin typeface="Calibri"/>
                <a:cs typeface="Calibri"/>
              </a:rPr>
              <a:t>Government</a:t>
            </a:r>
            <a:endParaRPr sz="1900">
              <a:latin typeface="Calibri"/>
              <a:cs typeface="Calibri"/>
            </a:endParaRPr>
          </a:p>
          <a:p>
            <a:pPr marL="12700" marR="5080">
              <a:lnSpc>
                <a:spcPts val="2050"/>
              </a:lnSpc>
              <a:spcBef>
                <a:spcPts val="1035"/>
              </a:spcBef>
            </a:pPr>
            <a:r>
              <a:rPr sz="1900" b="1" dirty="0">
                <a:latin typeface="Calibri"/>
                <a:cs typeface="Calibri"/>
              </a:rPr>
              <a:t>Research</a:t>
            </a:r>
            <a:r>
              <a:rPr sz="1900" b="1" spc="-50" dirty="0">
                <a:latin typeface="Calibri"/>
                <a:cs typeface="Calibri"/>
              </a:rPr>
              <a:t> </a:t>
            </a:r>
            <a:r>
              <a:rPr sz="1900" b="1" dirty="0">
                <a:latin typeface="Calibri"/>
                <a:cs typeface="Calibri"/>
              </a:rPr>
              <a:t>Excellence</a:t>
            </a:r>
            <a:r>
              <a:rPr sz="1900" dirty="0">
                <a:latin typeface="Calibri"/>
                <a:cs typeface="Calibri"/>
              </a:rPr>
              <a:t>:</a:t>
            </a:r>
            <a:r>
              <a:rPr sz="1900" spc="-45" dirty="0">
                <a:latin typeface="Calibri"/>
                <a:cs typeface="Calibri"/>
              </a:rPr>
              <a:t> </a:t>
            </a:r>
            <a:r>
              <a:rPr sz="1900" dirty="0">
                <a:latin typeface="Calibri"/>
                <a:cs typeface="Calibri"/>
              </a:rPr>
              <a:t>Europe's</a:t>
            </a:r>
            <a:r>
              <a:rPr sz="1900" spc="-50" dirty="0">
                <a:latin typeface="Calibri"/>
                <a:cs typeface="Calibri"/>
              </a:rPr>
              <a:t> </a:t>
            </a:r>
            <a:r>
              <a:rPr sz="1900" dirty="0">
                <a:latin typeface="Calibri"/>
                <a:cs typeface="Calibri"/>
              </a:rPr>
              <a:t>top</a:t>
            </a:r>
            <a:r>
              <a:rPr sz="1900" spc="-45" dirty="0">
                <a:latin typeface="Calibri"/>
                <a:cs typeface="Calibri"/>
              </a:rPr>
              <a:t> </a:t>
            </a:r>
            <a:r>
              <a:rPr sz="1900" dirty="0">
                <a:latin typeface="Calibri"/>
                <a:cs typeface="Calibri"/>
              </a:rPr>
              <a:t>minds</a:t>
            </a:r>
            <a:r>
              <a:rPr sz="1900" spc="-50" dirty="0">
                <a:latin typeface="Calibri"/>
                <a:cs typeface="Calibri"/>
              </a:rPr>
              <a:t> </a:t>
            </a:r>
            <a:r>
              <a:rPr sz="1900" dirty="0">
                <a:latin typeface="Calibri"/>
                <a:cs typeface="Calibri"/>
              </a:rPr>
              <a:t>in</a:t>
            </a:r>
            <a:r>
              <a:rPr sz="1900" spc="-45" dirty="0">
                <a:latin typeface="Calibri"/>
                <a:cs typeface="Calibri"/>
              </a:rPr>
              <a:t> </a:t>
            </a:r>
            <a:r>
              <a:rPr sz="1900" spc="-25" dirty="0">
                <a:latin typeface="Calibri"/>
                <a:cs typeface="Calibri"/>
              </a:rPr>
              <a:t>ADR </a:t>
            </a:r>
            <a:r>
              <a:rPr sz="1900" spc="-10" dirty="0">
                <a:latin typeface="Calibri"/>
                <a:cs typeface="Calibri"/>
              </a:rPr>
              <a:t>technologies</a:t>
            </a:r>
            <a:endParaRPr sz="1900">
              <a:latin typeface="Calibri"/>
              <a:cs typeface="Calibri"/>
            </a:endParaRPr>
          </a:p>
        </p:txBody>
      </p:sp>
      <p:sp>
        <p:nvSpPr>
          <p:cNvPr id="17" name="object 17"/>
          <p:cNvSpPr txBox="1"/>
          <p:nvPr/>
        </p:nvSpPr>
        <p:spPr>
          <a:xfrm>
            <a:off x="516483" y="4799139"/>
            <a:ext cx="5842635" cy="1351280"/>
          </a:xfrm>
          <a:prstGeom prst="rect">
            <a:avLst/>
          </a:prstGeom>
        </p:spPr>
        <p:txBody>
          <a:bodyPr vert="horz" wrap="square" lIns="0" tIns="45719" rIns="0" bIns="0" rtlCol="0">
            <a:spAutoFit/>
          </a:bodyPr>
          <a:lstStyle/>
          <a:p>
            <a:pPr marL="12700" marR="755650">
              <a:lnSpc>
                <a:spcPts val="2050"/>
              </a:lnSpc>
              <a:spcBef>
                <a:spcPts val="359"/>
              </a:spcBef>
            </a:pPr>
            <a:r>
              <a:rPr sz="1900" b="1" dirty="0">
                <a:latin typeface="Calibri"/>
                <a:cs typeface="Calibri"/>
              </a:rPr>
              <a:t>Industry</a:t>
            </a:r>
            <a:r>
              <a:rPr sz="1900" b="1" spc="-55" dirty="0">
                <a:latin typeface="Calibri"/>
                <a:cs typeface="Calibri"/>
              </a:rPr>
              <a:t> </a:t>
            </a:r>
            <a:r>
              <a:rPr sz="1900" b="1" dirty="0">
                <a:latin typeface="Calibri"/>
                <a:cs typeface="Calibri"/>
              </a:rPr>
              <a:t>Bridge</a:t>
            </a:r>
            <a:r>
              <a:rPr sz="1900" dirty="0">
                <a:latin typeface="Calibri"/>
                <a:cs typeface="Calibri"/>
              </a:rPr>
              <a:t>:</a:t>
            </a:r>
            <a:r>
              <a:rPr sz="1900" spc="-50" dirty="0">
                <a:latin typeface="Calibri"/>
                <a:cs typeface="Calibri"/>
              </a:rPr>
              <a:t> </a:t>
            </a:r>
            <a:r>
              <a:rPr sz="1900" dirty="0">
                <a:latin typeface="Calibri"/>
                <a:cs typeface="Calibri"/>
              </a:rPr>
              <a:t>Transforming</a:t>
            </a:r>
            <a:r>
              <a:rPr sz="1900" spc="-50" dirty="0">
                <a:latin typeface="Calibri"/>
                <a:cs typeface="Calibri"/>
              </a:rPr>
              <a:t> </a:t>
            </a:r>
            <a:r>
              <a:rPr sz="1900" dirty="0">
                <a:latin typeface="Calibri"/>
                <a:cs typeface="Calibri"/>
              </a:rPr>
              <a:t>research</a:t>
            </a:r>
            <a:r>
              <a:rPr sz="1900" spc="-50" dirty="0">
                <a:latin typeface="Calibri"/>
                <a:cs typeface="Calibri"/>
              </a:rPr>
              <a:t> </a:t>
            </a:r>
            <a:r>
              <a:rPr sz="1900" dirty="0">
                <a:latin typeface="Calibri"/>
                <a:cs typeface="Calibri"/>
              </a:rPr>
              <a:t>into</a:t>
            </a:r>
            <a:r>
              <a:rPr sz="1900" spc="-50" dirty="0">
                <a:latin typeface="Calibri"/>
                <a:cs typeface="Calibri"/>
              </a:rPr>
              <a:t> </a:t>
            </a:r>
            <a:r>
              <a:rPr sz="1900" spc="-10" dirty="0">
                <a:latin typeface="Calibri"/>
                <a:cs typeface="Calibri"/>
              </a:rPr>
              <a:t>market solutions</a:t>
            </a:r>
            <a:endParaRPr sz="1900">
              <a:latin typeface="Calibri"/>
              <a:cs typeface="Calibri"/>
            </a:endParaRPr>
          </a:p>
          <a:p>
            <a:pPr marL="12700">
              <a:lnSpc>
                <a:spcPct val="100000"/>
              </a:lnSpc>
              <a:spcBef>
                <a:spcPts val="745"/>
              </a:spcBef>
            </a:pPr>
            <a:r>
              <a:rPr sz="1900" b="1" dirty="0">
                <a:latin typeface="Calibri"/>
                <a:cs typeface="Calibri"/>
              </a:rPr>
              <a:t>Geographic</a:t>
            </a:r>
            <a:r>
              <a:rPr sz="1900" b="1" spc="-55" dirty="0">
                <a:latin typeface="Calibri"/>
                <a:cs typeface="Calibri"/>
              </a:rPr>
              <a:t> </a:t>
            </a:r>
            <a:r>
              <a:rPr sz="1900" b="1" dirty="0">
                <a:latin typeface="Calibri"/>
                <a:cs typeface="Calibri"/>
              </a:rPr>
              <a:t>Reach</a:t>
            </a:r>
            <a:r>
              <a:rPr sz="1900" dirty="0">
                <a:latin typeface="Calibri"/>
                <a:cs typeface="Calibri"/>
              </a:rPr>
              <a:t>:</a:t>
            </a:r>
            <a:r>
              <a:rPr sz="1900" spc="-50" dirty="0">
                <a:latin typeface="Calibri"/>
                <a:cs typeface="Calibri"/>
              </a:rPr>
              <a:t> </a:t>
            </a:r>
            <a:r>
              <a:rPr sz="1900" dirty="0">
                <a:latin typeface="Calibri"/>
                <a:cs typeface="Calibri"/>
              </a:rPr>
              <a:t>Active</a:t>
            </a:r>
            <a:r>
              <a:rPr sz="1900" spc="-55" dirty="0">
                <a:latin typeface="Calibri"/>
                <a:cs typeface="Calibri"/>
              </a:rPr>
              <a:t> </a:t>
            </a:r>
            <a:r>
              <a:rPr sz="1900" dirty="0">
                <a:latin typeface="Calibri"/>
                <a:cs typeface="Calibri"/>
              </a:rPr>
              <a:t>presence</a:t>
            </a:r>
            <a:r>
              <a:rPr sz="1900" spc="-50" dirty="0">
                <a:latin typeface="Calibri"/>
                <a:cs typeface="Calibri"/>
              </a:rPr>
              <a:t> </a:t>
            </a:r>
            <a:r>
              <a:rPr sz="1900" dirty="0">
                <a:latin typeface="Calibri"/>
                <a:cs typeface="Calibri"/>
              </a:rPr>
              <a:t>across</a:t>
            </a:r>
            <a:r>
              <a:rPr sz="1900" spc="-55" dirty="0">
                <a:latin typeface="Calibri"/>
                <a:cs typeface="Calibri"/>
              </a:rPr>
              <a:t> </a:t>
            </a:r>
            <a:r>
              <a:rPr sz="1900" dirty="0">
                <a:latin typeface="Calibri"/>
                <a:cs typeface="Calibri"/>
              </a:rPr>
              <a:t>Member</a:t>
            </a:r>
            <a:r>
              <a:rPr sz="1900" spc="-50" dirty="0">
                <a:latin typeface="Calibri"/>
                <a:cs typeface="Calibri"/>
              </a:rPr>
              <a:t> </a:t>
            </a:r>
            <a:r>
              <a:rPr sz="1900" spc="-10" dirty="0">
                <a:latin typeface="Calibri"/>
                <a:cs typeface="Calibri"/>
              </a:rPr>
              <a:t>States</a:t>
            </a:r>
            <a:endParaRPr sz="1900">
              <a:latin typeface="Calibri"/>
              <a:cs typeface="Calibri"/>
            </a:endParaRPr>
          </a:p>
          <a:p>
            <a:pPr marL="12700">
              <a:lnSpc>
                <a:spcPct val="100000"/>
              </a:lnSpc>
              <a:spcBef>
                <a:spcPts val="770"/>
              </a:spcBef>
            </a:pPr>
            <a:r>
              <a:rPr sz="1900" b="1" dirty="0">
                <a:latin typeface="Calibri"/>
                <a:cs typeface="Calibri"/>
              </a:rPr>
              <a:t>Rapid</a:t>
            </a:r>
            <a:r>
              <a:rPr sz="1900" b="1" spc="-55" dirty="0">
                <a:latin typeface="Calibri"/>
                <a:cs typeface="Calibri"/>
              </a:rPr>
              <a:t> </a:t>
            </a:r>
            <a:r>
              <a:rPr sz="1900" b="1" dirty="0">
                <a:latin typeface="Calibri"/>
                <a:cs typeface="Calibri"/>
              </a:rPr>
              <a:t>Mobilisation</a:t>
            </a:r>
            <a:r>
              <a:rPr sz="1900" dirty="0">
                <a:latin typeface="Calibri"/>
                <a:cs typeface="Calibri"/>
              </a:rPr>
              <a:t>:</a:t>
            </a:r>
            <a:r>
              <a:rPr sz="1900" spc="-55" dirty="0">
                <a:latin typeface="Calibri"/>
                <a:cs typeface="Calibri"/>
              </a:rPr>
              <a:t> </a:t>
            </a:r>
            <a:r>
              <a:rPr sz="1900" dirty="0">
                <a:latin typeface="Calibri"/>
                <a:cs typeface="Calibri"/>
              </a:rPr>
              <a:t>Ready</a:t>
            </a:r>
            <a:r>
              <a:rPr sz="1900" spc="-55" dirty="0">
                <a:latin typeface="Calibri"/>
                <a:cs typeface="Calibri"/>
              </a:rPr>
              <a:t> </a:t>
            </a:r>
            <a:r>
              <a:rPr sz="1900" dirty="0">
                <a:latin typeface="Calibri"/>
                <a:cs typeface="Calibri"/>
              </a:rPr>
              <a:t>expertise</a:t>
            </a:r>
            <a:r>
              <a:rPr sz="1900" spc="-55" dirty="0">
                <a:latin typeface="Calibri"/>
                <a:cs typeface="Calibri"/>
              </a:rPr>
              <a:t> </a:t>
            </a:r>
            <a:r>
              <a:rPr sz="1900" dirty="0">
                <a:latin typeface="Calibri"/>
                <a:cs typeface="Calibri"/>
              </a:rPr>
              <a:t>for</a:t>
            </a:r>
            <a:r>
              <a:rPr sz="1900" spc="-55" dirty="0">
                <a:latin typeface="Calibri"/>
                <a:cs typeface="Calibri"/>
              </a:rPr>
              <a:t> </a:t>
            </a:r>
            <a:r>
              <a:rPr sz="1900" dirty="0">
                <a:latin typeface="Calibri"/>
                <a:cs typeface="Calibri"/>
              </a:rPr>
              <a:t>strategic</a:t>
            </a:r>
            <a:r>
              <a:rPr sz="1900" spc="-55" dirty="0">
                <a:latin typeface="Calibri"/>
                <a:cs typeface="Calibri"/>
              </a:rPr>
              <a:t> </a:t>
            </a:r>
            <a:r>
              <a:rPr sz="1900" spc="-10" dirty="0">
                <a:latin typeface="Calibri"/>
                <a:cs typeface="Calibri"/>
              </a:rPr>
              <a:t>initiatives</a:t>
            </a:r>
            <a:endParaRPr sz="19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agon 6"/>
          <p:cNvSpPr/>
          <p:nvPr/>
        </p:nvSpPr>
        <p:spPr bwMode="gray">
          <a:xfrm>
            <a:off x="427348" y="1558064"/>
            <a:ext cx="4260455" cy="1349996"/>
          </a:xfrm>
          <a:prstGeom prst="homePlate">
            <a:avLst>
              <a:gd name="adj" fmla="val 23428"/>
            </a:avLst>
          </a:prstGeom>
          <a:solidFill>
            <a:srgbClr val="28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sz="1400" b="0" i="0" u="none" strike="noStrike" cap="none" spc="0">
              <a:ln>
                <a:noFill/>
              </a:ln>
              <a:solidFill>
                <a:srgbClr val="FFFFFF"/>
              </a:solidFill>
              <a:latin typeface="Calibri"/>
              <a:cs typeface="Calibri"/>
            </a:endParaRPr>
          </a:p>
        </p:txBody>
      </p:sp>
      <p:pic>
        <p:nvPicPr>
          <p:cNvPr id="16" name="object 8"/>
          <p:cNvPicPr/>
          <p:nvPr/>
        </p:nvPicPr>
        <p:blipFill>
          <a:blip r:embed="rId3" cstate="print"/>
          <a:stretch>
            <a:fillRect/>
          </a:stretch>
        </p:blipFill>
        <p:spPr bwMode="auto">
          <a:xfrm>
            <a:off x="435630" y="1563077"/>
            <a:ext cx="3724028" cy="1344982"/>
          </a:xfrm>
          <a:prstGeom prst="rect">
            <a:avLst/>
          </a:prstGeom>
        </p:spPr>
      </p:pic>
      <p:sp>
        <p:nvSpPr>
          <p:cNvPr id="21" name="Pentagon 20"/>
          <p:cNvSpPr/>
          <p:nvPr/>
        </p:nvSpPr>
        <p:spPr bwMode="gray">
          <a:xfrm flipH="1">
            <a:off x="6440037" y="1605568"/>
            <a:ext cx="5054973" cy="1349996"/>
          </a:xfrm>
          <a:prstGeom prst="homePlate">
            <a:avLst>
              <a:gd name="adj" fmla="val 23428"/>
            </a:avLst>
          </a:prstGeom>
          <a:gradFill>
            <a:gsLst>
              <a:gs pos="45000">
                <a:srgbClr val="0070C0"/>
              </a:gs>
              <a:gs pos="35000">
                <a:srgbClr val="00B0F0"/>
              </a:gs>
              <a:gs pos="17000">
                <a:srgbClr val="94C93D"/>
              </a:gs>
              <a:gs pos="73000">
                <a:schemeClr val="bg1"/>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sz="1400">
              <a:solidFill>
                <a:srgbClr val="FFFFFF"/>
              </a:solidFill>
              <a:latin typeface="Calibri"/>
              <a:cs typeface="Calibri"/>
            </a:endParaRPr>
          </a:p>
        </p:txBody>
      </p:sp>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483417" y="2484300"/>
            <a:ext cx="498342" cy="331794"/>
          </a:xfrm>
          <a:prstGeom prst="rect">
            <a:avLst/>
          </a:prstGeom>
        </p:spPr>
      </p:pic>
      <p:sp>
        <p:nvSpPr>
          <p:cNvPr id="24" name="Text Placeholder 9"/>
          <p:cNvSpPr txBox="1"/>
          <p:nvPr/>
        </p:nvSpPr>
        <p:spPr bwMode="auto">
          <a:xfrm>
            <a:off x="1301312" y="1694155"/>
            <a:ext cx="3193518" cy="331794"/>
          </a:xfrm>
          <a:prstGeom prst="rect">
            <a:avLst/>
          </a:prstGeom>
        </p:spPr>
        <p:txBody>
          <a:bodyPr/>
          <a:lstStyle>
            <a:lvl1pPr marL="0" indent="0" algn="l" defTabSz="914491">
              <a:spcBef>
                <a:spcPts val="600"/>
              </a:spcBef>
              <a:buFont typeface="Arial"/>
              <a:buNone/>
              <a:defRPr sz="1400">
                <a:solidFill>
                  <a:schemeClr val="tx1"/>
                </a:solidFill>
                <a:latin typeface="Calibri"/>
                <a:ea typeface="+mn-ea"/>
                <a:cs typeface="Calibri"/>
              </a:defRPr>
            </a:lvl1pPr>
            <a:lvl2pPr marL="180018" indent="-180018" algn="l" defTabSz="914491">
              <a:spcBef>
                <a:spcPts val="600"/>
              </a:spcBef>
              <a:buFont typeface="ABBvoiceOffice"/>
              <a:buChar char="–"/>
              <a:defRPr sz="1400">
                <a:solidFill>
                  <a:schemeClr val="tx1"/>
                </a:solidFill>
                <a:latin typeface="Calibri"/>
                <a:ea typeface="+mn-ea"/>
                <a:cs typeface="Calibri"/>
              </a:defRPr>
            </a:lvl2pPr>
            <a:lvl3pPr marL="360036" indent="-180018" algn="l" defTabSz="914491">
              <a:spcBef>
                <a:spcPts val="600"/>
              </a:spcBef>
              <a:buFont typeface="Arial"/>
              <a:buChar char="•"/>
              <a:defRPr sz="1400">
                <a:solidFill>
                  <a:schemeClr val="tx1"/>
                </a:solidFill>
                <a:latin typeface="Calibri"/>
                <a:ea typeface="+mn-ea"/>
                <a:cs typeface="Calibri"/>
              </a:defRPr>
            </a:lvl3pPr>
            <a:lvl4pPr marL="360036" indent="-180018" algn="l" defTabSz="914491">
              <a:spcBef>
                <a:spcPts val="600"/>
              </a:spcBef>
              <a:buFont typeface="Arial"/>
              <a:buChar char="•"/>
              <a:defRPr sz="1400">
                <a:solidFill>
                  <a:schemeClr val="tx1"/>
                </a:solidFill>
                <a:latin typeface="Calibri"/>
                <a:ea typeface="+mn-ea"/>
                <a:cs typeface="Calibri"/>
              </a:defRPr>
            </a:lvl4pPr>
            <a:lvl5pPr marL="360036" indent="-180018" algn="l" defTabSz="914491">
              <a:spcBef>
                <a:spcPts val="600"/>
              </a:spcBef>
              <a:buFont typeface="Arial"/>
              <a:buChar char="•"/>
              <a:defRPr sz="1400">
                <a:solidFill>
                  <a:schemeClr val="tx1"/>
                </a:solidFill>
                <a:latin typeface="Calibri"/>
                <a:ea typeface="+mn-ea"/>
                <a:cs typeface="Calibri"/>
              </a:defRPr>
            </a:lvl5pPr>
            <a:lvl6pPr marL="360036" indent="-180018" algn="l" defTabSz="914491">
              <a:spcBef>
                <a:spcPts val="600"/>
              </a:spcBef>
              <a:buFont typeface="Arial"/>
              <a:buChar char="•"/>
              <a:defRPr sz="1400">
                <a:solidFill>
                  <a:schemeClr val="tx1"/>
                </a:solidFill>
                <a:latin typeface="+mn-lt"/>
                <a:ea typeface="+mn-ea"/>
                <a:cs typeface="+mn-cs"/>
              </a:defRPr>
            </a:lvl6pPr>
            <a:lvl7pPr marL="360036" indent="-180018" algn="l" defTabSz="914491">
              <a:spcBef>
                <a:spcPts val="600"/>
              </a:spcBef>
              <a:buFont typeface="Arial"/>
              <a:buChar char="•"/>
              <a:defRPr sz="1400">
                <a:solidFill>
                  <a:schemeClr val="tx1"/>
                </a:solidFill>
                <a:latin typeface="+mn-lt"/>
                <a:ea typeface="+mn-ea"/>
                <a:cs typeface="+mn-cs"/>
              </a:defRPr>
            </a:lvl7pPr>
            <a:lvl8pPr marL="360036" indent="-180018" algn="l" defTabSz="914491">
              <a:spcBef>
                <a:spcPts val="600"/>
              </a:spcBef>
              <a:buFont typeface="Arial"/>
              <a:buChar char="•"/>
              <a:defRPr sz="1400">
                <a:solidFill>
                  <a:schemeClr val="tx1"/>
                </a:solidFill>
                <a:latin typeface="+mn-lt"/>
                <a:ea typeface="+mn-ea"/>
                <a:cs typeface="+mn-cs"/>
              </a:defRPr>
            </a:lvl8pPr>
            <a:lvl9pPr marL="360036" indent="-180018" algn="l" defTabSz="914491">
              <a:spcBef>
                <a:spcPts val="600"/>
              </a:spcBef>
              <a:buFont typeface="Arial"/>
              <a:buChar char="•"/>
              <a:defRPr sz="1400">
                <a:solidFill>
                  <a:schemeClr val="tx1"/>
                </a:solidFill>
                <a:latin typeface="+mn-lt"/>
                <a:ea typeface="+mn-ea"/>
                <a:cs typeface="+mn-cs"/>
              </a:defRPr>
            </a:lvl9pPr>
          </a:lstStyle>
          <a:p>
            <a:pPr marL="0" marR="0" lvl="0" indent="0" algn="r" defTabSz="914491">
              <a:spcBef>
                <a:spcPts val="600"/>
              </a:spcBef>
              <a:spcAft>
                <a:spcPts val="0"/>
              </a:spcAft>
              <a:buClrTx/>
              <a:buSzTx/>
              <a:buFont typeface="Arial"/>
              <a:buNone/>
              <a:defRPr/>
            </a:pPr>
            <a:r>
              <a:rPr lang="en-US" sz="2400" b="1" i="0" u="none" strike="noStrike" cap="none" spc="0" dirty="0">
                <a:ln>
                  <a:noFill/>
                </a:ln>
                <a:solidFill>
                  <a:schemeClr val="bg1"/>
                </a:solidFill>
                <a:latin typeface="Calibri"/>
                <a:cs typeface="Calibri"/>
              </a:rPr>
              <a:t>European Commission </a:t>
            </a:r>
            <a:br>
              <a:rPr lang="en-US" sz="1600" b="1" i="0" u="none" strike="noStrike" cap="none" spc="0" dirty="0">
                <a:ln>
                  <a:noFill/>
                </a:ln>
                <a:solidFill>
                  <a:schemeClr val="tx1">
                    <a:lumMod val="75000"/>
                    <a:lumOff val="25000"/>
                  </a:schemeClr>
                </a:solidFill>
                <a:latin typeface="Calibri"/>
                <a:cs typeface="Calibri"/>
              </a:rPr>
            </a:br>
            <a:r>
              <a:rPr lang="en-US" sz="1600" b="1" i="0" u="none" strike="noStrike" cap="none" spc="0" dirty="0">
                <a:ln>
                  <a:noFill/>
                </a:ln>
                <a:solidFill>
                  <a:schemeClr val="bg1"/>
                </a:solidFill>
                <a:latin typeface="Calibri"/>
                <a:cs typeface="Calibri"/>
              </a:rPr>
              <a:t>Public Side</a:t>
            </a:r>
            <a:endParaRPr dirty="0">
              <a:solidFill>
                <a:schemeClr val="bg1"/>
              </a:solidFill>
            </a:endParaRPr>
          </a:p>
        </p:txBody>
      </p:sp>
      <p:sp>
        <p:nvSpPr>
          <p:cNvPr id="4" name="TextBox 3"/>
          <p:cNvSpPr txBox="1"/>
          <p:nvPr/>
        </p:nvSpPr>
        <p:spPr bwMode="gray">
          <a:xfrm flipH="1" flipV="1">
            <a:off x="8752113" y="4227615"/>
            <a:ext cx="45719" cy="45719"/>
          </a:xfrm>
          <a:prstGeom prst="rect">
            <a:avLst/>
          </a:prstGeom>
          <a:noFill/>
        </p:spPr>
        <p:txBody>
          <a:bodyPr wrap="none" lIns="72000" tIns="72000" rIns="72000" bIns="72000" rtlCol="0">
            <a:noAutofit/>
          </a:bodyPr>
          <a:lstStyle/>
          <a:p>
            <a:pPr marL="0" marR="0" lvl="0" indent="0" algn="l" defTabSz="914400">
              <a:lnSpc>
                <a:spcPct val="100000"/>
              </a:lnSpc>
              <a:spcBef>
                <a:spcPts val="0"/>
              </a:spcBef>
              <a:spcAft>
                <a:spcPts val="0"/>
              </a:spcAft>
              <a:buClrTx/>
              <a:buSzTx/>
              <a:buFontTx/>
              <a:buNone/>
              <a:defRPr/>
            </a:pPr>
            <a:endParaRPr sz="1400" b="0" i="0" u="none" strike="noStrike" cap="none" spc="0">
              <a:ln>
                <a:noFill/>
              </a:ln>
              <a:solidFill>
                <a:srgbClr val="000000"/>
              </a:solidFill>
            </a:endParaRPr>
          </a:p>
        </p:txBody>
      </p:sp>
      <p:sp>
        <p:nvSpPr>
          <p:cNvPr id="20" name="Text Placeholder 9"/>
          <p:cNvSpPr txBox="1"/>
          <p:nvPr/>
        </p:nvSpPr>
        <p:spPr bwMode="auto">
          <a:xfrm>
            <a:off x="6549778" y="1673640"/>
            <a:ext cx="2866625" cy="331794"/>
          </a:xfrm>
          <a:prstGeom prst="rect">
            <a:avLst/>
          </a:prstGeom>
        </p:spPr>
        <p:txBody>
          <a:bodyPr/>
          <a:lstStyle>
            <a:lvl1pPr marL="0" indent="0" algn="l" defTabSz="914491">
              <a:spcBef>
                <a:spcPts val="600"/>
              </a:spcBef>
              <a:buFont typeface="Arial"/>
              <a:buNone/>
              <a:defRPr sz="1400">
                <a:solidFill>
                  <a:schemeClr val="tx1"/>
                </a:solidFill>
                <a:latin typeface="Calibri"/>
                <a:ea typeface="+mn-ea"/>
                <a:cs typeface="Calibri"/>
              </a:defRPr>
            </a:lvl1pPr>
            <a:lvl2pPr marL="180018" indent="-180018" algn="l" defTabSz="914491">
              <a:spcBef>
                <a:spcPts val="600"/>
              </a:spcBef>
              <a:buFont typeface="ABBvoiceOffice"/>
              <a:buChar char="–"/>
              <a:defRPr sz="1400">
                <a:solidFill>
                  <a:schemeClr val="tx1"/>
                </a:solidFill>
                <a:latin typeface="Calibri"/>
                <a:ea typeface="+mn-ea"/>
                <a:cs typeface="Calibri"/>
              </a:defRPr>
            </a:lvl2pPr>
            <a:lvl3pPr marL="360036" indent="-180018" algn="l" defTabSz="914491">
              <a:spcBef>
                <a:spcPts val="600"/>
              </a:spcBef>
              <a:buFont typeface="Arial"/>
              <a:buChar char="•"/>
              <a:defRPr sz="1400">
                <a:solidFill>
                  <a:schemeClr val="tx1"/>
                </a:solidFill>
                <a:latin typeface="Calibri"/>
                <a:ea typeface="+mn-ea"/>
                <a:cs typeface="Calibri"/>
              </a:defRPr>
            </a:lvl3pPr>
            <a:lvl4pPr marL="360036" indent="-180018" algn="l" defTabSz="914491">
              <a:spcBef>
                <a:spcPts val="600"/>
              </a:spcBef>
              <a:buFont typeface="Arial"/>
              <a:buChar char="•"/>
              <a:defRPr sz="1400">
                <a:solidFill>
                  <a:schemeClr val="tx1"/>
                </a:solidFill>
                <a:latin typeface="Calibri"/>
                <a:ea typeface="+mn-ea"/>
                <a:cs typeface="Calibri"/>
              </a:defRPr>
            </a:lvl4pPr>
            <a:lvl5pPr marL="360036" indent="-180018" algn="l" defTabSz="914491">
              <a:spcBef>
                <a:spcPts val="600"/>
              </a:spcBef>
              <a:buFont typeface="Arial"/>
              <a:buChar char="•"/>
              <a:defRPr sz="1400">
                <a:solidFill>
                  <a:schemeClr val="tx1"/>
                </a:solidFill>
                <a:latin typeface="Calibri"/>
                <a:ea typeface="+mn-ea"/>
                <a:cs typeface="Calibri"/>
              </a:defRPr>
            </a:lvl5pPr>
            <a:lvl6pPr marL="360036" indent="-180018" algn="l" defTabSz="914491">
              <a:spcBef>
                <a:spcPts val="600"/>
              </a:spcBef>
              <a:buFont typeface="Arial"/>
              <a:buChar char="•"/>
              <a:defRPr sz="1400">
                <a:solidFill>
                  <a:schemeClr val="tx1"/>
                </a:solidFill>
                <a:latin typeface="+mn-lt"/>
                <a:ea typeface="+mn-ea"/>
                <a:cs typeface="+mn-cs"/>
              </a:defRPr>
            </a:lvl6pPr>
            <a:lvl7pPr marL="360036" indent="-180018" algn="l" defTabSz="914491">
              <a:spcBef>
                <a:spcPts val="600"/>
              </a:spcBef>
              <a:buFont typeface="Arial"/>
              <a:buChar char="•"/>
              <a:defRPr sz="1400">
                <a:solidFill>
                  <a:schemeClr val="tx1"/>
                </a:solidFill>
                <a:latin typeface="+mn-lt"/>
                <a:ea typeface="+mn-ea"/>
                <a:cs typeface="+mn-cs"/>
              </a:defRPr>
            </a:lvl7pPr>
            <a:lvl8pPr marL="360036" indent="-180018" algn="l" defTabSz="914491">
              <a:spcBef>
                <a:spcPts val="600"/>
              </a:spcBef>
              <a:buFont typeface="Arial"/>
              <a:buChar char="•"/>
              <a:defRPr sz="1400">
                <a:solidFill>
                  <a:schemeClr val="tx1"/>
                </a:solidFill>
                <a:latin typeface="+mn-lt"/>
                <a:ea typeface="+mn-ea"/>
                <a:cs typeface="+mn-cs"/>
              </a:defRPr>
            </a:lvl8pPr>
            <a:lvl9pPr marL="360036" indent="-180018" algn="l" defTabSz="914491">
              <a:spcBef>
                <a:spcPts val="600"/>
              </a:spcBef>
              <a:buFont typeface="Arial"/>
              <a:buChar char="•"/>
              <a:defRPr sz="1400">
                <a:solidFill>
                  <a:schemeClr val="tx1"/>
                </a:solidFill>
                <a:latin typeface="+mn-lt"/>
                <a:ea typeface="+mn-ea"/>
                <a:cs typeface="+mn-cs"/>
              </a:defRPr>
            </a:lvl9pPr>
          </a:lstStyle>
          <a:p>
            <a:pPr marL="0" marR="0" lvl="0" indent="0" defTabSz="914491">
              <a:lnSpc>
                <a:spcPct val="100000"/>
              </a:lnSpc>
              <a:spcBef>
                <a:spcPts val="600"/>
              </a:spcBef>
              <a:spcAft>
                <a:spcPts val="0"/>
              </a:spcAft>
              <a:buClrTx/>
              <a:buSzTx/>
              <a:buFont typeface="Arial"/>
              <a:buNone/>
              <a:defRPr/>
            </a:pPr>
            <a:r>
              <a:rPr lang="en-US" sz="2400" b="1" i="0" u="none" strike="noStrike" cap="none" spc="0" dirty="0" err="1">
                <a:ln>
                  <a:noFill/>
                </a:ln>
                <a:solidFill>
                  <a:schemeClr val="tx1">
                    <a:lumMod val="75000"/>
                    <a:lumOff val="25000"/>
                  </a:schemeClr>
                </a:solidFill>
                <a:latin typeface="Calibri"/>
                <a:cs typeface="Calibri"/>
              </a:rPr>
              <a:t>Adra</a:t>
            </a:r>
            <a:r>
              <a:rPr lang="en-US" sz="2400" b="1" i="0" u="none" strike="noStrike" cap="none" spc="0" dirty="0">
                <a:ln>
                  <a:noFill/>
                </a:ln>
                <a:solidFill>
                  <a:schemeClr val="tx1">
                    <a:lumMod val="75000"/>
                    <a:lumOff val="25000"/>
                  </a:schemeClr>
                </a:solidFill>
                <a:latin typeface="Calibri"/>
                <a:cs typeface="Calibri"/>
              </a:rPr>
              <a:t> Association</a:t>
            </a:r>
            <a:br>
              <a:rPr lang="en-US" sz="1600" b="1" i="0" u="none" strike="noStrike" cap="none" spc="0" dirty="0">
                <a:ln>
                  <a:noFill/>
                </a:ln>
                <a:solidFill>
                  <a:schemeClr val="tx1">
                    <a:lumMod val="75000"/>
                    <a:lumOff val="25000"/>
                  </a:schemeClr>
                </a:solidFill>
                <a:latin typeface="Calibri"/>
                <a:cs typeface="Calibri"/>
              </a:rPr>
            </a:br>
            <a:r>
              <a:rPr lang="en-US" sz="1600" b="1" i="0" u="none" strike="noStrike" cap="none" spc="0" dirty="0">
                <a:ln>
                  <a:noFill/>
                </a:ln>
                <a:solidFill>
                  <a:schemeClr val="tx1">
                    <a:lumMod val="75000"/>
                    <a:lumOff val="25000"/>
                  </a:schemeClr>
                </a:solidFill>
                <a:latin typeface="Calibri"/>
                <a:cs typeface="Calibri"/>
              </a:rPr>
              <a:t>Private Side</a:t>
            </a:r>
            <a:endParaRPr dirty="0">
              <a:solidFill>
                <a:schemeClr val="tx1">
                  <a:lumMod val="75000"/>
                  <a:lumOff val="25000"/>
                </a:schemeClr>
              </a:solidFill>
            </a:endParaRPr>
          </a:p>
        </p:txBody>
      </p:sp>
      <p:sp>
        <p:nvSpPr>
          <p:cNvPr id="15" name="Oval 14"/>
          <p:cNvSpPr/>
          <p:nvPr/>
        </p:nvSpPr>
        <p:spPr bwMode="auto">
          <a:xfrm>
            <a:off x="4315252" y="1367755"/>
            <a:ext cx="2581572" cy="1800758"/>
          </a:xfrm>
          <a:prstGeom prst="ellipse">
            <a:avLst/>
          </a:prstGeom>
          <a:solidFill>
            <a:srgbClr val="0084C8">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a:lnSpc>
                <a:spcPct val="100000"/>
              </a:lnSpc>
              <a:spcBef>
                <a:spcPts val="0"/>
              </a:spcBef>
              <a:spcAft>
                <a:spcPts val="0"/>
              </a:spcAft>
              <a:buClrTx/>
              <a:buSzTx/>
              <a:buFontTx/>
              <a:buNone/>
              <a:defRPr/>
            </a:pPr>
            <a:r>
              <a:rPr lang="en-US" sz="2000" b="1" i="0" u="none" strike="noStrike" cap="none" spc="0" dirty="0">
                <a:ln>
                  <a:noFill/>
                </a:ln>
                <a:solidFill>
                  <a:srgbClr val="00549A"/>
                </a:solidFill>
                <a:latin typeface="Calibri"/>
                <a:cs typeface="Calibri"/>
              </a:rPr>
              <a:t>Co-Programmed</a:t>
            </a:r>
            <a:endParaRPr sz="2000" dirty="0"/>
          </a:p>
          <a:p>
            <a:pPr marL="0" marR="0" lvl="0" indent="0" algn="ctr" defTabSz="914400">
              <a:lnSpc>
                <a:spcPct val="100000"/>
              </a:lnSpc>
              <a:spcBef>
                <a:spcPts val="0"/>
              </a:spcBef>
              <a:spcAft>
                <a:spcPts val="0"/>
              </a:spcAft>
              <a:buClrTx/>
              <a:buSzTx/>
              <a:buFontTx/>
              <a:buNone/>
              <a:defRPr/>
            </a:pPr>
            <a:r>
              <a:rPr lang="en-US" sz="2000" b="1" i="0" u="none" strike="noStrike" cap="none" spc="0" dirty="0">
                <a:ln>
                  <a:noFill/>
                </a:ln>
                <a:solidFill>
                  <a:srgbClr val="94CA3A"/>
                </a:solidFill>
                <a:latin typeface="Calibri"/>
                <a:cs typeface="Calibri"/>
              </a:rPr>
              <a:t>Partnership</a:t>
            </a:r>
            <a:endParaRPr sz="2000" dirty="0"/>
          </a:p>
        </p:txBody>
      </p:sp>
      <p:pic>
        <p:nvPicPr>
          <p:cNvPr id="1615048304" name="Picture 11"/>
          <p:cNvPicPr>
            <a:picLocks noChangeAspect="1"/>
          </p:cNvPicPr>
          <p:nvPr/>
        </p:nvPicPr>
        <p:blipFill>
          <a:blip r:embed="rId5" cstate="email">
            <a:extLst>
              <a:ext uri="{28A0092B-C50C-407E-A947-70E740481C1C}">
                <a14:useLocalDpi xmlns:a14="http://schemas.microsoft.com/office/drawing/2010/main"/>
              </a:ext>
            </a:extLst>
          </a:blip>
          <a:stretch/>
        </p:blipFill>
        <p:spPr bwMode="auto">
          <a:xfrm>
            <a:off x="9069357" y="1637241"/>
            <a:ext cx="2390055" cy="1434033"/>
          </a:xfrm>
          <a:prstGeom prst="rect">
            <a:avLst/>
          </a:prstGeom>
        </p:spPr>
      </p:pic>
      <p:sp>
        <p:nvSpPr>
          <p:cNvPr id="11" name="Title 10"/>
          <p:cNvSpPr txBox="1">
            <a:spLocks/>
          </p:cNvSpPr>
          <p:nvPr/>
        </p:nvSpPr>
        <p:spPr bwMode="auto">
          <a:xfrm>
            <a:off x="1301312" y="221621"/>
            <a:ext cx="11520000" cy="39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rgbClr val="8AC83D"/>
                </a:solidFill>
                <a:latin typeface="+mj-lt"/>
                <a:ea typeface="+mj-ea"/>
                <a:cs typeface="+mj-cs"/>
              </a:defRPr>
            </a:lvl1pPr>
          </a:lstStyle>
          <a:p>
            <a:pPr marL="362585">
              <a:defRPr/>
            </a:pPr>
            <a:r>
              <a:rPr lang="en-US" sz="32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AI, Data and Robotics public-private partnership (2021-2030)</a:t>
            </a:r>
          </a:p>
        </p:txBody>
      </p:sp>
      <p:sp>
        <p:nvSpPr>
          <p:cNvPr id="19" name="object 2"/>
          <p:cNvSpPr/>
          <p:nvPr/>
        </p:nvSpPr>
        <p:spPr>
          <a:xfrm>
            <a:off x="938685" y="3334737"/>
            <a:ext cx="2955290" cy="2955290"/>
          </a:xfrm>
          <a:custGeom>
            <a:avLst/>
            <a:gdLst/>
            <a:ahLst/>
            <a:cxnLst/>
            <a:rect l="l" t="t" r="r" b="b"/>
            <a:pathLst>
              <a:path w="2955290" h="2955290">
                <a:moveTo>
                  <a:pt x="1477606" y="0"/>
                </a:moveTo>
                <a:lnTo>
                  <a:pt x="1429147" y="796"/>
                </a:lnTo>
                <a:lnTo>
                  <a:pt x="1381058" y="3168"/>
                </a:lnTo>
                <a:lnTo>
                  <a:pt x="1333364" y="7090"/>
                </a:lnTo>
                <a:lnTo>
                  <a:pt x="1286089" y="12538"/>
                </a:lnTo>
                <a:lnTo>
                  <a:pt x="1239260" y="19487"/>
                </a:lnTo>
                <a:lnTo>
                  <a:pt x="1192901" y="27910"/>
                </a:lnTo>
                <a:lnTo>
                  <a:pt x="1147037" y="37784"/>
                </a:lnTo>
                <a:lnTo>
                  <a:pt x="1101694" y="49082"/>
                </a:lnTo>
                <a:lnTo>
                  <a:pt x="1056896" y="61781"/>
                </a:lnTo>
                <a:lnTo>
                  <a:pt x="1012669" y="75854"/>
                </a:lnTo>
                <a:lnTo>
                  <a:pt x="969037" y="91277"/>
                </a:lnTo>
                <a:lnTo>
                  <a:pt x="926027" y="108024"/>
                </a:lnTo>
                <a:lnTo>
                  <a:pt x="883663" y="126070"/>
                </a:lnTo>
                <a:lnTo>
                  <a:pt x="841970" y="145391"/>
                </a:lnTo>
                <a:lnTo>
                  <a:pt x="800973" y="165961"/>
                </a:lnTo>
                <a:lnTo>
                  <a:pt x="760698" y="187755"/>
                </a:lnTo>
                <a:lnTo>
                  <a:pt x="721169" y="210747"/>
                </a:lnTo>
                <a:lnTo>
                  <a:pt x="682412" y="234914"/>
                </a:lnTo>
                <a:lnTo>
                  <a:pt x="644452" y="260229"/>
                </a:lnTo>
                <a:lnTo>
                  <a:pt x="607314" y="286667"/>
                </a:lnTo>
                <a:lnTo>
                  <a:pt x="571023" y="314204"/>
                </a:lnTo>
                <a:lnTo>
                  <a:pt x="535604" y="342814"/>
                </a:lnTo>
                <a:lnTo>
                  <a:pt x="501082" y="372472"/>
                </a:lnTo>
                <a:lnTo>
                  <a:pt x="467483" y="403153"/>
                </a:lnTo>
                <a:lnTo>
                  <a:pt x="434832" y="434832"/>
                </a:lnTo>
                <a:lnTo>
                  <a:pt x="403153" y="467483"/>
                </a:lnTo>
                <a:lnTo>
                  <a:pt x="372472" y="501082"/>
                </a:lnTo>
                <a:lnTo>
                  <a:pt x="342814" y="535604"/>
                </a:lnTo>
                <a:lnTo>
                  <a:pt x="314204" y="571023"/>
                </a:lnTo>
                <a:lnTo>
                  <a:pt x="286667" y="607314"/>
                </a:lnTo>
                <a:lnTo>
                  <a:pt x="260229" y="644452"/>
                </a:lnTo>
                <a:lnTo>
                  <a:pt x="234914" y="682412"/>
                </a:lnTo>
                <a:lnTo>
                  <a:pt x="210747" y="721169"/>
                </a:lnTo>
                <a:lnTo>
                  <a:pt x="187755" y="760698"/>
                </a:lnTo>
                <a:lnTo>
                  <a:pt x="165961" y="800973"/>
                </a:lnTo>
                <a:lnTo>
                  <a:pt x="145391" y="841970"/>
                </a:lnTo>
                <a:lnTo>
                  <a:pt x="126070" y="883663"/>
                </a:lnTo>
                <a:lnTo>
                  <a:pt x="108024" y="926027"/>
                </a:lnTo>
                <a:lnTo>
                  <a:pt x="91277" y="969037"/>
                </a:lnTo>
                <a:lnTo>
                  <a:pt x="75854" y="1012669"/>
                </a:lnTo>
                <a:lnTo>
                  <a:pt x="61781" y="1056896"/>
                </a:lnTo>
                <a:lnTo>
                  <a:pt x="49082" y="1101694"/>
                </a:lnTo>
                <a:lnTo>
                  <a:pt x="37784" y="1147037"/>
                </a:lnTo>
                <a:lnTo>
                  <a:pt x="27910" y="1192901"/>
                </a:lnTo>
                <a:lnTo>
                  <a:pt x="19487" y="1239260"/>
                </a:lnTo>
                <a:lnTo>
                  <a:pt x="12538" y="1286089"/>
                </a:lnTo>
                <a:lnTo>
                  <a:pt x="7090" y="1333364"/>
                </a:lnTo>
                <a:lnTo>
                  <a:pt x="3168" y="1381058"/>
                </a:lnTo>
                <a:lnTo>
                  <a:pt x="796" y="1429147"/>
                </a:lnTo>
                <a:lnTo>
                  <a:pt x="0" y="1477606"/>
                </a:lnTo>
                <a:lnTo>
                  <a:pt x="796" y="1526065"/>
                </a:lnTo>
                <a:lnTo>
                  <a:pt x="3168" y="1574155"/>
                </a:lnTo>
                <a:lnTo>
                  <a:pt x="7090" y="1621849"/>
                </a:lnTo>
                <a:lnTo>
                  <a:pt x="12538" y="1669123"/>
                </a:lnTo>
                <a:lnTo>
                  <a:pt x="19487" y="1715953"/>
                </a:lnTo>
                <a:lnTo>
                  <a:pt x="27910" y="1762312"/>
                </a:lnTo>
                <a:lnTo>
                  <a:pt x="37784" y="1808176"/>
                </a:lnTo>
                <a:lnTo>
                  <a:pt x="49082" y="1853519"/>
                </a:lnTo>
                <a:lnTo>
                  <a:pt x="61781" y="1898317"/>
                </a:lnTo>
                <a:lnTo>
                  <a:pt x="75854" y="1942544"/>
                </a:lnTo>
                <a:lnTo>
                  <a:pt x="91277" y="1986175"/>
                </a:lnTo>
                <a:lnTo>
                  <a:pt x="108024" y="2029186"/>
                </a:lnTo>
                <a:lnTo>
                  <a:pt x="126070" y="2071550"/>
                </a:lnTo>
                <a:lnTo>
                  <a:pt x="145391" y="2113243"/>
                </a:lnTo>
                <a:lnTo>
                  <a:pt x="165961" y="2154240"/>
                </a:lnTo>
                <a:lnTo>
                  <a:pt x="187755" y="2194515"/>
                </a:lnTo>
                <a:lnTo>
                  <a:pt x="210747" y="2234044"/>
                </a:lnTo>
                <a:lnTo>
                  <a:pt x="234914" y="2272801"/>
                </a:lnTo>
                <a:lnTo>
                  <a:pt x="260229" y="2310761"/>
                </a:lnTo>
                <a:lnTo>
                  <a:pt x="286667" y="2347899"/>
                </a:lnTo>
                <a:lnTo>
                  <a:pt x="314204" y="2384190"/>
                </a:lnTo>
                <a:lnTo>
                  <a:pt x="342814" y="2419609"/>
                </a:lnTo>
                <a:lnTo>
                  <a:pt x="372472" y="2454131"/>
                </a:lnTo>
                <a:lnTo>
                  <a:pt x="403153" y="2487730"/>
                </a:lnTo>
                <a:lnTo>
                  <a:pt x="434832" y="2520381"/>
                </a:lnTo>
                <a:lnTo>
                  <a:pt x="467483" y="2552060"/>
                </a:lnTo>
                <a:lnTo>
                  <a:pt x="501082" y="2582741"/>
                </a:lnTo>
                <a:lnTo>
                  <a:pt x="535604" y="2612399"/>
                </a:lnTo>
                <a:lnTo>
                  <a:pt x="571023" y="2641009"/>
                </a:lnTo>
                <a:lnTo>
                  <a:pt x="607314" y="2668546"/>
                </a:lnTo>
                <a:lnTo>
                  <a:pt x="644452" y="2694984"/>
                </a:lnTo>
                <a:lnTo>
                  <a:pt x="682412" y="2720299"/>
                </a:lnTo>
                <a:lnTo>
                  <a:pt x="721169" y="2744465"/>
                </a:lnTo>
                <a:lnTo>
                  <a:pt x="760698" y="2767458"/>
                </a:lnTo>
                <a:lnTo>
                  <a:pt x="800973" y="2789252"/>
                </a:lnTo>
                <a:lnTo>
                  <a:pt x="841970" y="2809822"/>
                </a:lnTo>
                <a:lnTo>
                  <a:pt x="883663" y="2829142"/>
                </a:lnTo>
                <a:lnTo>
                  <a:pt x="926027" y="2847189"/>
                </a:lnTo>
                <a:lnTo>
                  <a:pt x="969037" y="2863936"/>
                </a:lnTo>
                <a:lnTo>
                  <a:pt x="1012669" y="2879359"/>
                </a:lnTo>
                <a:lnTo>
                  <a:pt x="1056896" y="2893432"/>
                </a:lnTo>
                <a:lnTo>
                  <a:pt x="1101694" y="2906130"/>
                </a:lnTo>
                <a:lnTo>
                  <a:pt x="1147037" y="2917429"/>
                </a:lnTo>
                <a:lnTo>
                  <a:pt x="1192901" y="2927303"/>
                </a:lnTo>
                <a:lnTo>
                  <a:pt x="1239260" y="2935726"/>
                </a:lnTo>
                <a:lnTo>
                  <a:pt x="1286089" y="2942675"/>
                </a:lnTo>
                <a:lnTo>
                  <a:pt x="1333364" y="2948123"/>
                </a:lnTo>
                <a:lnTo>
                  <a:pt x="1381058" y="2952045"/>
                </a:lnTo>
                <a:lnTo>
                  <a:pt x="1429147" y="2954417"/>
                </a:lnTo>
                <a:lnTo>
                  <a:pt x="1477606" y="2955213"/>
                </a:lnTo>
                <a:lnTo>
                  <a:pt x="1526066" y="2954417"/>
                </a:lnTo>
                <a:lnTo>
                  <a:pt x="1574156" y="2952045"/>
                </a:lnTo>
                <a:lnTo>
                  <a:pt x="1621851" y="2948123"/>
                </a:lnTo>
                <a:lnTo>
                  <a:pt x="1669126" y="2942675"/>
                </a:lnTo>
                <a:lnTo>
                  <a:pt x="1715956" y="2935726"/>
                </a:lnTo>
                <a:lnTo>
                  <a:pt x="1762316" y="2927303"/>
                </a:lnTo>
                <a:lnTo>
                  <a:pt x="1808180" y="2917429"/>
                </a:lnTo>
                <a:lnTo>
                  <a:pt x="1853524" y="2906130"/>
                </a:lnTo>
                <a:lnTo>
                  <a:pt x="1898323" y="2893432"/>
                </a:lnTo>
                <a:lnTo>
                  <a:pt x="1942550" y="2879359"/>
                </a:lnTo>
                <a:lnTo>
                  <a:pt x="1986182" y="2863936"/>
                </a:lnTo>
                <a:lnTo>
                  <a:pt x="2029193" y="2847189"/>
                </a:lnTo>
                <a:lnTo>
                  <a:pt x="2071558" y="2829142"/>
                </a:lnTo>
                <a:lnTo>
                  <a:pt x="2113251" y="2809822"/>
                </a:lnTo>
                <a:lnTo>
                  <a:pt x="2154248" y="2789252"/>
                </a:lnTo>
                <a:lnTo>
                  <a:pt x="2194524" y="2767458"/>
                </a:lnTo>
                <a:lnTo>
                  <a:pt x="2234053" y="2744465"/>
                </a:lnTo>
                <a:lnTo>
                  <a:pt x="2272810" y="2720299"/>
                </a:lnTo>
                <a:lnTo>
                  <a:pt x="2310770" y="2694984"/>
                </a:lnTo>
                <a:lnTo>
                  <a:pt x="2347909" y="2668546"/>
                </a:lnTo>
                <a:lnTo>
                  <a:pt x="2384200" y="2641009"/>
                </a:lnTo>
                <a:lnTo>
                  <a:pt x="2419619" y="2612399"/>
                </a:lnTo>
                <a:lnTo>
                  <a:pt x="2454141" y="2582741"/>
                </a:lnTo>
                <a:lnTo>
                  <a:pt x="2487741" y="2552060"/>
                </a:lnTo>
                <a:lnTo>
                  <a:pt x="2520392" y="2520381"/>
                </a:lnTo>
                <a:lnTo>
                  <a:pt x="2552071" y="2487730"/>
                </a:lnTo>
                <a:lnTo>
                  <a:pt x="2582752" y="2454131"/>
                </a:lnTo>
                <a:lnTo>
                  <a:pt x="2612411" y="2419609"/>
                </a:lnTo>
                <a:lnTo>
                  <a:pt x="2641021" y="2384190"/>
                </a:lnTo>
                <a:lnTo>
                  <a:pt x="2668558" y="2347899"/>
                </a:lnTo>
                <a:lnTo>
                  <a:pt x="2694996" y="2310761"/>
                </a:lnTo>
                <a:lnTo>
                  <a:pt x="2720311" y="2272801"/>
                </a:lnTo>
                <a:lnTo>
                  <a:pt x="2744478" y="2234044"/>
                </a:lnTo>
                <a:lnTo>
                  <a:pt x="2767470" y="2194515"/>
                </a:lnTo>
                <a:lnTo>
                  <a:pt x="2789264" y="2154240"/>
                </a:lnTo>
                <a:lnTo>
                  <a:pt x="2809834" y="2113243"/>
                </a:lnTo>
                <a:lnTo>
                  <a:pt x="2829155" y="2071550"/>
                </a:lnTo>
                <a:lnTo>
                  <a:pt x="2847201" y="2029186"/>
                </a:lnTo>
                <a:lnTo>
                  <a:pt x="2863949" y="1986175"/>
                </a:lnTo>
                <a:lnTo>
                  <a:pt x="2879371" y="1942544"/>
                </a:lnTo>
                <a:lnTo>
                  <a:pt x="2893445" y="1898317"/>
                </a:lnTo>
                <a:lnTo>
                  <a:pt x="2906143" y="1853519"/>
                </a:lnTo>
                <a:lnTo>
                  <a:pt x="2917442" y="1808176"/>
                </a:lnTo>
                <a:lnTo>
                  <a:pt x="2927315" y="1762312"/>
                </a:lnTo>
                <a:lnTo>
                  <a:pt x="2935739" y="1715953"/>
                </a:lnTo>
                <a:lnTo>
                  <a:pt x="2942687" y="1669123"/>
                </a:lnTo>
                <a:lnTo>
                  <a:pt x="2948135" y="1621849"/>
                </a:lnTo>
                <a:lnTo>
                  <a:pt x="2952058" y="1574155"/>
                </a:lnTo>
                <a:lnTo>
                  <a:pt x="2954430" y="1526065"/>
                </a:lnTo>
                <a:lnTo>
                  <a:pt x="2955226" y="1477606"/>
                </a:lnTo>
                <a:lnTo>
                  <a:pt x="2954430" y="1429147"/>
                </a:lnTo>
                <a:lnTo>
                  <a:pt x="2952058" y="1381058"/>
                </a:lnTo>
                <a:lnTo>
                  <a:pt x="2948135" y="1333364"/>
                </a:lnTo>
                <a:lnTo>
                  <a:pt x="2942687" y="1286089"/>
                </a:lnTo>
                <a:lnTo>
                  <a:pt x="2935739" y="1239260"/>
                </a:lnTo>
                <a:lnTo>
                  <a:pt x="2927315" y="1192901"/>
                </a:lnTo>
                <a:lnTo>
                  <a:pt x="2917442" y="1147037"/>
                </a:lnTo>
                <a:lnTo>
                  <a:pt x="2906143" y="1101694"/>
                </a:lnTo>
                <a:lnTo>
                  <a:pt x="2893445" y="1056896"/>
                </a:lnTo>
                <a:lnTo>
                  <a:pt x="2879371" y="1012669"/>
                </a:lnTo>
                <a:lnTo>
                  <a:pt x="2863949" y="969037"/>
                </a:lnTo>
                <a:lnTo>
                  <a:pt x="2847201" y="926027"/>
                </a:lnTo>
                <a:lnTo>
                  <a:pt x="2829155" y="883663"/>
                </a:lnTo>
                <a:lnTo>
                  <a:pt x="2809834" y="841970"/>
                </a:lnTo>
                <a:lnTo>
                  <a:pt x="2789264" y="800973"/>
                </a:lnTo>
                <a:lnTo>
                  <a:pt x="2767470" y="760698"/>
                </a:lnTo>
                <a:lnTo>
                  <a:pt x="2744478" y="721169"/>
                </a:lnTo>
                <a:lnTo>
                  <a:pt x="2720311" y="682412"/>
                </a:lnTo>
                <a:lnTo>
                  <a:pt x="2694996" y="644452"/>
                </a:lnTo>
                <a:lnTo>
                  <a:pt x="2668558" y="607314"/>
                </a:lnTo>
                <a:lnTo>
                  <a:pt x="2641021" y="571023"/>
                </a:lnTo>
                <a:lnTo>
                  <a:pt x="2612411" y="535604"/>
                </a:lnTo>
                <a:lnTo>
                  <a:pt x="2582752" y="501082"/>
                </a:lnTo>
                <a:lnTo>
                  <a:pt x="2552071" y="467483"/>
                </a:lnTo>
                <a:lnTo>
                  <a:pt x="2520392" y="434832"/>
                </a:lnTo>
                <a:lnTo>
                  <a:pt x="2487741" y="403153"/>
                </a:lnTo>
                <a:lnTo>
                  <a:pt x="2454141" y="372472"/>
                </a:lnTo>
                <a:lnTo>
                  <a:pt x="2419619" y="342814"/>
                </a:lnTo>
                <a:lnTo>
                  <a:pt x="2384200" y="314204"/>
                </a:lnTo>
                <a:lnTo>
                  <a:pt x="2347909" y="286667"/>
                </a:lnTo>
                <a:lnTo>
                  <a:pt x="2310770" y="260229"/>
                </a:lnTo>
                <a:lnTo>
                  <a:pt x="2272810" y="234914"/>
                </a:lnTo>
                <a:lnTo>
                  <a:pt x="2234053" y="210747"/>
                </a:lnTo>
                <a:lnTo>
                  <a:pt x="2194524" y="187755"/>
                </a:lnTo>
                <a:lnTo>
                  <a:pt x="2154248" y="165961"/>
                </a:lnTo>
                <a:lnTo>
                  <a:pt x="2113251" y="145391"/>
                </a:lnTo>
                <a:lnTo>
                  <a:pt x="2071558" y="126070"/>
                </a:lnTo>
                <a:lnTo>
                  <a:pt x="2029193" y="108024"/>
                </a:lnTo>
                <a:lnTo>
                  <a:pt x="1986182" y="91277"/>
                </a:lnTo>
                <a:lnTo>
                  <a:pt x="1942550" y="75854"/>
                </a:lnTo>
                <a:lnTo>
                  <a:pt x="1898323" y="61781"/>
                </a:lnTo>
                <a:lnTo>
                  <a:pt x="1853524" y="49082"/>
                </a:lnTo>
                <a:lnTo>
                  <a:pt x="1808180" y="37784"/>
                </a:lnTo>
                <a:lnTo>
                  <a:pt x="1762316" y="27910"/>
                </a:lnTo>
                <a:lnTo>
                  <a:pt x="1715956" y="19487"/>
                </a:lnTo>
                <a:lnTo>
                  <a:pt x="1669126" y="12538"/>
                </a:lnTo>
                <a:lnTo>
                  <a:pt x="1621851" y="7090"/>
                </a:lnTo>
                <a:lnTo>
                  <a:pt x="1574156" y="3168"/>
                </a:lnTo>
                <a:lnTo>
                  <a:pt x="1526066" y="796"/>
                </a:lnTo>
                <a:lnTo>
                  <a:pt x="1477606" y="0"/>
                </a:lnTo>
                <a:close/>
              </a:path>
            </a:pathLst>
          </a:custGeom>
          <a:solidFill>
            <a:srgbClr val="002060">
              <a:alpha val="50000"/>
            </a:srgbClr>
          </a:solidFill>
        </p:spPr>
        <p:txBody>
          <a:bodyPr wrap="square" lIns="0" tIns="0" rIns="0" bIns="0" rtlCol="0"/>
          <a:lstStyle/>
          <a:p>
            <a:endParaRPr/>
          </a:p>
        </p:txBody>
      </p:sp>
      <p:sp>
        <p:nvSpPr>
          <p:cNvPr id="23" name="object 3"/>
          <p:cNvSpPr txBox="1"/>
          <p:nvPr/>
        </p:nvSpPr>
        <p:spPr>
          <a:xfrm>
            <a:off x="1528173" y="4067111"/>
            <a:ext cx="1776095" cy="1458091"/>
          </a:xfrm>
          <a:prstGeom prst="rect">
            <a:avLst/>
          </a:prstGeom>
        </p:spPr>
        <p:txBody>
          <a:bodyPr vert="horz" wrap="square" lIns="0" tIns="46990" rIns="0" bIns="0" rtlCol="0">
            <a:spAutoFit/>
          </a:bodyPr>
          <a:lstStyle/>
          <a:p>
            <a:pPr marL="12065" marR="5080" algn="ctr">
              <a:lnSpc>
                <a:spcPts val="2160"/>
              </a:lnSpc>
              <a:spcBef>
                <a:spcPts val="370"/>
              </a:spcBef>
            </a:pPr>
            <a:r>
              <a:rPr sz="28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Sovereignty </a:t>
            </a:r>
            <a:r>
              <a:rPr sz="2000" dirty="0">
                <a:latin typeface="Calibri"/>
                <a:cs typeface="Calibri"/>
              </a:rPr>
              <a:t>Secure</a:t>
            </a:r>
            <a:r>
              <a:rPr sz="2000" spc="-70" dirty="0">
                <a:latin typeface="Calibri"/>
                <a:cs typeface="Calibri"/>
              </a:rPr>
              <a:t> </a:t>
            </a:r>
            <a:r>
              <a:rPr sz="2000" spc="-10" dirty="0">
                <a:latin typeface="Calibri"/>
                <a:cs typeface="Calibri"/>
              </a:rPr>
              <a:t>European autonomy</a:t>
            </a:r>
            <a:endParaRPr sz="2000" dirty="0">
              <a:latin typeface="Calibri"/>
              <a:cs typeface="Calibri"/>
            </a:endParaRPr>
          </a:p>
          <a:p>
            <a:pPr marL="240029" marR="231775" algn="ctr">
              <a:lnSpc>
                <a:spcPts val="2160"/>
              </a:lnSpc>
            </a:pPr>
            <a:r>
              <a:rPr sz="2000" dirty="0">
                <a:latin typeface="Calibri"/>
                <a:cs typeface="Calibri"/>
              </a:rPr>
              <a:t>in</a:t>
            </a:r>
            <a:r>
              <a:rPr sz="2000" spc="-30" dirty="0">
                <a:latin typeface="Calibri"/>
                <a:cs typeface="Calibri"/>
              </a:rPr>
              <a:t> </a:t>
            </a:r>
            <a:r>
              <a:rPr sz="2000" dirty="0">
                <a:latin typeface="Calibri"/>
                <a:cs typeface="Calibri"/>
              </a:rPr>
              <a:t>AI,</a:t>
            </a:r>
            <a:r>
              <a:rPr sz="2000" spc="-30" dirty="0">
                <a:latin typeface="Calibri"/>
                <a:cs typeface="Calibri"/>
              </a:rPr>
              <a:t> </a:t>
            </a:r>
            <a:r>
              <a:rPr sz="2000" dirty="0">
                <a:latin typeface="Calibri"/>
                <a:cs typeface="Calibri"/>
              </a:rPr>
              <a:t>Data</a:t>
            </a:r>
            <a:r>
              <a:rPr sz="2000" spc="-25" dirty="0">
                <a:latin typeface="Calibri"/>
                <a:cs typeface="Calibri"/>
              </a:rPr>
              <a:t> </a:t>
            </a:r>
            <a:r>
              <a:rPr sz="2000" spc="-50" dirty="0">
                <a:latin typeface="Calibri"/>
                <a:cs typeface="Calibri"/>
              </a:rPr>
              <a:t>&amp; </a:t>
            </a:r>
            <a:r>
              <a:rPr sz="2000" spc="-10" dirty="0">
                <a:latin typeface="Calibri"/>
                <a:cs typeface="Calibri"/>
              </a:rPr>
              <a:t>Robotics</a:t>
            </a:r>
            <a:endParaRPr sz="2000" dirty="0">
              <a:latin typeface="Calibri"/>
              <a:cs typeface="Calibri"/>
            </a:endParaRPr>
          </a:p>
        </p:txBody>
      </p:sp>
      <p:sp>
        <p:nvSpPr>
          <p:cNvPr id="25" name="object 4"/>
          <p:cNvSpPr/>
          <p:nvPr/>
        </p:nvSpPr>
        <p:spPr>
          <a:xfrm>
            <a:off x="3302864" y="3334737"/>
            <a:ext cx="2955290" cy="2955290"/>
          </a:xfrm>
          <a:custGeom>
            <a:avLst/>
            <a:gdLst/>
            <a:ahLst/>
            <a:cxnLst/>
            <a:rect l="l" t="t" r="r" b="b"/>
            <a:pathLst>
              <a:path w="2955290" h="2955290">
                <a:moveTo>
                  <a:pt x="1477606" y="0"/>
                </a:moveTo>
                <a:lnTo>
                  <a:pt x="1429147" y="796"/>
                </a:lnTo>
                <a:lnTo>
                  <a:pt x="1381058" y="3168"/>
                </a:lnTo>
                <a:lnTo>
                  <a:pt x="1333364" y="7090"/>
                </a:lnTo>
                <a:lnTo>
                  <a:pt x="1286089" y="12538"/>
                </a:lnTo>
                <a:lnTo>
                  <a:pt x="1239260" y="19487"/>
                </a:lnTo>
                <a:lnTo>
                  <a:pt x="1192901" y="27910"/>
                </a:lnTo>
                <a:lnTo>
                  <a:pt x="1147037" y="37784"/>
                </a:lnTo>
                <a:lnTo>
                  <a:pt x="1101694" y="49082"/>
                </a:lnTo>
                <a:lnTo>
                  <a:pt x="1056896" y="61781"/>
                </a:lnTo>
                <a:lnTo>
                  <a:pt x="1012669" y="75854"/>
                </a:lnTo>
                <a:lnTo>
                  <a:pt x="969037" y="91277"/>
                </a:lnTo>
                <a:lnTo>
                  <a:pt x="926027" y="108024"/>
                </a:lnTo>
                <a:lnTo>
                  <a:pt x="883663" y="126070"/>
                </a:lnTo>
                <a:lnTo>
                  <a:pt x="841970" y="145391"/>
                </a:lnTo>
                <a:lnTo>
                  <a:pt x="800973" y="165961"/>
                </a:lnTo>
                <a:lnTo>
                  <a:pt x="760698" y="187755"/>
                </a:lnTo>
                <a:lnTo>
                  <a:pt x="721169" y="210747"/>
                </a:lnTo>
                <a:lnTo>
                  <a:pt x="682412" y="234914"/>
                </a:lnTo>
                <a:lnTo>
                  <a:pt x="644452" y="260229"/>
                </a:lnTo>
                <a:lnTo>
                  <a:pt x="607314" y="286667"/>
                </a:lnTo>
                <a:lnTo>
                  <a:pt x="571023" y="314204"/>
                </a:lnTo>
                <a:lnTo>
                  <a:pt x="535604" y="342814"/>
                </a:lnTo>
                <a:lnTo>
                  <a:pt x="501082" y="372472"/>
                </a:lnTo>
                <a:lnTo>
                  <a:pt x="467483" y="403153"/>
                </a:lnTo>
                <a:lnTo>
                  <a:pt x="434832" y="434832"/>
                </a:lnTo>
                <a:lnTo>
                  <a:pt x="403153" y="467483"/>
                </a:lnTo>
                <a:lnTo>
                  <a:pt x="372472" y="501082"/>
                </a:lnTo>
                <a:lnTo>
                  <a:pt x="342814" y="535604"/>
                </a:lnTo>
                <a:lnTo>
                  <a:pt x="314204" y="571023"/>
                </a:lnTo>
                <a:lnTo>
                  <a:pt x="286667" y="607314"/>
                </a:lnTo>
                <a:lnTo>
                  <a:pt x="260229" y="644452"/>
                </a:lnTo>
                <a:lnTo>
                  <a:pt x="234914" y="682412"/>
                </a:lnTo>
                <a:lnTo>
                  <a:pt x="210747" y="721169"/>
                </a:lnTo>
                <a:lnTo>
                  <a:pt x="187755" y="760698"/>
                </a:lnTo>
                <a:lnTo>
                  <a:pt x="165961" y="800973"/>
                </a:lnTo>
                <a:lnTo>
                  <a:pt x="145391" y="841970"/>
                </a:lnTo>
                <a:lnTo>
                  <a:pt x="126070" y="883663"/>
                </a:lnTo>
                <a:lnTo>
                  <a:pt x="108024" y="926027"/>
                </a:lnTo>
                <a:lnTo>
                  <a:pt x="91277" y="969037"/>
                </a:lnTo>
                <a:lnTo>
                  <a:pt x="75854" y="1012669"/>
                </a:lnTo>
                <a:lnTo>
                  <a:pt x="61781" y="1056896"/>
                </a:lnTo>
                <a:lnTo>
                  <a:pt x="49082" y="1101694"/>
                </a:lnTo>
                <a:lnTo>
                  <a:pt x="37784" y="1147037"/>
                </a:lnTo>
                <a:lnTo>
                  <a:pt x="27910" y="1192901"/>
                </a:lnTo>
                <a:lnTo>
                  <a:pt x="19487" y="1239260"/>
                </a:lnTo>
                <a:lnTo>
                  <a:pt x="12538" y="1286089"/>
                </a:lnTo>
                <a:lnTo>
                  <a:pt x="7090" y="1333364"/>
                </a:lnTo>
                <a:lnTo>
                  <a:pt x="3168" y="1381058"/>
                </a:lnTo>
                <a:lnTo>
                  <a:pt x="796" y="1429147"/>
                </a:lnTo>
                <a:lnTo>
                  <a:pt x="0" y="1477606"/>
                </a:lnTo>
                <a:lnTo>
                  <a:pt x="796" y="1526065"/>
                </a:lnTo>
                <a:lnTo>
                  <a:pt x="3168" y="1574155"/>
                </a:lnTo>
                <a:lnTo>
                  <a:pt x="7090" y="1621849"/>
                </a:lnTo>
                <a:lnTo>
                  <a:pt x="12538" y="1669123"/>
                </a:lnTo>
                <a:lnTo>
                  <a:pt x="19487" y="1715953"/>
                </a:lnTo>
                <a:lnTo>
                  <a:pt x="27910" y="1762312"/>
                </a:lnTo>
                <a:lnTo>
                  <a:pt x="37784" y="1808176"/>
                </a:lnTo>
                <a:lnTo>
                  <a:pt x="49082" y="1853519"/>
                </a:lnTo>
                <a:lnTo>
                  <a:pt x="61781" y="1898317"/>
                </a:lnTo>
                <a:lnTo>
                  <a:pt x="75854" y="1942544"/>
                </a:lnTo>
                <a:lnTo>
                  <a:pt x="91277" y="1986175"/>
                </a:lnTo>
                <a:lnTo>
                  <a:pt x="108024" y="2029186"/>
                </a:lnTo>
                <a:lnTo>
                  <a:pt x="126070" y="2071550"/>
                </a:lnTo>
                <a:lnTo>
                  <a:pt x="145391" y="2113243"/>
                </a:lnTo>
                <a:lnTo>
                  <a:pt x="165961" y="2154240"/>
                </a:lnTo>
                <a:lnTo>
                  <a:pt x="187755" y="2194515"/>
                </a:lnTo>
                <a:lnTo>
                  <a:pt x="210747" y="2234044"/>
                </a:lnTo>
                <a:lnTo>
                  <a:pt x="234914" y="2272801"/>
                </a:lnTo>
                <a:lnTo>
                  <a:pt x="260229" y="2310761"/>
                </a:lnTo>
                <a:lnTo>
                  <a:pt x="286667" y="2347899"/>
                </a:lnTo>
                <a:lnTo>
                  <a:pt x="314204" y="2384190"/>
                </a:lnTo>
                <a:lnTo>
                  <a:pt x="342814" y="2419609"/>
                </a:lnTo>
                <a:lnTo>
                  <a:pt x="372472" y="2454131"/>
                </a:lnTo>
                <a:lnTo>
                  <a:pt x="403153" y="2487730"/>
                </a:lnTo>
                <a:lnTo>
                  <a:pt x="434832" y="2520381"/>
                </a:lnTo>
                <a:lnTo>
                  <a:pt x="467483" y="2552060"/>
                </a:lnTo>
                <a:lnTo>
                  <a:pt x="501082" y="2582741"/>
                </a:lnTo>
                <a:lnTo>
                  <a:pt x="535604" y="2612399"/>
                </a:lnTo>
                <a:lnTo>
                  <a:pt x="571023" y="2641009"/>
                </a:lnTo>
                <a:lnTo>
                  <a:pt x="607314" y="2668546"/>
                </a:lnTo>
                <a:lnTo>
                  <a:pt x="644452" y="2694984"/>
                </a:lnTo>
                <a:lnTo>
                  <a:pt x="682412" y="2720299"/>
                </a:lnTo>
                <a:lnTo>
                  <a:pt x="721169" y="2744465"/>
                </a:lnTo>
                <a:lnTo>
                  <a:pt x="760698" y="2767458"/>
                </a:lnTo>
                <a:lnTo>
                  <a:pt x="800973" y="2789252"/>
                </a:lnTo>
                <a:lnTo>
                  <a:pt x="841970" y="2809822"/>
                </a:lnTo>
                <a:lnTo>
                  <a:pt x="883663" y="2829142"/>
                </a:lnTo>
                <a:lnTo>
                  <a:pt x="926027" y="2847189"/>
                </a:lnTo>
                <a:lnTo>
                  <a:pt x="969037" y="2863936"/>
                </a:lnTo>
                <a:lnTo>
                  <a:pt x="1012669" y="2879359"/>
                </a:lnTo>
                <a:lnTo>
                  <a:pt x="1056896" y="2893432"/>
                </a:lnTo>
                <a:lnTo>
                  <a:pt x="1101694" y="2906130"/>
                </a:lnTo>
                <a:lnTo>
                  <a:pt x="1147037" y="2917429"/>
                </a:lnTo>
                <a:lnTo>
                  <a:pt x="1192901" y="2927303"/>
                </a:lnTo>
                <a:lnTo>
                  <a:pt x="1239260" y="2935726"/>
                </a:lnTo>
                <a:lnTo>
                  <a:pt x="1286089" y="2942675"/>
                </a:lnTo>
                <a:lnTo>
                  <a:pt x="1333364" y="2948123"/>
                </a:lnTo>
                <a:lnTo>
                  <a:pt x="1381058" y="2952045"/>
                </a:lnTo>
                <a:lnTo>
                  <a:pt x="1429147" y="2954417"/>
                </a:lnTo>
                <a:lnTo>
                  <a:pt x="1477606" y="2955213"/>
                </a:lnTo>
                <a:lnTo>
                  <a:pt x="1526066" y="2954417"/>
                </a:lnTo>
                <a:lnTo>
                  <a:pt x="1574156" y="2952045"/>
                </a:lnTo>
                <a:lnTo>
                  <a:pt x="1621851" y="2948123"/>
                </a:lnTo>
                <a:lnTo>
                  <a:pt x="1669126" y="2942675"/>
                </a:lnTo>
                <a:lnTo>
                  <a:pt x="1715956" y="2935726"/>
                </a:lnTo>
                <a:lnTo>
                  <a:pt x="1762316" y="2927303"/>
                </a:lnTo>
                <a:lnTo>
                  <a:pt x="1808180" y="2917429"/>
                </a:lnTo>
                <a:lnTo>
                  <a:pt x="1853524" y="2906130"/>
                </a:lnTo>
                <a:lnTo>
                  <a:pt x="1898323" y="2893432"/>
                </a:lnTo>
                <a:lnTo>
                  <a:pt x="1942550" y="2879359"/>
                </a:lnTo>
                <a:lnTo>
                  <a:pt x="1986182" y="2863936"/>
                </a:lnTo>
                <a:lnTo>
                  <a:pt x="2029193" y="2847189"/>
                </a:lnTo>
                <a:lnTo>
                  <a:pt x="2071558" y="2829142"/>
                </a:lnTo>
                <a:lnTo>
                  <a:pt x="2113251" y="2809822"/>
                </a:lnTo>
                <a:lnTo>
                  <a:pt x="2154248" y="2789252"/>
                </a:lnTo>
                <a:lnTo>
                  <a:pt x="2194524" y="2767458"/>
                </a:lnTo>
                <a:lnTo>
                  <a:pt x="2234053" y="2744465"/>
                </a:lnTo>
                <a:lnTo>
                  <a:pt x="2272810" y="2720299"/>
                </a:lnTo>
                <a:lnTo>
                  <a:pt x="2310770" y="2694984"/>
                </a:lnTo>
                <a:lnTo>
                  <a:pt x="2347909" y="2668546"/>
                </a:lnTo>
                <a:lnTo>
                  <a:pt x="2384200" y="2641009"/>
                </a:lnTo>
                <a:lnTo>
                  <a:pt x="2419619" y="2612399"/>
                </a:lnTo>
                <a:lnTo>
                  <a:pt x="2454141" y="2582741"/>
                </a:lnTo>
                <a:lnTo>
                  <a:pt x="2487741" y="2552060"/>
                </a:lnTo>
                <a:lnTo>
                  <a:pt x="2520392" y="2520381"/>
                </a:lnTo>
                <a:lnTo>
                  <a:pt x="2552071" y="2487730"/>
                </a:lnTo>
                <a:lnTo>
                  <a:pt x="2582752" y="2454131"/>
                </a:lnTo>
                <a:lnTo>
                  <a:pt x="2612411" y="2419609"/>
                </a:lnTo>
                <a:lnTo>
                  <a:pt x="2641021" y="2384190"/>
                </a:lnTo>
                <a:lnTo>
                  <a:pt x="2668558" y="2347899"/>
                </a:lnTo>
                <a:lnTo>
                  <a:pt x="2694996" y="2310761"/>
                </a:lnTo>
                <a:lnTo>
                  <a:pt x="2720311" y="2272801"/>
                </a:lnTo>
                <a:lnTo>
                  <a:pt x="2744478" y="2234044"/>
                </a:lnTo>
                <a:lnTo>
                  <a:pt x="2767470" y="2194515"/>
                </a:lnTo>
                <a:lnTo>
                  <a:pt x="2789264" y="2154240"/>
                </a:lnTo>
                <a:lnTo>
                  <a:pt x="2809834" y="2113243"/>
                </a:lnTo>
                <a:lnTo>
                  <a:pt x="2829155" y="2071550"/>
                </a:lnTo>
                <a:lnTo>
                  <a:pt x="2847201" y="2029186"/>
                </a:lnTo>
                <a:lnTo>
                  <a:pt x="2863949" y="1986175"/>
                </a:lnTo>
                <a:lnTo>
                  <a:pt x="2879371" y="1942544"/>
                </a:lnTo>
                <a:lnTo>
                  <a:pt x="2893445" y="1898317"/>
                </a:lnTo>
                <a:lnTo>
                  <a:pt x="2906143" y="1853519"/>
                </a:lnTo>
                <a:lnTo>
                  <a:pt x="2917442" y="1808176"/>
                </a:lnTo>
                <a:lnTo>
                  <a:pt x="2927315" y="1762312"/>
                </a:lnTo>
                <a:lnTo>
                  <a:pt x="2935739" y="1715953"/>
                </a:lnTo>
                <a:lnTo>
                  <a:pt x="2942687" y="1669123"/>
                </a:lnTo>
                <a:lnTo>
                  <a:pt x="2948135" y="1621849"/>
                </a:lnTo>
                <a:lnTo>
                  <a:pt x="2952058" y="1574155"/>
                </a:lnTo>
                <a:lnTo>
                  <a:pt x="2954430" y="1526065"/>
                </a:lnTo>
                <a:lnTo>
                  <a:pt x="2955226" y="1477606"/>
                </a:lnTo>
                <a:lnTo>
                  <a:pt x="2954430" y="1429147"/>
                </a:lnTo>
                <a:lnTo>
                  <a:pt x="2952058" y="1381058"/>
                </a:lnTo>
                <a:lnTo>
                  <a:pt x="2948135" y="1333364"/>
                </a:lnTo>
                <a:lnTo>
                  <a:pt x="2942687" y="1286089"/>
                </a:lnTo>
                <a:lnTo>
                  <a:pt x="2935739" y="1239260"/>
                </a:lnTo>
                <a:lnTo>
                  <a:pt x="2927315" y="1192901"/>
                </a:lnTo>
                <a:lnTo>
                  <a:pt x="2917442" y="1147037"/>
                </a:lnTo>
                <a:lnTo>
                  <a:pt x="2906143" y="1101694"/>
                </a:lnTo>
                <a:lnTo>
                  <a:pt x="2893445" y="1056896"/>
                </a:lnTo>
                <a:lnTo>
                  <a:pt x="2879371" y="1012669"/>
                </a:lnTo>
                <a:lnTo>
                  <a:pt x="2863949" y="969037"/>
                </a:lnTo>
                <a:lnTo>
                  <a:pt x="2847201" y="926027"/>
                </a:lnTo>
                <a:lnTo>
                  <a:pt x="2829155" y="883663"/>
                </a:lnTo>
                <a:lnTo>
                  <a:pt x="2809834" y="841970"/>
                </a:lnTo>
                <a:lnTo>
                  <a:pt x="2789264" y="800973"/>
                </a:lnTo>
                <a:lnTo>
                  <a:pt x="2767470" y="760698"/>
                </a:lnTo>
                <a:lnTo>
                  <a:pt x="2744478" y="721169"/>
                </a:lnTo>
                <a:lnTo>
                  <a:pt x="2720311" y="682412"/>
                </a:lnTo>
                <a:lnTo>
                  <a:pt x="2694996" y="644452"/>
                </a:lnTo>
                <a:lnTo>
                  <a:pt x="2668558" y="607314"/>
                </a:lnTo>
                <a:lnTo>
                  <a:pt x="2641021" y="571023"/>
                </a:lnTo>
                <a:lnTo>
                  <a:pt x="2612411" y="535604"/>
                </a:lnTo>
                <a:lnTo>
                  <a:pt x="2582752" y="501082"/>
                </a:lnTo>
                <a:lnTo>
                  <a:pt x="2552071" y="467483"/>
                </a:lnTo>
                <a:lnTo>
                  <a:pt x="2520392" y="434832"/>
                </a:lnTo>
                <a:lnTo>
                  <a:pt x="2487741" y="403153"/>
                </a:lnTo>
                <a:lnTo>
                  <a:pt x="2454141" y="372472"/>
                </a:lnTo>
                <a:lnTo>
                  <a:pt x="2419619" y="342814"/>
                </a:lnTo>
                <a:lnTo>
                  <a:pt x="2384200" y="314204"/>
                </a:lnTo>
                <a:lnTo>
                  <a:pt x="2347909" y="286667"/>
                </a:lnTo>
                <a:lnTo>
                  <a:pt x="2310770" y="260229"/>
                </a:lnTo>
                <a:lnTo>
                  <a:pt x="2272810" y="234914"/>
                </a:lnTo>
                <a:lnTo>
                  <a:pt x="2234053" y="210747"/>
                </a:lnTo>
                <a:lnTo>
                  <a:pt x="2194524" y="187755"/>
                </a:lnTo>
                <a:lnTo>
                  <a:pt x="2154248" y="165961"/>
                </a:lnTo>
                <a:lnTo>
                  <a:pt x="2113251" y="145391"/>
                </a:lnTo>
                <a:lnTo>
                  <a:pt x="2071558" y="126070"/>
                </a:lnTo>
                <a:lnTo>
                  <a:pt x="2029193" y="108024"/>
                </a:lnTo>
                <a:lnTo>
                  <a:pt x="1986182" y="91277"/>
                </a:lnTo>
                <a:lnTo>
                  <a:pt x="1942550" y="75854"/>
                </a:lnTo>
                <a:lnTo>
                  <a:pt x="1898323" y="61781"/>
                </a:lnTo>
                <a:lnTo>
                  <a:pt x="1853524" y="49082"/>
                </a:lnTo>
                <a:lnTo>
                  <a:pt x="1808180" y="37784"/>
                </a:lnTo>
                <a:lnTo>
                  <a:pt x="1762316" y="27910"/>
                </a:lnTo>
                <a:lnTo>
                  <a:pt x="1715956" y="19487"/>
                </a:lnTo>
                <a:lnTo>
                  <a:pt x="1669126" y="12538"/>
                </a:lnTo>
                <a:lnTo>
                  <a:pt x="1621851" y="7090"/>
                </a:lnTo>
                <a:lnTo>
                  <a:pt x="1574156" y="3168"/>
                </a:lnTo>
                <a:lnTo>
                  <a:pt x="1526066" y="796"/>
                </a:lnTo>
                <a:lnTo>
                  <a:pt x="1477606" y="0"/>
                </a:lnTo>
                <a:close/>
              </a:path>
            </a:pathLst>
          </a:custGeom>
          <a:solidFill>
            <a:srgbClr val="002060">
              <a:alpha val="50000"/>
            </a:srgbClr>
          </a:solidFill>
        </p:spPr>
        <p:txBody>
          <a:bodyPr wrap="square" lIns="0" tIns="0" rIns="0" bIns="0" rtlCol="0"/>
          <a:lstStyle/>
          <a:p>
            <a:endParaRPr/>
          </a:p>
        </p:txBody>
      </p:sp>
      <p:sp>
        <p:nvSpPr>
          <p:cNvPr id="26" name="object 5"/>
          <p:cNvSpPr txBox="1"/>
          <p:nvPr/>
        </p:nvSpPr>
        <p:spPr>
          <a:xfrm>
            <a:off x="3892872" y="3929951"/>
            <a:ext cx="1774825" cy="1744067"/>
          </a:xfrm>
          <a:prstGeom prst="rect">
            <a:avLst/>
          </a:prstGeom>
        </p:spPr>
        <p:txBody>
          <a:bodyPr vert="horz" wrap="square" lIns="0" tIns="12700" rIns="0" bIns="0" rtlCol="0">
            <a:spAutoFit/>
          </a:bodyPr>
          <a:lstStyle/>
          <a:p>
            <a:pPr marL="635" algn="ctr">
              <a:lnSpc>
                <a:spcPts val="2280"/>
              </a:lnSpc>
              <a:spcBef>
                <a:spcPts val="100"/>
              </a:spcBef>
            </a:pPr>
            <a:r>
              <a:rPr sz="28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Industry</a:t>
            </a:r>
          </a:p>
          <a:p>
            <a:pPr marL="12700" marR="5080" algn="ctr">
              <a:lnSpc>
                <a:spcPts val="2160"/>
              </a:lnSpc>
              <a:spcBef>
                <a:spcPts val="150"/>
              </a:spcBef>
            </a:pPr>
            <a:r>
              <a:rPr sz="2000" spc="-10" dirty="0">
                <a:latin typeface="Calibri"/>
                <a:cs typeface="Calibri"/>
              </a:rPr>
              <a:t>Boost competitiveness </a:t>
            </a:r>
            <a:r>
              <a:rPr sz="2000" dirty="0">
                <a:latin typeface="Calibri"/>
                <a:cs typeface="Calibri"/>
              </a:rPr>
              <a:t>through</a:t>
            </a:r>
            <a:r>
              <a:rPr sz="2000" spc="-45" dirty="0">
                <a:latin typeface="Calibri"/>
                <a:cs typeface="Calibri"/>
              </a:rPr>
              <a:t> </a:t>
            </a:r>
            <a:r>
              <a:rPr sz="2000" dirty="0">
                <a:latin typeface="Calibri"/>
                <a:cs typeface="Calibri"/>
              </a:rPr>
              <a:t>digital</a:t>
            </a:r>
            <a:r>
              <a:rPr sz="2000" spc="-40" dirty="0">
                <a:latin typeface="Calibri"/>
                <a:cs typeface="Calibri"/>
              </a:rPr>
              <a:t> </a:t>
            </a:r>
            <a:r>
              <a:rPr sz="2000" spc="-50" dirty="0">
                <a:latin typeface="Calibri"/>
                <a:cs typeface="Calibri"/>
              </a:rPr>
              <a:t>&amp; </a:t>
            </a:r>
            <a:r>
              <a:rPr sz="2000" spc="-10" dirty="0">
                <a:latin typeface="Calibri"/>
                <a:cs typeface="Calibri"/>
              </a:rPr>
              <a:t>green transformation</a:t>
            </a:r>
            <a:endParaRPr sz="2000" dirty="0">
              <a:latin typeface="Calibri"/>
              <a:cs typeface="Calibri"/>
            </a:endParaRPr>
          </a:p>
        </p:txBody>
      </p:sp>
      <p:sp>
        <p:nvSpPr>
          <p:cNvPr id="27" name="object 6"/>
          <p:cNvSpPr/>
          <p:nvPr/>
        </p:nvSpPr>
        <p:spPr>
          <a:xfrm>
            <a:off x="5667044" y="3334737"/>
            <a:ext cx="2955290" cy="2955290"/>
          </a:xfrm>
          <a:custGeom>
            <a:avLst/>
            <a:gdLst/>
            <a:ahLst/>
            <a:cxnLst/>
            <a:rect l="l" t="t" r="r" b="b"/>
            <a:pathLst>
              <a:path w="2955290" h="2955290">
                <a:moveTo>
                  <a:pt x="1477606" y="0"/>
                </a:moveTo>
                <a:lnTo>
                  <a:pt x="1429147" y="796"/>
                </a:lnTo>
                <a:lnTo>
                  <a:pt x="1381058" y="3168"/>
                </a:lnTo>
                <a:lnTo>
                  <a:pt x="1333364" y="7090"/>
                </a:lnTo>
                <a:lnTo>
                  <a:pt x="1286089" y="12538"/>
                </a:lnTo>
                <a:lnTo>
                  <a:pt x="1239260" y="19487"/>
                </a:lnTo>
                <a:lnTo>
                  <a:pt x="1192901" y="27910"/>
                </a:lnTo>
                <a:lnTo>
                  <a:pt x="1147037" y="37784"/>
                </a:lnTo>
                <a:lnTo>
                  <a:pt x="1101694" y="49082"/>
                </a:lnTo>
                <a:lnTo>
                  <a:pt x="1056896" y="61781"/>
                </a:lnTo>
                <a:lnTo>
                  <a:pt x="1012669" y="75854"/>
                </a:lnTo>
                <a:lnTo>
                  <a:pt x="969037" y="91277"/>
                </a:lnTo>
                <a:lnTo>
                  <a:pt x="926027" y="108024"/>
                </a:lnTo>
                <a:lnTo>
                  <a:pt x="883663" y="126070"/>
                </a:lnTo>
                <a:lnTo>
                  <a:pt x="841970" y="145391"/>
                </a:lnTo>
                <a:lnTo>
                  <a:pt x="800973" y="165961"/>
                </a:lnTo>
                <a:lnTo>
                  <a:pt x="760698" y="187755"/>
                </a:lnTo>
                <a:lnTo>
                  <a:pt x="721169" y="210747"/>
                </a:lnTo>
                <a:lnTo>
                  <a:pt x="682412" y="234914"/>
                </a:lnTo>
                <a:lnTo>
                  <a:pt x="644452" y="260229"/>
                </a:lnTo>
                <a:lnTo>
                  <a:pt x="607314" y="286667"/>
                </a:lnTo>
                <a:lnTo>
                  <a:pt x="571023" y="314204"/>
                </a:lnTo>
                <a:lnTo>
                  <a:pt x="535604" y="342814"/>
                </a:lnTo>
                <a:lnTo>
                  <a:pt x="501082" y="372472"/>
                </a:lnTo>
                <a:lnTo>
                  <a:pt x="467483" y="403153"/>
                </a:lnTo>
                <a:lnTo>
                  <a:pt x="434832" y="434832"/>
                </a:lnTo>
                <a:lnTo>
                  <a:pt x="403153" y="467483"/>
                </a:lnTo>
                <a:lnTo>
                  <a:pt x="372472" y="501082"/>
                </a:lnTo>
                <a:lnTo>
                  <a:pt x="342814" y="535604"/>
                </a:lnTo>
                <a:lnTo>
                  <a:pt x="314204" y="571023"/>
                </a:lnTo>
                <a:lnTo>
                  <a:pt x="286667" y="607314"/>
                </a:lnTo>
                <a:lnTo>
                  <a:pt x="260229" y="644452"/>
                </a:lnTo>
                <a:lnTo>
                  <a:pt x="234914" y="682412"/>
                </a:lnTo>
                <a:lnTo>
                  <a:pt x="210747" y="721169"/>
                </a:lnTo>
                <a:lnTo>
                  <a:pt x="187755" y="760698"/>
                </a:lnTo>
                <a:lnTo>
                  <a:pt x="165961" y="800973"/>
                </a:lnTo>
                <a:lnTo>
                  <a:pt x="145391" y="841970"/>
                </a:lnTo>
                <a:lnTo>
                  <a:pt x="126070" y="883663"/>
                </a:lnTo>
                <a:lnTo>
                  <a:pt x="108024" y="926027"/>
                </a:lnTo>
                <a:lnTo>
                  <a:pt x="91277" y="969037"/>
                </a:lnTo>
                <a:lnTo>
                  <a:pt x="75854" y="1012669"/>
                </a:lnTo>
                <a:lnTo>
                  <a:pt x="61781" y="1056896"/>
                </a:lnTo>
                <a:lnTo>
                  <a:pt x="49082" y="1101694"/>
                </a:lnTo>
                <a:lnTo>
                  <a:pt x="37784" y="1147037"/>
                </a:lnTo>
                <a:lnTo>
                  <a:pt x="27910" y="1192901"/>
                </a:lnTo>
                <a:lnTo>
                  <a:pt x="19487" y="1239260"/>
                </a:lnTo>
                <a:lnTo>
                  <a:pt x="12538" y="1286089"/>
                </a:lnTo>
                <a:lnTo>
                  <a:pt x="7090" y="1333364"/>
                </a:lnTo>
                <a:lnTo>
                  <a:pt x="3168" y="1381058"/>
                </a:lnTo>
                <a:lnTo>
                  <a:pt x="796" y="1429147"/>
                </a:lnTo>
                <a:lnTo>
                  <a:pt x="0" y="1477606"/>
                </a:lnTo>
                <a:lnTo>
                  <a:pt x="796" y="1526065"/>
                </a:lnTo>
                <a:lnTo>
                  <a:pt x="3168" y="1574155"/>
                </a:lnTo>
                <a:lnTo>
                  <a:pt x="7090" y="1621849"/>
                </a:lnTo>
                <a:lnTo>
                  <a:pt x="12538" y="1669123"/>
                </a:lnTo>
                <a:lnTo>
                  <a:pt x="19487" y="1715953"/>
                </a:lnTo>
                <a:lnTo>
                  <a:pt x="27910" y="1762312"/>
                </a:lnTo>
                <a:lnTo>
                  <a:pt x="37784" y="1808176"/>
                </a:lnTo>
                <a:lnTo>
                  <a:pt x="49082" y="1853519"/>
                </a:lnTo>
                <a:lnTo>
                  <a:pt x="61781" y="1898317"/>
                </a:lnTo>
                <a:lnTo>
                  <a:pt x="75854" y="1942544"/>
                </a:lnTo>
                <a:lnTo>
                  <a:pt x="91277" y="1986175"/>
                </a:lnTo>
                <a:lnTo>
                  <a:pt x="108024" y="2029186"/>
                </a:lnTo>
                <a:lnTo>
                  <a:pt x="126070" y="2071550"/>
                </a:lnTo>
                <a:lnTo>
                  <a:pt x="145391" y="2113243"/>
                </a:lnTo>
                <a:lnTo>
                  <a:pt x="165961" y="2154240"/>
                </a:lnTo>
                <a:lnTo>
                  <a:pt x="187755" y="2194515"/>
                </a:lnTo>
                <a:lnTo>
                  <a:pt x="210747" y="2234044"/>
                </a:lnTo>
                <a:lnTo>
                  <a:pt x="234914" y="2272801"/>
                </a:lnTo>
                <a:lnTo>
                  <a:pt x="260229" y="2310761"/>
                </a:lnTo>
                <a:lnTo>
                  <a:pt x="286667" y="2347899"/>
                </a:lnTo>
                <a:lnTo>
                  <a:pt x="314204" y="2384190"/>
                </a:lnTo>
                <a:lnTo>
                  <a:pt x="342814" y="2419609"/>
                </a:lnTo>
                <a:lnTo>
                  <a:pt x="372472" y="2454131"/>
                </a:lnTo>
                <a:lnTo>
                  <a:pt x="403153" y="2487730"/>
                </a:lnTo>
                <a:lnTo>
                  <a:pt x="434832" y="2520381"/>
                </a:lnTo>
                <a:lnTo>
                  <a:pt x="467483" y="2552060"/>
                </a:lnTo>
                <a:lnTo>
                  <a:pt x="501082" y="2582741"/>
                </a:lnTo>
                <a:lnTo>
                  <a:pt x="535604" y="2612399"/>
                </a:lnTo>
                <a:lnTo>
                  <a:pt x="571023" y="2641009"/>
                </a:lnTo>
                <a:lnTo>
                  <a:pt x="607314" y="2668546"/>
                </a:lnTo>
                <a:lnTo>
                  <a:pt x="644452" y="2694984"/>
                </a:lnTo>
                <a:lnTo>
                  <a:pt x="682412" y="2720299"/>
                </a:lnTo>
                <a:lnTo>
                  <a:pt x="721169" y="2744465"/>
                </a:lnTo>
                <a:lnTo>
                  <a:pt x="760698" y="2767458"/>
                </a:lnTo>
                <a:lnTo>
                  <a:pt x="800973" y="2789252"/>
                </a:lnTo>
                <a:lnTo>
                  <a:pt x="841970" y="2809822"/>
                </a:lnTo>
                <a:lnTo>
                  <a:pt x="883663" y="2829142"/>
                </a:lnTo>
                <a:lnTo>
                  <a:pt x="926027" y="2847189"/>
                </a:lnTo>
                <a:lnTo>
                  <a:pt x="969037" y="2863936"/>
                </a:lnTo>
                <a:lnTo>
                  <a:pt x="1012669" y="2879359"/>
                </a:lnTo>
                <a:lnTo>
                  <a:pt x="1056896" y="2893432"/>
                </a:lnTo>
                <a:lnTo>
                  <a:pt x="1101694" y="2906130"/>
                </a:lnTo>
                <a:lnTo>
                  <a:pt x="1147037" y="2917429"/>
                </a:lnTo>
                <a:lnTo>
                  <a:pt x="1192901" y="2927303"/>
                </a:lnTo>
                <a:lnTo>
                  <a:pt x="1239260" y="2935726"/>
                </a:lnTo>
                <a:lnTo>
                  <a:pt x="1286089" y="2942675"/>
                </a:lnTo>
                <a:lnTo>
                  <a:pt x="1333364" y="2948123"/>
                </a:lnTo>
                <a:lnTo>
                  <a:pt x="1381058" y="2952045"/>
                </a:lnTo>
                <a:lnTo>
                  <a:pt x="1429147" y="2954417"/>
                </a:lnTo>
                <a:lnTo>
                  <a:pt x="1477606" y="2955213"/>
                </a:lnTo>
                <a:lnTo>
                  <a:pt x="1526066" y="2954417"/>
                </a:lnTo>
                <a:lnTo>
                  <a:pt x="1574156" y="2952045"/>
                </a:lnTo>
                <a:lnTo>
                  <a:pt x="1621851" y="2948123"/>
                </a:lnTo>
                <a:lnTo>
                  <a:pt x="1669126" y="2942675"/>
                </a:lnTo>
                <a:lnTo>
                  <a:pt x="1715956" y="2935726"/>
                </a:lnTo>
                <a:lnTo>
                  <a:pt x="1762316" y="2927303"/>
                </a:lnTo>
                <a:lnTo>
                  <a:pt x="1808180" y="2917429"/>
                </a:lnTo>
                <a:lnTo>
                  <a:pt x="1853524" y="2906130"/>
                </a:lnTo>
                <a:lnTo>
                  <a:pt x="1898323" y="2893432"/>
                </a:lnTo>
                <a:lnTo>
                  <a:pt x="1942550" y="2879359"/>
                </a:lnTo>
                <a:lnTo>
                  <a:pt x="1986182" y="2863936"/>
                </a:lnTo>
                <a:lnTo>
                  <a:pt x="2029193" y="2847189"/>
                </a:lnTo>
                <a:lnTo>
                  <a:pt x="2071558" y="2829142"/>
                </a:lnTo>
                <a:lnTo>
                  <a:pt x="2113251" y="2809822"/>
                </a:lnTo>
                <a:lnTo>
                  <a:pt x="2154248" y="2789252"/>
                </a:lnTo>
                <a:lnTo>
                  <a:pt x="2194524" y="2767458"/>
                </a:lnTo>
                <a:lnTo>
                  <a:pt x="2234053" y="2744465"/>
                </a:lnTo>
                <a:lnTo>
                  <a:pt x="2272810" y="2720299"/>
                </a:lnTo>
                <a:lnTo>
                  <a:pt x="2310770" y="2694984"/>
                </a:lnTo>
                <a:lnTo>
                  <a:pt x="2347909" y="2668546"/>
                </a:lnTo>
                <a:lnTo>
                  <a:pt x="2384200" y="2641009"/>
                </a:lnTo>
                <a:lnTo>
                  <a:pt x="2419619" y="2612399"/>
                </a:lnTo>
                <a:lnTo>
                  <a:pt x="2454141" y="2582741"/>
                </a:lnTo>
                <a:lnTo>
                  <a:pt x="2487741" y="2552060"/>
                </a:lnTo>
                <a:lnTo>
                  <a:pt x="2520392" y="2520381"/>
                </a:lnTo>
                <a:lnTo>
                  <a:pt x="2552071" y="2487730"/>
                </a:lnTo>
                <a:lnTo>
                  <a:pt x="2582752" y="2454131"/>
                </a:lnTo>
                <a:lnTo>
                  <a:pt x="2612411" y="2419609"/>
                </a:lnTo>
                <a:lnTo>
                  <a:pt x="2641021" y="2384190"/>
                </a:lnTo>
                <a:lnTo>
                  <a:pt x="2668558" y="2347899"/>
                </a:lnTo>
                <a:lnTo>
                  <a:pt x="2694996" y="2310761"/>
                </a:lnTo>
                <a:lnTo>
                  <a:pt x="2720311" y="2272801"/>
                </a:lnTo>
                <a:lnTo>
                  <a:pt x="2744478" y="2234044"/>
                </a:lnTo>
                <a:lnTo>
                  <a:pt x="2767470" y="2194515"/>
                </a:lnTo>
                <a:lnTo>
                  <a:pt x="2789264" y="2154240"/>
                </a:lnTo>
                <a:lnTo>
                  <a:pt x="2809834" y="2113243"/>
                </a:lnTo>
                <a:lnTo>
                  <a:pt x="2829155" y="2071550"/>
                </a:lnTo>
                <a:lnTo>
                  <a:pt x="2847201" y="2029186"/>
                </a:lnTo>
                <a:lnTo>
                  <a:pt x="2863949" y="1986175"/>
                </a:lnTo>
                <a:lnTo>
                  <a:pt x="2879371" y="1942544"/>
                </a:lnTo>
                <a:lnTo>
                  <a:pt x="2893445" y="1898317"/>
                </a:lnTo>
                <a:lnTo>
                  <a:pt x="2906143" y="1853519"/>
                </a:lnTo>
                <a:lnTo>
                  <a:pt x="2917442" y="1808176"/>
                </a:lnTo>
                <a:lnTo>
                  <a:pt x="2927315" y="1762312"/>
                </a:lnTo>
                <a:lnTo>
                  <a:pt x="2935739" y="1715953"/>
                </a:lnTo>
                <a:lnTo>
                  <a:pt x="2942687" y="1669123"/>
                </a:lnTo>
                <a:lnTo>
                  <a:pt x="2948135" y="1621849"/>
                </a:lnTo>
                <a:lnTo>
                  <a:pt x="2952058" y="1574155"/>
                </a:lnTo>
                <a:lnTo>
                  <a:pt x="2954430" y="1526065"/>
                </a:lnTo>
                <a:lnTo>
                  <a:pt x="2955226" y="1477606"/>
                </a:lnTo>
                <a:lnTo>
                  <a:pt x="2954430" y="1429147"/>
                </a:lnTo>
                <a:lnTo>
                  <a:pt x="2952058" y="1381058"/>
                </a:lnTo>
                <a:lnTo>
                  <a:pt x="2948135" y="1333364"/>
                </a:lnTo>
                <a:lnTo>
                  <a:pt x="2942687" y="1286089"/>
                </a:lnTo>
                <a:lnTo>
                  <a:pt x="2935739" y="1239260"/>
                </a:lnTo>
                <a:lnTo>
                  <a:pt x="2927315" y="1192901"/>
                </a:lnTo>
                <a:lnTo>
                  <a:pt x="2917442" y="1147037"/>
                </a:lnTo>
                <a:lnTo>
                  <a:pt x="2906143" y="1101694"/>
                </a:lnTo>
                <a:lnTo>
                  <a:pt x="2893445" y="1056896"/>
                </a:lnTo>
                <a:lnTo>
                  <a:pt x="2879371" y="1012669"/>
                </a:lnTo>
                <a:lnTo>
                  <a:pt x="2863949" y="969037"/>
                </a:lnTo>
                <a:lnTo>
                  <a:pt x="2847201" y="926027"/>
                </a:lnTo>
                <a:lnTo>
                  <a:pt x="2829155" y="883663"/>
                </a:lnTo>
                <a:lnTo>
                  <a:pt x="2809834" y="841970"/>
                </a:lnTo>
                <a:lnTo>
                  <a:pt x="2789264" y="800973"/>
                </a:lnTo>
                <a:lnTo>
                  <a:pt x="2767470" y="760698"/>
                </a:lnTo>
                <a:lnTo>
                  <a:pt x="2744478" y="721169"/>
                </a:lnTo>
                <a:lnTo>
                  <a:pt x="2720311" y="682412"/>
                </a:lnTo>
                <a:lnTo>
                  <a:pt x="2694996" y="644452"/>
                </a:lnTo>
                <a:lnTo>
                  <a:pt x="2668558" y="607314"/>
                </a:lnTo>
                <a:lnTo>
                  <a:pt x="2641021" y="571023"/>
                </a:lnTo>
                <a:lnTo>
                  <a:pt x="2612411" y="535604"/>
                </a:lnTo>
                <a:lnTo>
                  <a:pt x="2582752" y="501082"/>
                </a:lnTo>
                <a:lnTo>
                  <a:pt x="2552071" y="467483"/>
                </a:lnTo>
                <a:lnTo>
                  <a:pt x="2520392" y="434832"/>
                </a:lnTo>
                <a:lnTo>
                  <a:pt x="2487741" y="403153"/>
                </a:lnTo>
                <a:lnTo>
                  <a:pt x="2454141" y="372472"/>
                </a:lnTo>
                <a:lnTo>
                  <a:pt x="2419619" y="342814"/>
                </a:lnTo>
                <a:lnTo>
                  <a:pt x="2384200" y="314204"/>
                </a:lnTo>
                <a:lnTo>
                  <a:pt x="2347909" y="286667"/>
                </a:lnTo>
                <a:lnTo>
                  <a:pt x="2310770" y="260229"/>
                </a:lnTo>
                <a:lnTo>
                  <a:pt x="2272810" y="234914"/>
                </a:lnTo>
                <a:lnTo>
                  <a:pt x="2234053" y="210747"/>
                </a:lnTo>
                <a:lnTo>
                  <a:pt x="2194524" y="187755"/>
                </a:lnTo>
                <a:lnTo>
                  <a:pt x="2154248" y="165961"/>
                </a:lnTo>
                <a:lnTo>
                  <a:pt x="2113251" y="145391"/>
                </a:lnTo>
                <a:lnTo>
                  <a:pt x="2071558" y="126070"/>
                </a:lnTo>
                <a:lnTo>
                  <a:pt x="2029193" y="108024"/>
                </a:lnTo>
                <a:lnTo>
                  <a:pt x="1986182" y="91277"/>
                </a:lnTo>
                <a:lnTo>
                  <a:pt x="1942550" y="75854"/>
                </a:lnTo>
                <a:lnTo>
                  <a:pt x="1898323" y="61781"/>
                </a:lnTo>
                <a:lnTo>
                  <a:pt x="1853524" y="49082"/>
                </a:lnTo>
                <a:lnTo>
                  <a:pt x="1808180" y="37784"/>
                </a:lnTo>
                <a:lnTo>
                  <a:pt x="1762316" y="27910"/>
                </a:lnTo>
                <a:lnTo>
                  <a:pt x="1715956" y="19487"/>
                </a:lnTo>
                <a:lnTo>
                  <a:pt x="1669126" y="12538"/>
                </a:lnTo>
                <a:lnTo>
                  <a:pt x="1621851" y="7090"/>
                </a:lnTo>
                <a:lnTo>
                  <a:pt x="1574156" y="3168"/>
                </a:lnTo>
                <a:lnTo>
                  <a:pt x="1526066" y="796"/>
                </a:lnTo>
                <a:lnTo>
                  <a:pt x="1477606" y="0"/>
                </a:lnTo>
                <a:close/>
              </a:path>
            </a:pathLst>
          </a:custGeom>
          <a:solidFill>
            <a:srgbClr val="002060">
              <a:alpha val="50000"/>
            </a:srgbClr>
          </a:solidFill>
        </p:spPr>
        <p:txBody>
          <a:bodyPr wrap="square" lIns="0" tIns="0" rIns="0" bIns="0" rtlCol="0"/>
          <a:lstStyle/>
          <a:p>
            <a:endParaRPr/>
          </a:p>
        </p:txBody>
      </p:sp>
      <p:sp>
        <p:nvSpPr>
          <p:cNvPr id="29" name="object 7"/>
          <p:cNvSpPr txBox="1"/>
          <p:nvPr/>
        </p:nvSpPr>
        <p:spPr>
          <a:xfrm>
            <a:off x="6384040" y="4067111"/>
            <a:ext cx="1520825" cy="1175963"/>
          </a:xfrm>
          <a:prstGeom prst="rect">
            <a:avLst/>
          </a:prstGeom>
        </p:spPr>
        <p:txBody>
          <a:bodyPr vert="horz" wrap="square" lIns="0" tIns="46990" rIns="0" bIns="0" rtlCol="0">
            <a:spAutoFit/>
          </a:bodyPr>
          <a:lstStyle/>
          <a:p>
            <a:pPr marL="12065" marR="5080" algn="ctr">
              <a:lnSpc>
                <a:spcPts val="2160"/>
              </a:lnSpc>
              <a:spcBef>
                <a:spcPts val="370"/>
              </a:spcBef>
            </a:pPr>
            <a:r>
              <a:rPr sz="28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Research </a:t>
            </a:r>
            <a:r>
              <a:rPr sz="2000" dirty="0">
                <a:latin typeface="Calibri"/>
                <a:cs typeface="Calibri"/>
              </a:rPr>
              <a:t>Achieve</a:t>
            </a:r>
            <a:r>
              <a:rPr sz="2000" spc="-70" dirty="0">
                <a:latin typeface="Calibri"/>
                <a:cs typeface="Calibri"/>
              </a:rPr>
              <a:t> </a:t>
            </a:r>
            <a:r>
              <a:rPr sz="2000" spc="-10" dirty="0">
                <a:latin typeface="Calibri"/>
                <a:cs typeface="Calibri"/>
              </a:rPr>
              <a:t>global research excellence</a:t>
            </a:r>
            <a:endParaRPr sz="2000" dirty="0">
              <a:latin typeface="Calibri"/>
              <a:cs typeface="Calibri"/>
            </a:endParaRPr>
          </a:p>
        </p:txBody>
      </p:sp>
      <p:sp>
        <p:nvSpPr>
          <p:cNvPr id="30" name="object 8"/>
          <p:cNvSpPr/>
          <p:nvPr/>
        </p:nvSpPr>
        <p:spPr>
          <a:xfrm>
            <a:off x="8031222" y="3334737"/>
            <a:ext cx="2955290" cy="2955290"/>
          </a:xfrm>
          <a:custGeom>
            <a:avLst/>
            <a:gdLst/>
            <a:ahLst/>
            <a:cxnLst/>
            <a:rect l="l" t="t" r="r" b="b"/>
            <a:pathLst>
              <a:path w="2955290" h="2955290">
                <a:moveTo>
                  <a:pt x="1477606" y="0"/>
                </a:moveTo>
                <a:lnTo>
                  <a:pt x="1429147" y="796"/>
                </a:lnTo>
                <a:lnTo>
                  <a:pt x="1381058" y="3168"/>
                </a:lnTo>
                <a:lnTo>
                  <a:pt x="1333364" y="7090"/>
                </a:lnTo>
                <a:lnTo>
                  <a:pt x="1286089" y="12538"/>
                </a:lnTo>
                <a:lnTo>
                  <a:pt x="1239260" y="19487"/>
                </a:lnTo>
                <a:lnTo>
                  <a:pt x="1192901" y="27910"/>
                </a:lnTo>
                <a:lnTo>
                  <a:pt x="1147037" y="37784"/>
                </a:lnTo>
                <a:lnTo>
                  <a:pt x="1101694" y="49082"/>
                </a:lnTo>
                <a:lnTo>
                  <a:pt x="1056896" y="61781"/>
                </a:lnTo>
                <a:lnTo>
                  <a:pt x="1012669" y="75854"/>
                </a:lnTo>
                <a:lnTo>
                  <a:pt x="969037" y="91277"/>
                </a:lnTo>
                <a:lnTo>
                  <a:pt x="926027" y="108024"/>
                </a:lnTo>
                <a:lnTo>
                  <a:pt x="883663" y="126070"/>
                </a:lnTo>
                <a:lnTo>
                  <a:pt x="841970" y="145391"/>
                </a:lnTo>
                <a:lnTo>
                  <a:pt x="800973" y="165961"/>
                </a:lnTo>
                <a:lnTo>
                  <a:pt x="760698" y="187755"/>
                </a:lnTo>
                <a:lnTo>
                  <a:pt x="721169" y="210747"/>
                </a:lnTo>
                <a:lnTo>
                  <a:pt x="682412" y="234914"/>
                </a:lnTo>
                <a:lnTo>
                  <a:pt x="644452" y="260229"/>
                </a:lnTo>
                <a:lnTo>
                  <a:pt x="607314" y="286667"/>
                </a:lnTo>
                <a:lnTo>
                  <a:pt x="571023" y="314204"/>
                </a:lnTo>
                <a:lnTo>
                  <a:pt x="535604" y="342814"/>
                </a:lnTo>
                <a:lnTo>
                  <a:pt x="501082" y="372472"/>
                </a:lnTo>
                <a:lnTo>
                  <a:pt x="467483" y="403153"/>
                </a:lnTo>
                <a:lnTo>
                  <a:pt x="434832" y="434832"/>
                </a:lnTo>
                <a:lnTo>
                  <a:pt x="403153" y="467483"/>
                </a:lnTo>
                <a:lnTo>
                  <a:pt x="372472" y="501082"/>
                </a:lnTo>
                <a:lnTo>
                  <a:pt x="342814" y="535604"/>
                </a:lnTo>
                <a:lnTo>
                  <a:pt x="314204" y="571023"/>
                </a:lnTo>
                <a:lnTo>
                  <a:pt x="286667" y="607314"/>
                </a:lnTo>
                <a:lnTo>
                  <a:pt x="260229" y="644452"/>
                </a:lnTo>
                <a:lnTo>
                  <a:pt x="234914" y="682412"/>
                </a:lnTo>
                <a:lnTo>
                  <a:pt x="210747" y="721169"/>
                </a:lnTo>
                <a:lnTo>
                  <a:pt x="187755" y="760698"/>
                </a:lnTo>
                <a:lnTo>
                  <a:pt x="165961" y="800973"/>
                </a:lnTo>
                <a:lnTo>
                  <a:pt x="145391" y="841970"/>
                </a:lnTo>
                <a:lnTo>
                  <a:pt x="126070" y="883663"/>
                </a:lnTo>
                <a:lnTo>
                  <a:pt x="108024" y="926027"/>
                </a:lnTo>
                <a:lnTo>
                  <a:pt x="91277" y="969037"/>
                </a:lnTo>
                <a:lnTo>
                  <a:pt x="75854" y="1012669"/>
                </a:lnTo>
                <a:lnTo>
                  <a:pt x="61781" y="1056896"/>
                </a:lnTo>
                <a:lnTo>
                  <a:pt x="49082" y="1101694"/>
                </a:lnTo>
                <a:lnTo>
                  <a:pt x="37784" y="1147037"/>
                </a:lnTo>
                <a:lnTo>
                  <a:pt x="27910" y="1192901"/>
                </a:lnTo>
                <a:lnTo>
                  <a:pt x="19487" y="1239260"/>
                </a:lnTo>
                <a:lnTo>
                  <a:pt x="12538" y="1286089"/>
                </a:lnTo>
                <a:lnTo>
                  <a:pt x="7090" y="1333364"/>
                </a:lnTo>
                <a:lnTo>
                  <a:pt x="3168" y="1381058"/>
                </a:lnTo>
                <a:lnTo>
                  <a:pt x="796" y="1429147"/>
                </a:lnTo>
                <a:lnTo>
                  <a:pt x="0" y="1477606"/>
                </a:lnTo>
                <a:lnTo>
                  <a:pt x="796" y="1526065"/>
                </a:lnTo>
                <a:lnTo>
                  <a:pt x="3168" y="1574155"/>
                </a:lnTo>
                <a:lnTo>
                  <a:pt x="7090" y="1621849"/>
                </a:lnTo>
                <a:lnTo>
                  <a:pt x="12538" y="1669123"/>
                </a:lnTo>
                <a:lnTo>
                  <a:pt x="19487" y="1715953"/>
                </a:lnTo>
                <a:lnTo>
                  <a:pt x="27910" y="1762312"/>
                </a:lnTo>
                <a:lnTo>
                  <a:pt x="37784" y="1808176"/>
                </a:lnTo>
                <a:lnTo>
                  <a:pt x="49082" y="1853519"/>
                </a:lnTo>
                <a:lnTo>
                  <a:pt x="61781" y="1898317"/>
                </a:lnTo>
                <a:lnTo>
                  <a:pt x="75854" y="1942544"/>
                </a:lnTo>
                <a:lnTo>
                  <a:pt x="91277" y="1986175"/>
                </a:lnTo>
                <a:lnTo>
                  <a:pt x="108024" y="2029186"/>
                </a:lnTo>
                <a:lnTo>
                  <a:pt x="126070" y="2071550"/>
                </a:lnTo>
                <a:lnTo>
                  <a:pt x="145391" y="2113243"/>
                </a:lnTo>
                <a:lnTo>
                  <a:pt x="165961" y="2154240"/>
                </a:lnTo>
                <a:lnTo>
                  <a:pt x="187755" y="2194515"/>
                </a:lnTo>
                <a:lnTo>
                  <a:pt x="210747" y="2234044"/>
                </a:lnTo>
                <a:lnTo>
                  <a:pt x="234914" y="2272801"/>
                </a:lnTo>
                <a:lnTo>
                  <a:pt x="260229" y="2310761"/>
                </a:lnTo>
                <a:lnTo>
                  <a:pt x="286667" y="2347899"/>
                </a:lnTo>
                <a:lnTo>
                  <a:pt x="314204" y="2384190"/>
                </a:lnTo>
                <a:lnTo>
                  <a:pt x="342814" y="2419609"/>
                </a:lnTo>
                <a:lnTo>
                  <a:pt x="372472" y="2454131"/>
                </a:lnTo>
                <a:lnTo>
                  <a:pt x="403153" y="2487730"/>
                </a:lnTo>
                <a:lnTo>
                  <a:pt x="434832" y="2520381"/>
                </a:lnTo>
                <a:lnTo>
                  <a:pt x="467483" y="2552060"/>
                </a:lnTo>
                <a:lnTo>
                  <a:pt x="501082" y="2582741"/>
                </a:lnTo>
                <a:lnTo>
                  <a:pt x="535604" y="2612399"/>
                </a:lnTo>
                <a:lnTo>
                  <a:pt x="571023" y="2641009"/>
                </a:lnTo>
                <a:lnTo>
                  <a:pt x="607314" y="2668546"/>
                </a:lnTo>
                <a:lnTo>
                  <a:pt x="644452" y="2694984"/>
                </a:lnTo>
                <a:lnTo>
                  <a:pt x="682412" y="2720299"/>
                </a:lnTo>
                <a:lnTo>
                  <a:pt x="721169" y="2744465"/>
                </a:lnTo>
                <a:lnTo>
                  <a:pt x="760698" y="2767458"/>
                </a:lnTo>
                <a:lnTo>
                  <a:pt x="800973" y="2789252"/>
                </a:lnTo>
                <a:lnTo>
                  <a:pt x="841970" y="2809822"/>
                </a:lnTo>
                <a:lnTo>
                  <a:pt x="883663" y="2829142"/>
                </a:lnTo>
                <a:lnTo>
                  <a:pt x="926027" y="2847189"/>
                </a:lnTo>
                <a:lnTo>
                  <a:pt x="969037" y="2863936"/>
                </a:lnTo>
                <a:lnTo>
                  <a:pt x="1012669" y="2879359"/>
                </a:lnTo>
                <a:lnTo>
                  <a:pt x="1056896" y="2893432"/>
                </a:lnTo>
                <a:lnTo>
                  <a:pt x="1101694" y="2906130"/>
                </a:lnTo>
                <a:lnTo>
                  <a:pt x="1147037" y="2917429"/>
                </a:lnTo>
                <a:lnTo>
                  <a:pt x="1192901" y="2927303"/>
                </a:lnTo>
                <a:lnTo>
                  <a:pt x="1239260" y="2935726"/>
                </a:lnTo>
                <a:lnTo>
                  <a:pt x="1286089" y="2942675"/>
                </a:lnTo>
                <a:lnTo>
                  <a:pt x="1333364" y="2948123"/>
                </a:lnTo>
                <a:lnTo>
                  <a:pt x="1381058" y="2952045"/>
                </a:lnTo>
                <a:lnTo>
                  <a:pt x="1429147" y="2954417"/>
                </a:lnTo>
                <a:lnTo>
                  <a:pt x="1477606" y="2955213"/>
                </a:lnTo>
                <a:lnTo>
                  <a:pt x="1526066" y="2954417"/>
                </a:lnTo>
                <a:lnTo>
                  <a:pt x="1574156" y="2952045"/>
                </a:lnTo>
                <a:lnTo>
                  <a:pt x="1621851" y="2948123"/>
                </a:lnTo>
                <a:lnTo>
                  <a:pt x="1669126" y="2942675"/>
                </a:lnTo>
                <a:lnTo>
                  <a:pt x="1715956" y="2935726"/>
                </a:lnTo>
                <a:lnTo>
                  <a:pt x="1762316" y="2927303"/>
                </a:lnTo>
                <a:lnTo>
                  <a:pt x="1808180" y="2917429"/>
                </a:lnTo>
                <a:lnTo>
                  <a:pt x="1853524" y="2906130"/>
                </a:lnTo>
                <a:lnTo>
                  <a:pt x="1898323" y="2893432"/>
                </a:lnTo>
                <a:lnTo>
                  <a:pt x="1942550" y="2879359"/>
                </a:lnTo>
                <a:lnTo>
                  <a:pt x="1986182" y="2863936"/>
                </a:lnTo>
                <a:lnTo>
                  <a:pt x="2029193" y="2847189"/>
                </a:lnTo>
                <a:lnTo>
                  <a:pt x="2071558" y="2829142"/>
                </a:lnTo>
                <a:lnTo>
                  <a:pt x="2113251" y="2809822"/>
                </a:lnTo>
                <a:lnTo>
                  <a:pt x="2154248" y="2789252"/>
                </a:lnTo>
                <a:lnTo>
                  <a:pt x="2194524" y="2767458"/>
                </a:lnTo>
                <a:lnTo>
                  <a:pt x="2234053" y="2744465"/>
                </a:lnTo>
                <a:lnTo>
                  <a:pt x="2272810" y="2720299"/>
                </a:lnTo>
                <a:lnTo>
                  <a:pt x="2310770" y="2694984"/>
                </a:lnTo>
                <a:lnTo>
                  <a:pt x="2347909" y="2668546"/>
                </a:lnTo>
                <a:lnTo>
                  <a:pt x="2384200" y="2641009"/>
                </a:lnTo>
                <a:lnTo>
                  <a:pt x="2419619" y="2612399"/>
                </a:lnTo>
                <a:lnTo>
                  <a:pt x="2454141" y="2582741"/>
                </a:lnTo>
                <a:lnTo>
                  <a:pt x="2487741" y="2552060"/>
                </a:lnTo>
                <a:lnTo>
                  <a:pt x="2520392" y="2520381"/>
                </a:lnTo>
                <a:lnTo>
                  <a:pt x="2552071" y="2487730"/>
                </a:lnTo>
                <a:lnTo>
                  <a:pt x="2582752" y="2454131"/>
                </a:lnTo>
                <a:lnTo>
                  <a:pt x="2612411" y="2419609"/>
                </a:lnTo>
                <a:lnTo>
                  <a:pt x="2641021" y="2384190"/>
                </a:lnTo>
                <a:lnTo>
                  <a:pt x="2668558" y="2347899"/>
                </a:lnTo>
                <a:lnTo>
                  <a:pt x="2694996" y="2310761"/>
                </a:lnTo>
                <a:lnTo>
                  <a:pt x="2720311" y="2272801"/>
                </a:lnTo>
                <a:lnTo>
                  <a:pt x="2744478" y="2234044"/>
                </a:lnTo>
                <a:lnTo>
                  <a:pt x="2767470" y="2194515"/>
                </a:lnTo>
                <a:lnTo>
                  <a:pt x="2789264" y="2154240"/>
                </a:lnTo>
                <a:lnTo>
                  <a:pt x="2809834" y="2113243"/>
                </a:lnTo>
                <a:lnTo>
                  <a:pt x="2829155" y="2071550"/>
                </a:lnTo>
                <a:lnTo>
                  <a:pt x="2847201" y="2029186"/>
                </a:lnTo>
                <a:lnTo>
                  <a:pt x="2863949" y="1986175"/>
                </a:lnTo>
                <a:lnTo>
                  <a:pt x="2879371" y="1942544"/>
                </a:lnTo>
                <a:lnTo>
                  <a:pt x="2893445" y="1898317"/>
                </a:lnTo>
                <a:lnTo>
                  <a:pt x="2906143" y="1853519"/>
                </a:lnTo>
                <a:lnTo>
                  <a:pt x="2917442" y="1808176"/>
                </a:lnTo>
                <a:lnTo>
                  <a:pt x="2927315" y="1762312"/>
                </a:lnTo>
                <a:lnTo>
                  <a:pt x="2935739" y="1715953"/>
                </a:lnTo>
                <a:lnTo>
                  <a:pt x="2942687" y="1669123"/>
                </a:lnTo>
                <a:lnTo>
                  <a:pt x="2948135" y="1621849"/>
                </a:lnTo>
                <a:lnTo>
                  <a:pt x="2952058" y="1574155"/>
                </a:lnTo>
                <a:lnTo>
                  <a:pt x="2954430" y="1526065"/>
                </a:lnTo>
                <a:lnTo>
                  <a:pt x="2955226" y="1477606"/>
                </a:lnTo>
                <a:lnTo>
                  <a:pt x="2954430" y="1429147"/>
                </a:lnTo>
                <a:lnTo>
                  <a:pt x="2952058" y="1381058"/>
                </a:lnTo>
                <a:lnTo>
                  <a:pt x="2948135" y="1333364"/>
                </a:lnTo>
                <a:lnTo>
                  <a:pt x="2942687" y="1286089"/>
                </a:lnTo>
                <a:lnTo>
                  <a:pt x="2935739" y="1239260"/>
                </a:lnTo>
                <a:lnTo>
                  <a:pt x="2927315" y="1192901"/>
                </a:lnTo>
                <a:lnTo>
                  <a:pt x="2917442" y="1147037"/>
                </a:lnTo>
                <a:lnTo>
                  <a:pt x="2906143" y="1101694"/>
                </a:lnTo>
                <a:lnTo>
                  <a:pt x="2893445" y="1056896"/>
                </a:lnTo>
                <a:lnTo>
                  <a:pt x="2879371" y="1012669"/>
                </a:lnTo>
                <a:lnTo>
                  <a:pt x="2863949" y="969037"/>
                </a:lnTo>
                <a:lnTo>
                  <a:pt x="2847201" y="926027"/>
                </a:lnTo>
                <a:lnTo>
                  <a:pt x="2829155" y="883663"/>
                </a:lnTo>
                <a:lnTo>
                  <a:pt x="2809834" y="841970"/>
                </a:lnTo>
                <a:lnTo>
                  <a:pt x="2789264" y="800973"/>
                </a:lnTo>
                <a:lnTo>
                  <a:pt x="2767470" y="760698"/>
                </a:lnTo>
                <a:lnTo>
                  <a:pt x="2744478" y="721169"/>
                </a:lnTo>
                <a:lnTo>
                  <a:pt x="2720311" y="682412"/>
                </a:lnTo>
                <a:lnTo>
                  <a:pt x="2694996" y="644452"/>
                </a:lnTo>
                <a:lnTo>
                  <a:pt x="2668558" y="607314"/>
                </a:lnTo>
                <a:lnTo>
                  <a:pt x="2641021" y="571023"/>
                </a:lnTo>
                <a:lnTo>
                  <a:pt x="2612411" y="535604"/>
                </a:lnTo>
                <a:lnTo>
                  <a:pt x="2582752" y="501082"/>
                </a:lnTo>
                <a:lnTo>
                  <a:pt x="2552071" y="467483"/>
                </a:lnTo>
                <a:lnTo>
                  <a:pt x="2520392" y="434832"/>
                </a:lnTo>
                <a:lnTo>
                  <a:pt x="2487741" y="403153"/>
                </a:lnTo>
                <a:lnTo>
                  <a:pt x="2454141" y="372472"/>
                </a:lnTo>
                <a:lnTo>
                  <a:pt x="2419619" y="342814"/>
                </a:lnTo>
                <a:lnTo>
                  <a:pt x="2384200" y="314204"/>
                </a:lnTo>
                <a:lnTo>
                  <a:pt x="2347909" y="286667"/>
                </a:lnTo>
                <a:lnTo>
                  <a:pt x="2310770" y="260229"/>
                </a:lnTo>
                <a:lnTo>
                  <a:pt x="2272810" y="234914"/>
                </a:lnTo>
                <a:lnTo>
                  <a:pt x="2234053" y="210747"/>
                </a:lnTo>
                <a:lnTo>
                  <a:pt x="2194524" y="187755"/>
                </a:lnTo>
                <a:lnTo>
                  <a:pt x="2154248" y="165961"/>
                </a:lnTo>
                <a:lnTo>
                  <a:pt x="2113251" y="145391"/>
                </a:lnTo>
                <a:lnTo>
                  <a:pt x="2071558" y="126070"/>
                </a:lnTo>
                <a:lnTo>
                  <a:pt x="2029193" y="108024"/>
                </a:lnTo>
                <a:lnTo>
                  <a:pt x="1986182" y="91277"/>
                </a:lnTo>
                <a:lnTo>
                  <a:pt x="1942550" y="75854"/>
                </a:lnTo>
                <a:lnTo>
                  <a:pt x="1898323" y="61781"/>
                </a:lnTo>
                <a:lnTo>
                  <a:pt x="1853524" y="49082"/>
                </a:lnTo>
                <a:lnTo>
                  <a:pt x="1808180" y="37784"/>
                </a:lnTo>
                <a:lnTo>
                  <a:pt x="1762316" y="27910"/>
                </a:lnTo>
                <a:lnTo>
                  <a:pt x="1715956" y="19487"/>
                </a:lnTo>
                <a:lnTo>
                  <a:pt x="1669126" y="12538"/>
                </a:lnTo>
                <a:lnTo>
                  <a:pt x="1621851" y="7090"/>
                </a:lnTo>
                <a:lnTo>
                  <a:pt x="1574156" y="3168"/>
                </a:lnTo>
                <a:lnTo>
                  <a:pt x="1526066" y="796"/>
                </a:lnTo>
                <a:lnTo>
                  <a:pt x="1477606" y="0"/>
                </a:lnTo>
                <a:close/>
              </a:path>
            </a:pathLst>
          </a:custGeom>
          <a:solidFill>
            <a:srgbClr val="002060">
              <a:alpha val="50000"/>
            </a:srgbClr>
          </a:solidFill>
        </p:spPr>
        <p:txBody>
          <a:bodyPr wrap="square" lIns="0" tIns="0" rIns="0" bIns="0" rtlCol="0"/>
          <a:lstStyle/>
          <a:p>
            <a:endParaRPr/>
          </a:p>
        </p:txBody>
      </p:sp>
      <p:sp>
        <p:nvSpPr>
          <p:cNvPr id="31" name="object 9"/>
          <p:cNvSpPr txBox="1"/>
          <p:nvPr/>
        </p:nvSpPr>
        <p:spPr>
          <a:xfrm>
            <a:off x="8636777" y="4067111"/>
            <a:ext cx="1743710" cy="1458091"/>
          </a:xfrm>
          <a:prstGeom prst="rect">
            <a:avLst/>
          </a:prstGeom>
        </p:spPr>
        <p:txBody>
          <a:bodyPr vert="horz" wrap="square" lIns="0" tIns="46990" rIns="0" bIns="0" rtlCol="0">
            <a:spAutoFit/>
          </a:bodyPr>
          <a:lstStyle/>
          <a:p>
            <a:pPr marL="12700" marR="5080" algn="ctr">
              <a:lnSpc>
                <a:spcPts val="2160"/>
              </a:lnSpc>
              <a:spcBef>
                <a:spcPts val="370"/>
              </a:spcBef>
            </a:pPr>
            <a:r>
              <a:rPr sz="28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Social Impact </a:t>
            </a:r>
            <a:r>
              <a:rPr sz="2000" dirty="0">
                <a:latin typeface="Calibri"/>
                <a:cs typeface="Calibri"/>
              </a:rPr>
              <a:t>Drive</a:t>
            </a:r>
            <a:r>
              <a:rPr sz="2000" spc="-35" dirty="0">
                <a:latin typeface="Calibri"/>
                <a:cs typeface="Calibri"/>
              </a:rPr>
              <a:t> </a:t>
            </a:r>
            <a:r>
              <a:rPr sz="2000" spc="-10" dirty="0">
                <a:latin typeface="Calibri"/>
                <a:cs typeface="Calibri"/>
              </a:rPr>
              <a:t>solutions </a:t>
            </a:r>
            <a:r>
              <a:rPr sz="2000" dirty="0">
                <a:latin typeface="Calibri"/>
                <a:cs typeface="Calibri"/>
              </a:rPr>
              <a:t>for</a:t>
            </a:r>
            <a:r>
              <a:rPr sz="2000" spc="-40" dirty="0">
                <a:latin typeface="Calibri"/>
                <a:cs typeface="Calibri"/>
              </a:rPr>
              <a:t> </a:t>
            </a:r>
            <a:r>
              <a:rPr sz="2000" spc="-10" dirty="0">
                <a:latin typeface="Calibri"/>
                <a:cs typeface="Calibri"/>
              </a:rPr>
              <a:t>climate, </a:t>
            </a:r>
            <a:r>
              <a:rPr sz="2000" dirty="0">
                <a:latin typeface="Calibri"/>
                <a:cs typeface="Calibri"/>
              </a:rPr>
              <a:t>health,</a:t>
            </a:r>
            <a:r>
              <a:rPr sz="2000" spc="-60" dirty="0">
                <a:latin typeface="Calibri"/>
                <a:cs typeface="Calibri"/>
              </a:rPr>
              <a:t> </a:t>
            </a:r>
            <a:r>
              <a:rPr sz="2000" dirty="0">
                <a:latin typeface="Calibri"/>
                <a:cs typeface="Calibri"/>
              </a:rPr>
              <a:t>energy</a:t>
            </a:r>
            <a:r>
              <a:rPr sz="2000" spc="-60" dirty="0">
                <a:latin typeface="Calibri"/>
                <a:cs typeface="Calibri"/>
              </a:rPr>
              <a:t> </a:t>
            </a:r>
            <a:r>
              <a:rPr sz="2000" spc="-50" dirty="0">
                <a:latin typeface="Calibri"/>
                <a:cs typeface="Calibri"/>
              </a:rPr>
              <a:t>&amp; </a:t>
            </a:r>
            <a:r>
              <a:rPr sz="2000" spc="-10" dirty="0">
                <a:latin typeface="Calibri"/>
                <a:cs typeface="Calibri"/>
              </a:rPr>
              <a:t>security</a:t>
            </a:r>
            <a:endParaRPr sz="2000" dirty="0">
              <a:latin typeface="Calibri"/>
              <a:cs typeface="Calibri"/>
            </a:endParaRPr>
          </a:p>
        </p:txBody>
      </p:sp>
    </p:spTree>
    <p:extLst>
      <p:ext uri="{BB962C8B-B14F-4D97-AF65-F5344CB8AC3E}">
        <p14:creationId xmlns:p14="http://schemas.microsoft.com/office/powerpoint/2010/main" val="2374484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6649" y="163617"/>
            <a:ext cx="5600887" cy="456022"/>
          </a:xfrm>
          <a:prstGeom prst="rect">
            <a:avLst/>
          </a:prstGeom>
        </p:spPr>
        <p:txBody>
          <a:bodyPr vert="horz" wrap="square" lIns="0" tIns="12700" rIns="0" bIns="0" rtlCol="0">
            <a:spAutoFit/>
          </a:bodyPr>
          <a:lstStyle/>
          <a:p>
            <a:pPr marL="362585">
              <a:defRPr/>
            </a:pPr>
            <a:r>
              <a:rPr lang="de-DE" sz="32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Focus Areas</a:t>
            </a:r>
            <a:endParaRPr sz="32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endParaRPr>
          </a:p>
        </p:txBody>
      </p:sp>
      <p:pic>
        <p:nvPicPr>
          <p:cNvPr id="3" name="object 3"/>
          <p:cNvPicPr/>
          <p:nvPr/>
        </p:nvPicPr>
        <p:blipFill>
          <a:blip r:embed="rId3" cstate="print"/>
          <a:stretch>
            <a:fillRect/>
          </a:stretch>
        </p:blipFill>
        <p:spPr>
          <a:xfrm>
            <a:off x="6982683" y="314174"/>
            <a:ext cx="5036286" cy="6092456"/>
          </a:xfrm>
          <a:prstGeom prst="rect">
            <a:avLst/>
          </a:prstGeom>
        </p:spPr>
      </p:pic>
      <p:sp>
        <p:nvSpPr>
          <p:cNvPr id="4" name="object 4"/>
          <p:cNvSpPr txBox="1"/>
          <p:nvPr/>
        </p:nvSpPr>
        <p:spPr>
          <a:xfrm>
            <a:off x="251764" y="1080579"/>
            <a:ext cx="1939289" cy="452120"/>
          </a:xfrm>
          <a:prstGeom prst="rect">
            <a:avLst/>
          </a:prstGeom>
        </p:spPr>
        <p:txBody>
          <a:bodyPr vert="horz" wrap="square" lIns="0" tIns="12700" rIns="0" bIns="0" rtlCol="0">
            <a:spAutoFit/>
          </a:bodyPr>
          <a:lstStyle/>
          <a:p>
            <a:pPr marL="12700">
              <a:lnSpc>
                <a:spcPct val="100000"/>
              </a:lnSpc>
              <a:spcBef>
                <a:spcPts val="100"/>
              </a:spcBef>
            </a:pPr>
            <a:r>
              <a:rPr sz="1400" b="1" dirty="0">
                <a:latin typeface="Calibri"/>
                <a:cs typeface="Calibri"/>
              </a:rPr>
              <a:t>Core</a:t>
            </a:r>
            <a:r>
              <a:rPr sz="1400" b="1" spc="-35" dirty="0">
                <a:latin typeface="Calibri"/>
                <a:cs typeface="Calibri"/>
              </a:rPr>
              <a:t> </a:t>
            </a:r>
            <a:r>
              <a:rPr sz="1400" b="1" dirty="0">
                <a:latin typeface="Calibri"/>
                <a:cs typeface="Calibri"/>
              </a:rPr>
              <a:t>Innovation</a:t>
            </a:r>
            <a:r>
              <a:rPr sz="1400" b="1" spc="-30" dirty="0">
                <a:latin typeface="Calibri"/>
                <a:cs typeface="Calibri"/>
              </a:rPr>
              <a:t> </a:t>
            </a:r>
            <a:r>
              <a:rPr sz="1400" b="1" spc="-10" dirty="0">
                <a:latin typeface="Calibri"/>
                <a:cs typeface="Calibri"/>
              </a:rPr>
              <a:t>Areas</a:t>
            </a:r>
            <a:endParaRPr sz="1400">
              <a:latin typeface="Calibri"/>
              <a:cs typeface="Calibri"/>
            </a:endParaRPr>
          </a:p>
          <a:p>
            <a:pPr marL="12700">
              <a:lnSpc>
                <a:spcPct val="100000"/>
              </a:lnSpc>
            </a:pPr>
            <a:r>
              <a:rPr sz="1400" spc="-10" dirty="0">
                <a:latin typeface="Calibri"/>
                <a:cs typeface="Calibri"/>
              </a:rPr>
              <a:t>Generative</a:t>
            </a:r>
            <a:r>
              <a:rPr sz="1400" spc="-5" dirty="0">
                <a:latin typeface="Calibri"/>
                <a:cs typeface="Calibri"/>
              </a:rPr>
              <a:t> </a:t>
            </a:r>
            <a:r>
              <a:rPr sz="1400" dirty="0">
                <a:latin typeface="Calibri"/>
                <a:cs typeface="Calibri"/>
              </a:rPr>
              <a:t>AI </a:t>
            </a:r>
            <a:r>
              <a:rPr sz="1400" spc="-10" dirty="0">
                <a:latin typeface="Calibri"/>
                <a:cs typeface="Calibri"/>
              </a:rPr>
              <a:t>Applications</a:t>
            </a:r>
            <a:endParaRPr sz="1400">
              <a:latin typeface="Calibri"/>
              <a:cs typeface="Calibri"/>
            </a:endParaRPr>
          </a:p>
        </p:txBody>
      </p:sp>
      <p:sp>
        <p:nvSpPr>
          <p:cNvPr id="5" name="object 5"/>
          <p:cNvSpPr txBox="1"/>
          <p:nvPr/>
        </p:nvSpPr>
        <p:spPr>
          <a:xfrm>
            <a:off x="251767" y="1507300"/>
            <a:ext cx="1381760" cy="452120"/>
          </a:xfrm>
          <a:prstGeom prst="rect">
            <a:avLst/>
          </a:prstGeom>
        </p:spPr>
        <p:txBody>
          <a:bodyPr vert="horz" wrap="square" lIns="0" tIns="12700" rIns="0" bIns="0" rtlCol="0">
            <a:spAutoFit/>
          </a:bodyPr>
          <a:lstStyle/>
          <a:p>
            <a:pPr marL="297815" indent="-285115">
              <a:lnSpc>
                <a:spcPct val="100000"/>
              </a:lnSpc>
              <a:spcBef>
                <a:spcPts val="100"/>
              </a:spcBef>
              <a:buFont typeface="Arial"/>
              <a:buChar char="•"/>
              <a:tabLst>
                <a:tab pos="297815" algn="l"/>
              </a:tabLst>
            </a:pPr>
            <a:r>
              <a:rPr sz="1400" spc="-10" dirty="0">
                <a:latin typeface="Calibri"/>
                <a:cs typeface="Calibri"/>
              </a:rPr>
              <a:t>Manufacturing</a:t>
            </a:r>
            <a:endParaRPr sz="1400">
              <a:latin typeface="Calibri"/>
              <a:cs typeface="Calibri"/>
            </a:endParaRPr>
          </a:p>
          <a:p>
            <a:pPr marL="297815" indent="-285115">
              <a:lnSpc>
                <a:spcPct val="100000"/>
              </a:lnSpc>
              <a:buFont typeface="Arial"/>
              <a:buChar char="•"/>
              <a:tabLst>
                <a:tab pos="297815" algn="l"/>
              </a:tabLst>
            </a:pPr>
            <a:r>
              <a:rPr sz="1400" spc="-10" dirty="0">
                <a:latin typeface="Calibri"/>
                <a:cs typeface="Calibri"/>
              </a:rPr>
              <a:t>Robotics</a:t>
            </a:r>
            <a:endParaRPr sz="1400">
              <a:latin typeface="Calibri"/>
              <a:cs typeface="Calibri"/>
            </a:endParaRPr>
          </a:p>
        </p:txBody>
      </p:sp>
      <p:sp>
        <p:nvSpPr>
          <p:cNvPr id="6" name="object 6"/>
          <p:cNvSpPr txBox="1"/>
          <p:nvPr/>
        </p:nvSpPr>
        <p:spPr>
          <a:xfrm>
            <a:off x="251767" y="2147380"/>
            <a:ext cx="1929764" cy="238760"/>
          </a:xfrm>
          <a:prstGeom prst="rect">
            <a:avLst/>
          </a:prstGeom>
        </p:spPr>
        <p:txBody>
          <a:bodyPr vert="horz" wrap="square" lIns="0" tIns="12700" rIns="0" bIns="0" rtlCol="0">
            <a:spAutoFit/>
          </a:bodyPr>
          <a:lstStyle/>
          <a:p>
            <a:pPr marL="12700">
              <a:lnSpc>
                <a:spcPct val="100000"/>
              </a:lnSpc>
              <a:spcBef>
                <a:spcPts val="100"/>
              </a:spcBef>
            </a:pPr>
            <a:r>
              <a:rPr sz="1400" b="1" spc="-20" dirty="0">
                <a:latin typeface="Calibri"/>
                <a:cs typeface="Calibri"/>
              </a:rPr>
              <a:t>Sector-</a:t>
            </a:r>
            <a:r>
              <a:rPr sz="1400" b="1" spc="-10" dirty="0">
                <a:latin typeface="Calibri"/>
                <a:cs typeface="Calibri"/>
              </a:rPr>
              <a:t>Specific</a:t>
            </a:r>
            <a:r>
              <a:rPr sz="1400" b="1" spc="60" dirty="0">
                <a:latin typeface="Calibri"/>
                <a:cs typeface="Calibri"/>
              </a:rPr>
              <a:t> </a:t>
            </a:r>
            <a:r>
              <a:rPr sz="1400" b="1" spc="-10" dirty="0">
                <a:latin typeface="Calibri"/>
                <a:cs typeface="Calibri"/>
              </a:rPr>
              <a:t>Taskforces</a:t>
            </a:r>
            <a:endParaRPr sz="1400">
              <a:latin typeface="Calibri"/>
              <a:cs typeface="Calibri"/>
            </a:endParaRPr>
          </a:p>
        </p:txBody>
      </p:sp>
      <p:sp>
        <p:nvSpPr>
          <p:cNvPr id="7" name="object 7"/>
          <p:cNvSpPr txBox="1"/>
          <p:nvPr/>
        </p:nvSpPr>
        <p:spPr>
          <a:xfrm>
            <a:off x="251767" y="2360740"/>
            <a:ext cx="4392295" cy="1305560"/>
          </a:xfrm>
          <a:prstGeom prst="rect">
            <a:avLst/>
          </a:prstGeom>
        </p:spPr>
        <p:txBody>
          <a:bodyPr vert="horz" wrap="square" lIns="0" tIns="12700" rIns="0" bIns="0" rtlCol="0">
            <a:spAutoFit/>
          </a:bodyPr>
          <a:lstStyle/>
          <a:p>
            <a:pPr marL="297815" indent="-285115">
              <a:lnSpc>
                <a:spcPct val="100000"/>
              </a:lnSpc>
              <a:spcBef>
                <a:spcPts val="100"/>
              </a:spcBef>
              <a:buFont typeface="Arial"/>
              <a:buChar char="•"/>
              <a:tabLst>
                <a:tab pos="297815" algn="l"/>
              </a:tabLst>
            </a:pPr>
            <a:r>
              <a:rPr sz="1400" dirty="0">
                <a:latin typeface="Calibri"/>
                <a:cs typeface="Calibri"/>
              </a:rPr>
              <a:t>Energy</a:t>
            </a:r>
            <a:r>
              <a:rPr sz="1400" spc="-35" dirty="0">
                <a:latin typeface="Calibri"/>
                <a:cs typeface="Calibri"/>
              </a:rPr>
              <a:t> </a:t>
            </a:r>
            <a:r>
              <a:rPr sz="1400" dirty="0">
                <a:latin typeface="Calibri"/>
                <a:cs typeface="Calibri"/>
              </a:rPr>
              <a:t>&amp;</a:t>
            </a:r>
            <a:r>
              <a:rPr sz="1400" spc="-30" dirty="0">
                <a:latin typeface="Calibri"/>
                <a:cs typeface="Calibri"/>
              </a:rPr>
              <a:t> </a:t>
            </a:r>
            <a:r>
              <a:rPr sz="1400" spc="-10" dirty="0">
                <a:latin typeface="Calibri"/>
                <a:cs typeface="Calibri"/>
              </a:rPr>
              <a:t>Sustainability</a:t>
            </a:r>
            <a:endParaRPr sz="1400">
              <a:latin typeface="Calibri"/>
              <a:cs typeface="Calibri"/>
            </a:endParaRPr>
          </a:p>
          <a:p>
            <a:pPr marL="297815" indent="-285115">
              <a:lnSpc>
                <a:spcPct val="100000"/>
              </a:lnSpc>
              <a:buFont typeface="Arial"/>
              <a:buChar char="•"/>
              <a:tabLst>
                <a:tab pos="297815" algn="l"/>
              </a:tabLst>
            </a:pPr>
            <a:r>
              <a:rPr sz="1400" spc="-10" dirty="0">
                <a:latin typeface="Calibri"/>
                <a:cs typeface="Calibri"/>
              </a:rPr>
              <a:t>Agrifood</a:t>
            </a:r>
            <a:r>
              <a:rPr sz="1400" spc="-5" dirty="0">
                <a:latin typeface="Calibri"/>
                <a:cs typeface="Calibri"/>
              </a:rPr>
              <a:t> </a:t>
            </a:r>
            <a:r>
              <a:rPr sz="1400" spc="-10" dirty="0">
                <a:latin typeface="Calibri"/>
                <a:cs typeface="Calibri"/>
              </a:rPr>
              <a:t>Systems</a:t>
            </a:r>
            <a:endParaRPr sz="1400">
              <a:latin typeface="Calibri"/>
              <a:cs typeface="Calibri"/>
            </a:endParaRPr>
          </a:p>
          <a:p>
            <a:pPr marL="297815" indent="-285115">
              <a:lnSpc>
                <a:spcPct val="100000"/>
              </a:lnSpc>
              <a:buFont typeface="Arial"/>
              <a:buChar char="•"/>
              <a:tabLst>
                <a:tab pos="297815" algn="l"/>
              </a:tabLst>
            </a:pPr>
            <a:r>
              <a:rPr sz="1400" spc="-10" dirty="0">
                <a:latin typeface="Calibri"/>
                <a:cs typeface="Calibri"/>
              </a:rPr>
              <a:t>Healthcare</a:t>
            </a:r>
            <a:r>
              <a:rPr sz="1400" spc="15" dirty="0">
                <a:latin typeface="Calibri"/>
                <a:cs typeface="Calibri"/>
              </a:rPr>
              <a:t> </a:t>
            </a:r>
            <a:r>
              <a:rPr sz="1400" spc="-10" dirty="0">
                <a:latin typeface="Calibri"/>
                <a:cs typeface="Calibri"/>
              </a:rPr>
              <a:t>Innovation</a:t>
            </a:r>
            <a:endParaRPr sz="1400">
              <a:latin typeface="Calibri"/>
              <a:cs typeface="Calibri"/>
            </a:endParaRPr>
          </a:p>
          <a:p>
            <a:pPr marL="297815" indent="-285115">
              <a:lnSpc>
                <a:spcPct val="100000"/>
              </a:lnSpc>
              <a:buFont typeface="Arial"/>
              <a:buChar char="•"/>
              <a:tabLst>
                <a:tab pos="297815" algn="l"/>
              </a:tabLst>
            </a:pPr>
            <a:r>
              <a:rPr sz="1400" dirty="0">
                <a:latin typeface="Calibri"/>
                <a:cs typeface="Calibri"/>
              </a:rPr>
              <a:t>Legal</a:t>
            </a:r>
            <a:r>
              <a:rPr sz="1400" spc="-25" dirty="0">
                <a:latin typeface="Calibri"/>
                <a:cs typeface="Calibri"/>
              </a:rPr>
              <a:t> </a:t>
            </a:r>
            <a:r>
              <a:rPr sz="1400" dirty="0">
                <a:latin typeface="Calibri"/>
                <a:cs typeface="Calibri"/>
              </a:rPr>
              <a:t>&amp;</a:t>
            </a:r>
            <a:r>
              <a:rPr sz="1400" spc="-25" dirty="0">
                <a:latin typeface="Calibri"/>
                <a:cs typeface="Calibri"/>
              </a:rPr>
              <a:t> </a:t>
            </a:r>
            <a:r>
              <a:rPr sz="1400" spc="-10" dirty="0">
                <a:latin typeface="Calibri"/>
                <a:cs typeface="Calibri"/>
              </a:rPr>
              <a:t>Regulatory</a:t>
            </a:r>
            <a:endParaRPr sz="1400">
              <a:latin typeface="Calibri"/>
              <a:cs typeface="Calibri"/>
            </a:endParaRPr>
          </a:p>
          <a:p>
            <a:pPr marL="298450" marR="5080" indent="-285750">
              <a:lnSpc>
                <a:spcPct val="100000"/>
              </a:lnSpc>
              <a:buFont typeface="Arial"/>
              <a:buChar char="•"/>
              <a:tabLst>
                <a:tab pos="298450" algn="l"/>
              </a:tabLst>
            </a:pPr>
            <a:r>
              <a:rPr sz="1400" dirty="0">
                <a:latin typeface="Calibri"/>
                <a:cs typeface="Calibri"/>
              </a:rPr>
              <a:t>Digital</a:t>
            </a:r>
            <a:r>
              <a:rPr sz="1400" spc="-35" dirty="0">
                <a:latin typeface="Calibri"/>
                <a:cs typeface="Calibri"/>
              </a:rPr>
              <a:t> </a:t>
            </a:r>
            <a:r>
              <a:rPr sz="1400" spc="-10" dirty="0">
                <a:latin typeface="Calibri"/>
                <a:cs typeface="Calibri"/>
              </a:rPr>
              <a:t>Manufacturing</a:t>
            </a:r>
            <a:r>
              <a:rPr sz="1400" spc="-30" dirty="0">
                <a:latin typeface="Calibri"/>
                <a:cs typeface="Calibri"/>
              </a:rPr>
              <a:t> </a:t>
            </a:r>
            <a:r>
              <a:rPr sz="1400" dirty="0">
                <a:latin typeface="Calibri"/>
                <a:cs typeface="Calibri"/>
              </a:rPr>
              <a:t>(Factory</a:t>
            </a:r>
            <a:r>
              <a:rPr sz="1400" spc="-35" dirty="0">
                <a:latin typeface="Calibri"/>
                <a:cs typeface="Calibri"/>
              </a:rPr>
              <a:t> </a:t>
            </a:r>
            <a:r>
              <a:rPr sz="1400" spc="-10" dirty="0">
                <a:latin typeface="Calibri"/>
                <a:cs typeface="Calibri"/>
              </a:rPr>
              <a:t>Automation,</a:t>
            </a:r>
            <a:r>
              <a:rPr sz="1400" spc="-30" dirty="0">
                <a:latin typeface="Calibri"/>
                <a:cs typeface="Calibri"/>
              </a:rPr>
              <a:t> </a:t>
            </a:r>
            <a:r>
              <a:rPr sz="1400" dirty="0">
                <a:latin typeface="Calibri"/>
                <a:cs typeface="Calibri"/>
              </a:rPr>
              <a:t>Digital</a:t>
            </a:r>
            <a:r>
              <a:rPr sz="1400" spc="-30" dirty="0">
                <a:latin typeface="Calibri"/>
                <a:cs typeface="Calibri"/>
              </a:rPr>
              <a:t> </a:t>
            </a:r>
            <a:r>
              <a:rPr sz="1400" spc="-10" dirty="0">
                <a:latin typeface="Calibri"/>
                <a:cs typeface="Calibri"/>
              </a:rPr>
              <a:t>Twin, Logistics)</a:t>
            </a:r>
            <a:endParaRPr sz="1400">
              <a:latin typeface="Calibri"/>
              <a:cs typeface="Calibri"/>
            </a:endParaRPr>
          </a:p>
        </p:txBody>
      </p:sp>
      <p:sp>
        <p:nvSpPr>
          <p:cNvPr id="8" name="object 8"/>
          <p:cNvSpPr txBox="1"/>
          <p:nvPr/>
        </p:nvSpPr>
        <p:spPr>
          <a:xfrm>
            <a:off x="251767" y="3854260"/>
            <a:ext cx="3638550" cy="2372360"/>
          </a:xfrm>
          <a:prstGeom prst="rect">
            <a:avLst/>
          </a:prstGeom>
        </p:spPr>
        <p:txBody>
          <a:bodyPr vert="horz" wrap="square" lIns="0" tIns="12700" rIns="0" bIns="0" rtlCol="0">
            <a:spAutoFit/>
          </a:bodyPr>
          <a:lstStyle/>
          <a:p>
            <a:pPr marL="12700">
              <a:lnSpc>
                <a:spcPct val="100000"/>
              </a:lnSpc>
              <a:spcBef>
                <a:spcPts val="100"/>
              </a:spcBef>
            </a:pPr>
            <a:r>
              <a:rPr sz="1400" b="1" spc="-10" dirty="0">
                <a:latin typeface="Calibri"/>
                <a:cs typeface="Calibri"/>
              </a:rPr>
              <a:t>Cross-</a:t>
            </a:r>
            <a:r>
              <a:rPr sz="1400" b="1" dirty="0">
                <a:latin typeface="Calibri"/>
                <a:cs typeface="Calibri"/>
              </a:rPr>
              <a:t>Cutting</a:t>
            </a:r>
            <a:r>
              <a:rPr sz="1400" b="1" spc="-25" dirty="0">
                <a:latin typeface="Calibri"/>
                <a:cs typeface="Calibri"/>
              </a:rPr>
              <a:t> </a:t>
            </a:r>
            <a:r>
              <a:rPr sz="1400" b="1" spc="-10" dirty="0">
                <a:latin typeface="Calibri"/>
                <a:cs typeface="Calibri"/>
              </a:rPr>
              <a:t>Groups</a:t>
            </a:r>
            <a:endParaRPr sz="1400">
              <a:latin typeface="Calibri"/>
              <a:cs typeface="Calibri"/>
            </a:endParaRPr>
          </a:p>
          <a:p>
            <a:pPr marL="297815" indent="-285115">
              <a:lnSpc>
                <a:spcPct val="100000"/>
              </a:lnSpc>
              <a:buFont typeface="Arial"/>
              <a:buChar char="•"/>
              <a:tabLst>
                <a:tab pos="297815" algn="l"/>
              </a:tabLst>
            </a:pPr>
            <a:r>
              <a:rPr sz="1400" dirty="0">
                <a:latin typeface="Calibri"/>
                <a:cs typeface="Calibri"/>
              </a:rPr>
              <a:t>Ecosystem</a:t>
            </a:r>
            <a:r>
              <a:rPr sz="1400" spc="-50" dirty="0">
                <a:latin typeface="Calibri"/>
                <a:cs typeface="Calibri"/>
              </a:rPr>
              <a:t> </a:t>
            </a:r>
            <a:r>
              <a:rPr sz="1400" dirty="0">
                <a:latin typeface="Calibri"/>
                <a:cs typeface="Calibri"/>
              </a:rPr>
              <a:t>Mapping</a:t>
            </a:r>
            <a:r>
              <a:rPr sz="1400" spc="-50" dirty="0">
                <a:latin typeface="Calibri"/>
                <a:cs typeface="Calibri"/>
              </a:rPr>
              <a:t> </a:t>
            </a:r>
            <a:r>
              <a:rPr sz="1400" dirty="0">
                <a:latin typeface="Calibri"/>
                <a:cs typeface="Calibri"/>
              </a:rPr>
              <a:t>&amp;</a:t>
            </a:r>
            <a:r>
              <a:rPr sz="1400" spc="-50" dirty="0">
                <a:latin typeface="Calibri"/>
                <a:cs typeface="Calibri"/>
              </a:rPr>
              <a:t> </a:t>
            </a:r>
            <a:r>
              <a:rPr sz="1400" dirty="0">
                <a:latin typeface="Calibri"/>
                <a:cs typeface="Calibri"/>
              </a:rPr>
              <a:t>Information</a:t>
            </a:r>
            <a:r>
              <a:rPr sz="1400" spc="-50" dirty="0">
                <a:latin typeface="Calibri"/>
                <a:cs typeface="Calibri"/>
              </a:rPr>
              <a:t> </a:t>
            </a:r>
            <a:r>
              <a:rPr sz="1400" spc="-10" dirty="0">
                <a:latin typeface="Calibri"/>
                <a:cs typeface="Calibri"/>
              </a:rPr>
              <a:t>Repository</a:t>
            </a:r>
            <a:endParaRPr sz="1400">
              <a:latin typeface="Calibri"/>
              <a:cs typeface="Calibri"/>
            </a:endParaRPr>
          </a:p>
          <a:p>
            <a:pPr marL="297815" indent="-285115">
              <a:lnSpc>
                <a:spcPct val="100000"/>
              </a:lnSpc>
              <a:buFont typeface="Arial"/>
              <a:buChar char="•"/>
              <a:tabLst>
                <a:tab pos="297815" algn="l"/>
              </a:tabLst>
            </a:pPr>
            <a:r>
              <a:rPr sz="1400" dirty="0">
                <a:latin typeface="Calibri"/>
                <a:cs typeface="Calibri"/>
              </a:rPr>
              <a:t>Mobility</a:t>
            </a:r>
            <a:r>
              <a:rPr sz="1400" spc="-40" dirty="0">
                <a:latin typeface="Calibri"/>
                <a:cs typeface="Calibri"/>
              </a:rPr>
              <a:t> </a:t>
            </a:r>
            <a:r>
              <a:rPr sz="1400" dirty="0">
                <a:latin typeface="Calibri"/>
                <a:cs typeface="Calibri"/>
              </a:rPr>
              <a:t>&amp;</a:t>
            </a:r>
            <a:r>
              <a:rPr sz="1400" spc="-40" dirty="0">
                <a:latin typeface="Calibri"/>
                <a:cs typeface="Calibri"/>
              </a:rPr>
              <a:t> </a:t>
            </a:r>
            <a:r>
              <a:rPr sz="1400" dirty="0">
                <a:latin typeface="Calibri"/>
                <a:cs typeface="Calibri"/>
              </a:rPr>
              <a:t>Smart</a:t>
            </a:r>
            <a:r>
              <a:rPr sz="1400" spc="-40" dirty="0">
                <a:latin typeface="Calibri"/>
                <a:cs typeface="Calibri"/>
              </a:rPr>
              <a:t> </a:t>
            </a:r>
            <a:r>
              <a:rPr sz="1400" dirty="0">
                <a:latin typeface="Calibri"/>
                <a:cs typeface="Calibri"/>
              </a:rPr>
              <a:t>Urban</a:t>
            </a:r>
            <a:r>
              <a:rPr sz="1400" spc="-40" dirty="0">
                <a:latin typeface="Calibri"/>
                <a:cs typeface="Calibri"/>
              </a:rPr>
              <a:t> </a:t>
            </a:r>
            <a:r>
              <a:rPr sz="1400" spc="-10" dirty="0">
                <a:latin typeface="Calibri"/>
                <a:cs typeface="Calibri"/>
              </a:rPr>
              <a:t>Solutions</a:t>
            </a:r>
            <a:endParaRPr sz="1400">
              <a:latin typeface="Calibri"/>
              <a:cs typeface="Calibri"/>
            </a:endParaRPr>
          </a:p>
          <a:p>
            <a:pPr marL="297815" indent="-285115">
              <a:lnSpc>
                <a:spcPct val="100000"/>
              </a:lnSpc>
              <a:buFont typeface="Arial"/>
              <a:buChar char="•"/>
              <a:tabLst>
                <a:tab pos="297815" algn="l"/>
              </a:tabLst>
            </a:pPr>
            <a:r>
              <a:rPr sz="1400" spc="-10" dirty="0">
                <a:latin typeface="Calibri"/>
                <a:cs typeface="Calibri"/>
              </a:rPr>
              <a:t>Innovation</a:t>
            </a:r>
            <a:r>
              <a:rPr sz="1400" dirty="0">
                <a:latin typeface="Calibri"/>
                <a:cs typeface="Calibri"/>
              </a:rPr>
              <a:t> &amp; </a:t>
            </a:r>
            <a:r>
              <a:rPr sz="1400" spc="-10" dirty="0">
                <a:latin typeface="Calibri"/>
                <a:cs typeface="Calibri"/>
              </a:rPr>
              <a:t>Technology</a:t>
            </a:r>
            <a:r>
              <a:rPr sz="1400" dirty="0">
                <a:latin typeface="Calibri"/>
                <a:cs typeface="Calibri"/>
              </a:rPr>
              <a:t> </a:t>
            </a:r>
            <a:r>
              <a:rPr sz="1400" spc="-10" dirty="0">
                <a:latin typeface="Calibri"/>
                <a:cs typeface="Calibri"/>
              </a:rPr>
              <a:t>Uptake</a:t>
            </a:r>
            <a:endParaRPr sz="1400">
              <a:latin typeface="Calibri"/>
              <a:cs typeface="Calibri"/>
            </a:endParaRPr>
          </a:p>
          <a:p>
            <a:pPr marL="297815" indent="-285115">
              <a:lnSpc>
                <a:spcPct val="100000"/>
              </a:lnSpc>
              <a:buFont typeface="Arial"/>
              <a:buChar char="•"/>
              <a:tabLst>
                <a:tab pos="297815" algn="l"/>
              </a:tabLst>
            </a:pPr>
            <a:r>
              <a:rPr sz="1400" spc="-10" dirty="0">
                <a:latin typeface="Calibri"/>
                <a:cs typeface="Calibri"/>
              </a:rPr>
              <a:t>Education</a:t>
            </a:r>
            <a:r>
              <a:rPr sz="1400" spc="-15" dirty="0">
                <a:latin typeface="Calibri"/>
                <a:cs typeface="Calibri"/>
              </a:rPr>
              <a:t> </a:t>
            </a:r>
            <a:r>
              <a:rPr sz="1400" dirty="0">
                <a:latin typeface="Calibri"/>
                <a:cs typeface="Calibri"/>
              </a:rPr>
              <a:t>&amp;</a:t>
            </a:r>
            <a:r>
              <a:rPr sz="1400" spc="-15" dirty="0">
                <a:latin typeface="Calibri"/>
                <a:cs typeface="Calibri"/>
              </a:rPr>
              <a:t> </a:t>
            </a:r>
            <a:r>
              <a:rPr sz="1400" dirty="0">
                <a:latin typeface="Calibri"/>
                <a:cs typeface="Calibri"/>
              </a:rPr>
              <a:t>Work</a:t>
            </a:r>
            <a:r>
              <a:rPr sz="1400" spc="-15" dirty="0">
                <a:latin typeface="Calibri"/>
                <a:cs typeface="Calibri"/>
              </a:rPr>
              <a:t> </a:t>
            </a:r>
            <a:r>
              <a:rPr sz="1400" spc="-10" dirty="0">
                <a:latin typeface="Calibri"/>
                <a:cs typeface="Calibri"/>
              </a:rPr>
              <a:t>Transformation</a:t>
            </a:r>
            <a:endParaRPr sz="1400">
              <a:latin typeface="Calibri"/>
              <a:cs typeface="Calibri"/>
            </a:endParaRPr>
          </a:p>
          <a:p>
            <a:pPr marL="297815" indent="-285115">
              <a:lnSpc>
                <a:spcPct val="100000"/>
              </a:lnSpc>
              <a:buFont typeface="Arial"/>
              <a:buChar char="•"/>
              <a:tabLst>
                <a:tab pos="297815" algn="l"/>
              </a:tabLst>
            </a:pPr>
            <a:r>
              <a:rPr sz="1400" spc="-10" dirty="0">
                <a:latin typeface="Calibri"/>
                <a:cs typeface="Calibri"/>
              </a:rPr>
              <a:t>Inspection</a:t>
            </a:r>
            <a:r>
              <a:rPr sz="1400" dirty="0">
                <a:latin typeface="Calibri"/>
                <a:cs typeface="Calibri"/>
              </a:rPr>
              <a:t> &amp;</a:t>
            </a:r>
            <a:r>
              <a:rPr sz="1400" spc="5" dirty="0">
                <a:latin typeface="Calibri"/>
                <a:cs typeface="Calibri"/>
              </a:rPr>
              <a:t> </a:t>
            </a:r>
            <a:r>
              <a:rPr sz="1400" spc="-10" dirty="0">
                <a:latin typeface="Calibri"/>
                <a:cs typeface="Calibri"/>
              </a:rPr>
              <a:t>Maintenance</a:t>
            </a:r>
            <a:endParaRPr sz="1400">
              <a:latin typeface="Calibri"/>
              <a:cs typeface="Calibri"/>
            </a:endParaRPr>
          </a:p>
          <a:p>
            <a:pPr marL="297815" indent="-285115">
              <a:lnSpc>
                <a:spcPct val="100000"/>
              </a:lnSpc>
              <a:buFont typeface="Arial"/>
              <a:buChar char="•"/>
              <a:tabLst>
                <a:tab pos="297815" algn="l"/>
              </a:tabLst>
            </a:pPr>
            <a:r>
              <a:rPr sz="1400" spc="-10" dirty="0">
                <a:latin typeface="Calibri"/>
                <a:cs typeface="Calibri"/>
              </a:rPr>
              <a:t>Policy</a:t>
            </a:r>
            <a:endParaRPr sz="1400">
              <a:latin typeface="Calibri"/>
              <a:cs typeface="Calibri"/>
            </a:endParaRPr>
          </a:p>
          <a:p>
            <a:pPr marL="297815" indent="-285115">
              <a:lnSpc>
                <a:spcPct val="100000"/>
              </a:lnSpc>
              <a:buFont typeface="Arial"/>
              <a:buChar char="•"/>
              <a:tabLst>
                <a:tab pos="297815" algn="l"/>
              </a:tabLst>
            </a:pPr>
            <a:r>
              <a:rPr sz="1400" spc="-10" dirty="0">
                <a:latin typeface="Calibri"/>
                <a:cs typeface="Calibri"/>
              </a:rPr>
              <a:t>Standardization</a:t>
            </a:r>
            <a:endParaRPr sz="1400">
              <a:latin typeface="Calibri"/>
              <a:cs typeface="Calibri"/>
            </a:endParaRPr>
          </a:p>
          <a:p>
            <a:pPr marL="12700">
              <a:lnSpc>
                <a:spcPct val="100000"/>
              </a:lnSpc>
              <a:spcBef>
                <a:spcPts val="1680"/>
              </a:spcBef>
            </a:pPr>
            <a:r>
              <a:rPr sz="1400" b="1" spc="-10" dirty="0">
                <a:latin typeface="Calibri"/>
                <a:cs typeface="Calibri"/>
              </a:rPr>
              <a:t>Strategic</a:t>
            </a:r>
            <a:r>
              <a:rPr sz="1400" b="1" spc="-5" dirty="0">
                <a:latin typeface="Calibri"/>
                <a:cs typeface="Calibri"/>
              </a:rPr>
              <a:t> </a:t>
            </a:r>
            <a:r>
              <a:rPr sz="1400" b="1" spc="-10" dirty="0">
                <a:latin typeface="Calibri"/>
                <a:cs typeface="Calibri"/>
              </a:rPr>
              <a:t>Coordination</a:t>
            </a:r>
            <a:endParaRPr sz="1400">
              <a:latin typeface="Calibri"/>
              <a:cs typeface="Calibri"/>
            </a:endParaRPr>
          </a:p>
          <a:p>
            <a:pPr marL="297815" indent="-285115">
              <a:lnSpc>
                <a:spcPct val="100000"/>
              </a:lnSpc>
              <a:buFont typeface="Arial"/>
              <a:buChar char="•"/>
              <a:tabLst>
                <a:tab pos="297815" algn="l"/>
              </a:tabLst>
            </a:pPr>
            <a:r>
              <a:rPr sz="1400" dirty="0">
                <a:latin typeface="Calibri"/>
                <a:cs typeface="Calibri"/>
              </a:rPr>
              <a:t>SRIDA</a:t>
            </a:r>
            <a:r>
              <a:rPr sz="1400" spc="-30" dirty="0">
                <a:latin typeface="Calibri"/>
                <a:cs typeface="Calibri"/>
              </a:rPr>
              <a:t> </a:t>
            </a:r>
            <a:r>
              <a:rPr sz="1400" spc="-10" dirty="0">
                <a:latin typeface="Calibri"/>
                <a:cs typeface="Calibri"/>
              </a:rPr>
              <a:t>Implementation</a:t>
            </a:r>
            <a:endParaRPr sz="1400">
              <a:latin typeface="Calibri"/>
              <a:cs typeface="Calibri"/>
            </a:endParaRPr>
          </a:p>
        </p:txBody>
      </p:sp>
      <p:grpSp>
        <p:nvGrpSpPr>
          <p:cNvPr id="9" name="object 9"/>
          <p:cNvGrpSpPr/>
          <p:nvPr/>
        </p:nvGrpSpPr>
        <p:grpSpPr>
          <a:xfrm>
            <a:off x="4289373" y="984217"/>
            <a:ext cx="1898014" cy="1911985"/>
            <a:chOff x="4289373" y="984217"/>
            <a:chExt cx="1898014" cy="1911985"/>
          </a:xfrm>
        </p:grpSpPr>
        <p:sp>
          <p:nvSpPr>
            <p:cNvPr id="10" name="object 10"/>
            <p:cNvSpPr/>
            <p:nvPr/>
          </p:nvSpPr>
          <p:spPr>
            <a:xfrm>
              <a:off x="4289373" y="997867"/>
              <a:ext cx="1898014" cy="1898014"/>
            </a:xfrm>
            <a:custGeom>
              <a:avLst/>
              <a:gdLst/>
              <a:ahLst/>
              <a:cxnLst/>
              <a:rect l="l" t="t" r="r" b="b"/>
              <a:pathLst>
                <a:path w="1898014" h="1898014">
                  <a:moveTo>
                    <a:pt x="948829" y="0"/>
                  </a:moveTo>
                  <a:lnTo>
                    <a:pt x="900312" y="1244"/>
                  </a:lnTo>
                  <a:lnTo>
                    <a:pt x="852396" y="4937"/>
                  </a:lnTo>
                  <a:lnTo>
                    <a:pt x="805144" y="11017"/>
                  </a:lnTo>
                  <a:lnTo>
                    <a:pt x="758616" y="19422"/>
                  </a:lnTo>
                  <a:lnTo>
                    <a:pt x="712875" y="30091"/>
                  </a:lnTo>
                  <a:lnTo>
                    <a:pt x="667981" y="42962"/>
                  </a:lnTo>
                  <a:lnTo>
                    <a:pt x="623998" y="57973"/>
                  </a:lnTo>
                  <a:lnTo>
                    <a:pt x="580985" y="75064"/>
                  </a:lnTo>
                  <a:lnTo>
                    <a:pt x="539004" y="94172"/>
                  </a:lnTo>
                  <a:lnTo>
                    <a:pt x="498118" y="115236"/>
                  </a:lnTo>
                  <a:lnTo>
                    <a:pt x="458387" y="138194"/>
                  </a:lnTo>
                  <a:lnTo>
                    <a:pt x="419874" y="162985"/>
                  </a:lnTo>
                  <a:lnTo>
                    <a:pt x="382639" y="189548"/>
                  </a:lnTo>
                  <a:lnTo>
                    <a:pt x="346745" y="217820"/>
                  </a:lnTo>
                  <a:lnTo>
                    <a:pt x="312252" y="247740"/>
                  </a:lnTo>
                  <a:lnTo>
                    <a:pt x="279223" y="279247"/>
                  </a:lnTo>
                  <a:lnTo>
                    <a:pt x="247719" y="312279"/>
                  </a:lnTo>
                  <a:lnTo>
                    <a:pt x="217801" y="346774"/>
                  </a:lnTo>
                  <a:lnTo>
                    <a:pt x="189532" y="382672"/>
                  </a:lnTo>
                  <a:lnTo>
                    <a:pt x="162971" y="419909"/>
                  </a:lnTo>
                  <a:lnTo>
                    <a:pt x="138182" y="458426"/>
                  </a:lnTo>
                  <a:lnTo>
                    <a:pt x="115226" y="498160"/>
                  </a:lnTo>
                  <a:lnTo>
                    <a:pt x="94164" y="539049"/>
                  </a:lnTo>
                  <a:lnTo>
                    <a:pt x="75057" y="581033"/>
                  </a:lnTo>
                  <a:lnTo>
                    <a:pt x="57968" y="624049"/>
                  </a:lnTo>
                  <a:lnTo>
                    <a:pt x="42958" y="668036"/>
                  </a:lnTo>
                  <a:lnTo>
                    <a:pt x="30088" y="712933"/>
                  </a:lnTo>
                  <a:lnTo>
                    <a:pt x="19421" y="758678"/>
                  </a:lnTo>
                  <a:lnTo>
                    <a:pt x="11016" y="805209"/>
                  </a:lnTo>
                  <a:lnTo>
                    <a:pt x="4937" y="852465"/>
                  </a:lnTo>
                  <a:lnTo>
                    <a:pt x="1244" y="900384"/>
                  </a:lnTo>
                  <a:lnTo>
                    <a:pt x="0" y="948905"/>
                  </a:lnTo>
                  <a:lnTo>
                    <a:pt x="1244" y="997426"/>
                  </a:lnTo>
                  <a:lnTo>
                    <a:pt x="4937" y="1045346"/>
                  </a:lnTo>
                  <a:lnTo>
                    <a:pt x="11016" y="1092602"/>
                  </a:lnTo>
                  <a:lnTo>
                    <a:pt x="19421" y="1139133"/>
                  </a:lnTo>
                  <a:lnTo>
                    <a:pt x="30088" y="1184878"/>
                  </a:lnTo>
                  <a:lnTo>
                    <a:pt x="42958" y="1229774"/>
                  </a:lnTo>
                  <a:lnTo>
                    <a:pt x="57968" y="1273762"/>
                  </a:lnTo>
                  <a:lnTo>
                    <a:pt x="75057" y="1316778"/>
                  </a:lnTo>
                  <a:lnTo>
                    <a:pt x="94164" y="1358762"/>
                  </a:lnTo>
                  <a:lnTo>
                    <a:pt x="115226" y="1399651"/>
                  </a:lnTo>
                  <a:lnTo>
                    <a:pt x="138182" y="1439385"/>
                  </a:lnTo>
                  <a:lnTo>
                    <a:pt x="162971" y="1477901"/>
                  </a:lnTo>
                  <a:lnTo>
                    <a:pt x="189532" y="1515139"/>
                  </a:lnTo>
                  <a:lnTo>
                    <a:pt x="217801" y="1551036"/>
                  </a:lnTo>
                  <a:lnTo>
                    <a:pt x="247719" y="1585532"/>
                  </a:lnTo>
                  <a:lnTo>
                    <a:pt x="279223" y="1618564"/>
                  </a:lnTo>
                  <a:lnTo>
                    <a:pt x="312252" y="1650071"/>
                  </a:lnTo>
                  <a:lnTo>
                    <a:pt x="346745" y="1679991"/>
                  </a:lnTo>
                  <a:lnTo>
                    <a:pt x="382639" y="1708263"/>
                  </a:lnTo>
                  <a:lnTo>
                    <a:pt x="419874" y="1734825"/>
                  </a:lnTo>
                  <a:lnTo>
                    <a:pt x="458387" y="1759616"/>
                  </a:lnTo>
                  <a:lnTo>
                    <a:pt x="498118" y="1782575"/>
                  </a:lnTo>
                  <a:lnTo>
                    <a:pt x="539004" y="1803639"/>
                  </a:lnTo>
                  <a:lnTo>
                    <a:pt x="580985" y="1822747"/>
                  </a:lnTo>
                  <a:lnTo>
                    <a:pt x="623998" y="1839837"/>
                  </a:lnTo>
                  <a:lnTo>
                    <a:pt x="667981" y="1854849"/>
                  </a:lnTo>
                  <a:lnTo>
                    <a:pt x="712875" y="1867720"/>
                  </a:lnTo>
                  <a:lnTo>
                    <a:pt x="758616" y="1878389"/>
                  </a:lnTo>
                  <a:lnTo>
                    <a:pt x="805144" y="1886794"/>
                  </a:lnTo>
                  <a:lnTo>
                    <a:pt x="852396" y="1892874"/>
                  </a:lnTo>
                  <a:lnTo>
                    <a:pt x="900312" y="1896567"/>
                  </a:lnTo>
                  <a:lnTo>
                    <a:pt x="948829" y="1897811"/>
                  </a:lnTo>
                  <a:lnTo>
                    <a:pt x="997347" y="1896567"/>
                  </a:lnTo>
                  <a:lnTo>
                    <a:pt x="1045262" y="1892874"/>
                  </a:lnTo>
                  <a:lnTo>
                    <a:pt x="1092514" y="1886794"/>
                  </a:lnTo>
                  <a:lnTo>
                    <a:pt x="1139042" y="1878389"/>
                  </a:lnTo>
                  <a:lnTo>
                    <a:pt x="1184783" y="1867720"/>
                  </a:lnTo>
                  <a:lnTo>
                    <a:pt x="1229676" y="1854849"/>
                  </a:lnTo>
                  <a:lnTo>
                    <a:pt x="1273659" y="1839837"/>
                  </a:lnTo>
                  <a:lnTo>
                    <a:pt x="1316672" y="1822747"/>
                  </a:lnTo>
                  <a:lnTo>
                    <a:pt x="1358652" y="1803639"/>
                  </a:lnTo>
                  <a:lnTo>
                    <a:pt x="1399537" y="1782575"/>
                  </a:lnTo>
                  <a:lnTo>
                    <a:pt x="1439267" y="1759616"/>
                  </a:lnTo>
                  <a:lnTo>
                    <a:pt x="1477780" y="1734825"/>
                  </a:lnTo>
                  <a:lnTo>
                    <a:pt x="1515014" y="1708263"/>
                  </a:lnTo>
                  <a:lnTo>
                    <a:pt x="1550908" y="1679991"/>
                  </a:lnTo>
                  <a:lnTo>
                    <a:pt x="1585400" y="1650071"/>
                  </a:lnTo>
                  <a:lnTo>
                    <a:pt x="1618429" y="1618564"/>
                  </a:lnTo>
                  <a:lnTo>
                    <a:pt x="1649932" y="1585532"/>
                  </a:lnTo>
                  <a:lnTo>
                    <a:pt x="1679850" y="1551036"/>
                  </a:lnTo>
                  <a:lnTo>
                    <a:pt x="1708119" y="1515139"/>
                  </a:lnTo>
                  <a:lnTo>
                    <a:pt x="1734678" y="1477901"/>
                  </a:lnTo>
                  <a:lnTo>
                    <a:pt x="1759467" y="1439385"/>
                  </a:lnTo>
                  <a:lnTo>
                    <a:pt x="1782423" y="1399651"/>
                  </a:lnTo>
                  <a:lnTo>
                    <a:pt x="1803484" y="1358762"/>
                  </a:lnTo>
                  <a:lnTo>
                    <a:pt x="1822590" y="1316778"/>
                  </a:lnTo>
                  <a:lnTo>
                    <a:pt x="1839679" y="1273762"/>
                  </a:lnTo>
                  <a:lnTo>
                    <a:pt x="1854689" y="1229774"/>
                  </a:lnTo>
                  <a:lnTo>
                    <a:pt x="1867558" y="1184878"/>
                  </a:lnTo>
                  <a:lnTo>
                    <a:pt x="1878226" y="1139133"/>
                  </a:lnTo>
                  <a:lnTo>
                    <a:pt x="1886630" y="1092602"/>
                  </a:lnTo>
                  <a:lnTo>
                    <a:pt x="1892709" y="1045346"/>
                  </a:lnTo>
                  <a:lnTo>
                    <a:pt x="1896402" y="997426"/>
                  </a:lnTo>
                  <a:lnTo>
                    <a:pt x="1897646" y="948905"/>
                  </a:lnTo>
                  <a:lnTo>
                    <a:pt x="1896402" y="900384"/>
                  </a:lnTo>
                  <a:lnTo>
                    <a:pt x="1892709" y="852465"/>
                  </a:lnTo>
                  <a:lnTo>
                    <a:pt x="1886630" y="805209"/>
                  </a:lnTo>
                  <a:lnTo>
                    <a:pt x="1878226" y="758678"/>
                  </a:lnTo>
                  <a:lnTo>
                    <a:pt x="1867558" y="712933"/>
                  </a:lnTo>
                  <a:lnTo>
                    <a:pt x="1854689" y="668036"/>
                  </a:lnTo>
                  <a:lnTo>
                    <a:pt x="1839679" y="624049"/>
                  </a:lnTo>
                  <a:lnTo>
                    <a:pt x="1822590" y="581033"/>
                  </a:lnTo>
                  <a:lnTo>
                    <a:pt x="1803484" y="539049"/>
                  </a:lnTo>
                  <a:lnTo>
                    <a:pt x="1782423" y="498160"/>
                  </a:lnTo>
                  <a:lnTo>
                    <a:pt x="1759467" y="458426"/>
                  </a:lnTo>
                  <a:lnTo>
                    <a:pt x="1734678" y="419909"/>
                  </a:lnTo>
                  <a:lnTo>
                    <a:pt x="1708119" y="382672"/>
                  </a:lnTo>
                  <a:lnTo>
                    <a:pt x="1679850" y="346774"/>
                  </a:lnTo>
                  <a:lnTo>
                    <a:pt x="1649932" y="312279"/>
                  </a:lnTo>
                  <a:lnTo>
                    <a:pt x="1618429" y="279247"/>
                  </a:lnTo>
                  <a:lnTo>
                    <a:pt x="1585400" y="247740"/>
                  </a:lnTo>
                  <a:lnTo>
                    <a:pt x="1550908" y="217820"/>
                  </a:lnTo>
                  <a:lnTo>
                    <a:pt x="1515014" y="189548"/>
                  </a:lnTo>
                  <a:lnTo>
                    <a:pt x="1477780" y="162985"/>
                  </a:lnTo>
                  <a:lnTo>
                    <a:pt x="1439267" y="138194"/>
                  </a:lnTo>
                  <a:lnTo>
                    <a:pt x="1399537" y="115236"/>
                  </a:lnTo>
                  <a:lnTo>
                    <a:pt x="1358652" y="94172"/>
                  </a:lnTo>
                  <a:lnTo>
                    <a:pt x="1316672" y="75064"/>
                  </a:lnTo>
                  <a:lnTo>
                    <a:pt x="1273659" y="57973"/>
                  </a:lnTo>
                  <a:lnTo>
                    <a:pt x="1229676" y="42962"/>
                  </a:lnTo>
                  <a:lnTo>
                    <a:pt x="1184783" y="30091"/>
                  </a:lnTo>
                  <a:lnTo>
                    <a:pt x="1139042" y="19422"/>
                  </a:lnTo>
                  <a:lnTo>
                    <a:pt x="1092514" y="11017"/>
                  </a:lnTo>
                  <a:lnTo>
                    <a:pt x="1045262" y="4937"/>
                  </a:lnTo>
                  <a:lnTo>
                    <a:pt x="997347" y="1244"/>
                  </a:lnTo>
                  <a:lnTo>
                    <a:pt x="948829" y="0"/>
                  </a:lnTo>
                  <a:close/>
                </a:path>
              </a:pathLst>
            </a:custGeom>
            <a:solidFill>
              <a:srgbClr val="000000">
                <a:alpha val="38038"/>
              </a:srgbClr>
            </a:solidFill>
          </p:spPr>
          <p:txBody>
            <a:bodyPr wrap="square" lIns="0" tIns="0" rIns="0" bIns="0" rtlCol="0"/>
            <a:lstStyle/>
            <a:p>
              <a:endParaRPr/>
            </a:p>
          </p:txBody>
        </p:sp>
        <p:sp>
          <p:nvSpPr>
            <p:cNvPr id="11" name="object 11"/>
            <p:cNvSpPr/>
            <p:nvPr/>
          </p:nvSpPr>
          <p:spPr>
            <a:xfrm>
              <a:off x="4295723" y="984217"/>
              <a:ext cx="1885314" cy="1885314"/>
            </a:xfrm>
            <a:custGeom>
              <a:avLst/>
              <a:gdLst/>
              <a:ahLst/>
              <a:cxnLst/>
              <a:rect l="l" t="t" r="r" b="b"/>
              <a:pathLst>
                <a:path w="1885314" h="1885314">
                  <a:moveTo>
                    <a:pt x="942479" y="0"/>
                  </a:moveTo>
                  <a:lnTo>
                    <a:pt x="894286" y="1236"/>
                  </a:lnTo>
                  <a:lnTo>
                    <a:pt x="846691" y="4904"/>
                  </a:lnTo>
                  <a:lnTo>
                    <a:pt x="799754" y="10943"/>
                  </a:lnTo>
                  <a:lnTo>
                    <a:pt x="753538" y="19292"/>
                  </a:lnTo>
                  <a:lnTo>
                    <a:pt x="708103" y="29889"/>
                  </a:lnTo>
                  <a:lnTo>
                    <a:pt x="663510" y="42674"/>
                  </a:lnTo>
                  <a:lnTo>
                    <a:pt x="619820" y="57585"/>
                  </a:lnTo>
                  <a:lnTo>
                    <a:pt x="577095" y="74561"/>
                  </a:lnTo>
                  <a:lnTo>
                    <a:pt x="535395" y="93541"/>
                  </a:lnTo>
                  <a:lnTo>
                    <a:pt x="494783" y="114464"/>
                  </a:lnTo>
                  <a:lnTo>
                    <a:pt x="455318" y="137269"/>
                  </a:lnTo>
                  <a:lnTo>
                    <a:pt x="417062" y="161894"/>
                  </a:lnTo>
                  <a:lnTo>
                    <a:pt x="380077" y="188278"/>
                  </a:lnTo>
                  <a:lnTo>
                    <a:pt x="344423" y="216361"/>
                  </a:lnTo>
                  <a:lnTo>
                    <a:pt x="310161" y="246081"/>
                  </a:lnTo>
                  <a:lnTo>
                    <a:pt x="277353" y="277377"/>
                  </a:lnTo>
                  <a:lnTo>
                    <a:pt x="246060" y="310188"/>
                  </a:lnTo>
                  <a:lnTo>
                    <a:pt x="216342" y="344452"/>
                  </a:lnTo>
                  <a:lnTo>
                    <a:pt x="188262" y="380109"/>
                  </a:lnTo>
                  <a:lnTo>
                    <a:pt x="161880" y="417098"/>
                  </a:lnTo>
                  <a:lnTo>
                    <a:pt x="137257" y="455357"/>
                  </a:lnTo>
                  <a:lnTo>
                    <a:pt x="114454" y="494824"/>
                  </a:lnTo>
                  <a:lnTo>
                    <a:pt x="93533" y="535440"/>
                  </a:lnTo>
                  <a:lnTo>
                    <a:pt x="74555" y="577143"/>
                  </a:lnTo>
                  <a:lnTo>
                    <a:pt x="57580" y="619872"/>
                  </a:lnTo>
                  <a:lnTo>
                    <a:pt x="42670" y="663565"/>
                  </a:lnTo>
                  <a:lnTo>
                    <a:pt x="29887" y="708161"/>
                  </a:lnTo>
                  <a:lnTo>
                    <a:pt x="19290" y="753600"/>
                  </a:lnTo>
                  <a:lnTo>
                    <a:pt x="10942" y="799820"/>
                  </a:lnTo>
                  <a:lnTo>
                    <a:pt x="4904" y="846760"/>
                  </a:lnTo>
                  <a:lnTo>
                    <a:pt x="1236" y="894359"/>
                  </a:lnTo>
                  <a:lnTo>
                    <a:pt x="0" y="942555"/>
                  </a:lnTo>
                  <a:lnTo>
                    <a:pt x="1236" y="990752"/>
                  </a:lnTo>
                  <a:lnTo>
                    <a:pt x="4904" y="1038351"/>
                  </a:lnTo>
                  <a:lnTo>
                    <a:pt x="10942" y="1085291"/>
                  </a:lnTo>
                  <a:lnTo>
                    <a:pt x="19290" y="1131511"/>
                  </a:lnTo>
                  <a:lnTo>
                    <a:pt x="29887" y="1176950"/>
                  </a:lnTo>
                  <a:lnTo>
                    <a:pt x="42670" y="1221546"/>
                  </a:lnTo>
                  <a:lnTo>
                    <a:pt x="57580" y="1265239"/>
                  </a:lnTo>
                  <a:lnTo>
                    <a:pt x="74555" y="1307968"/>
                  </a:lnTo>
                  <a:lnTo>
                    <a:pt x="93533" y="1349670"/>
                  </a:lnTo>
                  <a:lnTo>
                    <a:pt x="114454" y="1390286"/>
                  </a:lnTo>
                  <a:lnTo>
                    <a:pt x="137257" y="1429754"/>
                  </a:lnTo>
                  <a:lnTo>
                    <a:pt x="161880" y="1468013"/>
                  </a:lnTo>
                  <a:lnTo>
                    <a:pt x="188262" y="1505002"/>
                  </a:lnTo>
                  <a:lnTo>
                    <a:pt x="216342" y="1540659"/>
                  </a:lnTo>
                  <a:lnTo>
                    <a:pt x="246060" y="1574923"/>
                  </a:lnTo>
                  <a:lnTo>
                    <a:pt x="277353" y="1607734"/>
                  </a:lnTo>
                  <a:lnTo>
                    <a:pt x="310161" y="1639030"/>
                  </a:lnTo>
                  <a:lnTo>
                    <a:pt x="344423" y="1668750"/>
                  </a:lnTo>
                  <a:lnTo>
                    <a:pt x="380077" y="1696832"/>
                  </a:lnTo>
                  <a:lnTo>
                    <a:pt x="417062" y="1723217"/>
                  </a:lnTo>
                  <a:lnTo>
                    <a:pt x="455318" y="1747842"/>
                  </a:lnTo>
                  <a:lnTo>
                    <a:pt x="494783" y="1770647"/>
                  </a:lnTo>
                  <a:lnTo>
                    <a:pt x="535395" y="1791570"/>
                  </a:lnTo>
                  <a:lnTo>
                    <a:pt x="577095" y="1810550"/>
                  </a:lnTo>
                  <a:lnTo>
                    <a:pt x="619820" y="1827526"/>
                  </a:lnTo>
                  <a:lnTo>
                    <a:pt x="663510" y="1842437"/>
                  </a:lnTo>
                  <a:lnTo>
                    <a:pt x="708103" y="1855221"/>
                  </a:lnTo>
                  <a:lnTo>
                    <a:pt x="753538" y="1865819"/>
                  </a:lnTo>
                  <a:lnTo>
                    <a:pt x="799754" y="1874168"/>
                  </a:lnTo>
                  <a:lnTo>
                    <a:pt x="846691" y="1880207"/>
                  </a:lnTo>
                  <a:lnTo>
                    <a:pt x="894286" y="1883875"/>
                  </a:lnTo>
                  <a:lnTo>
                    <a:pt x="942479" y="1885111"/>
                  </a:lnTo>
                  <a:lnTo>
                    <a:pt x="990672" y="1883875"/>
                  </a:lnTo>
                  <a:lnTo>
                    <a:pt x="1038267" y="1880207"/>
                  </a:lnTo>
                  <a:lnTo>
                    <a:pt x="1085204" y="1874168"/>
                  </a:lnTo>
                  <a:lnTo>
                    <a:pt x="1131420" y="1865819"/>
                  </a:lnTo>
                  <a:lnTo>
                    <a:pt x="1176855" y="1855221"/>
                  </a:lnTo>
                  <a:lnTo>
                    <a:pt x="1221448" y="1842437"/>
                  </a:lnTo>
                  <a:lnTo>
                    <a:pt x="1265137" y="1827526"/>
                  </a:lnTo>
                  <a:lnTo>
                    <a:pt x="1307862" y="1810550"/>
                  </a:lnTo>
                  <a:lnTo>
                    <a:pt x="1349561" y="1791570"/>
                  </a:lnTo>
                  <a:lnTo>
                    <a:pt x="1390173" y="1770647"/>
                  </a:lnTo>
                  <a:lnTo>
                    <a:pt x="1429637" y="1747842"/>
                  </a:lnTo>
                  <a:lnTo>
                    <a:pt x="1467892" y="1723217"/>
                  </a:lnTo>
                  <a:lnTo>
                    <a:pt x="1504877" y="1696832"/>
                  </a:lnTo>
                  <a:lnTo>
                    <a:pt x="1540530" y="1668750"/>
                  </a:lnTo>
                  <a:lnTo>
                    <a:pt x="1574791" y="1639030"/>
                  </a:lnTo>
                  <a:lnTo>
                    <a:pt x="1607599" y="1607734"/>
                  </a:lnTo>
                  <a:lnTo>
                    <a:pt x="1638892" y="1574923"/>
                  </a:lnTo>
                  <a:lnTo>
                    <a:pt x="1668608" y="1540659"/>
                  </a:lnTo>
                  <a:lnTo>
                    <a:pt x="1696688" y="1505002"/>
                  </a:lnTo>
                  <a:lnTo>
                    <a:pt x="1723070" y="1468013"/>
                  </a:lnTo>
                  <a:lnTo>
                    <a:pt x="1747692" y="1429754"/>
                  </a:lnTo>
                  <a:lnTo>
                    <a:pt x="1770495" y="1390286"/>
                  </a:lnTo>
                  <a:lnTo>
                    <a:pt x="1791415" y="1349670"/>
                  </a:lnTo>
                  <a:lnTo>
                    <a:pt x="1810393" y="1307968"/>
                  </a:lnTo>
                  <a:lnTo>
                    <a:pt x="1827367" y="1265239"/>
                  </a:lnTo>
                  <a:lnTo>
                    <a:pt x="1842276" y="1221546"/>
                  </a:lnTo>
                  <a:lnTo>
                    <a:pt x="1855060" y="1176950"/>
                  </a:lnTo>
                  <a:lnTo>
                    <a:pt x="1865656" y="1131511"/>
                  </a:lnTo>
                  <a:lnTo>
                    <a:pt x="1874004" y="1085291"/>
                  </a:lnTo>
                  <a:lnTo>
                    <a:pt x="1880042" y="1038351"/>
                  </a:lnTo>
                  <a:lnTo>
                    <a:pt x="1883710" y="990752"/>
                  </a:lnTo>
                  <a:lnTo>
                    <a:pt x="1884946" y="942555"/>
                  </a:lnTo>
                  <a:lnTo>
                    <a:pt x="1883710" y="894359"/>
                  </a:lnTo>
                  <a:lnTo>
                    <a:pt x="1880042" y="846760"/>
                  </a:lnTo>
                  <a:lnTo>
                    <a:pt x="1874004" y="799820"/>
                  </a:lnTo>
                  <a:lnTo>
                    <a:pt x="1865656" y="753600"/>
                  </a:lnTo>
                  <a:lnTo>
                    <a:pt x="1855060" y="708161"/>
                  </a:lnTo>
                  <a:lnTo>
                    <a:pt x="1842276" y="663565"/>
                  </a:lnTo>
                  <a:lnTo>
                    <a:pt x="1827367" y="619872"/>
                  </a:lnTo>
                  <a:lnTo>
                    <a:pt x="1810393" y="577143"/>
                  </a:lnTo>
                  <a:lnTo>
                    <a:pt x="1791415" y="535440"/>
                  </a:lnTo>
                  <a:lnTo>
                    <a:pt x="1770495" y="494824"/>
                  </a:lnTo>
                  <a:lnTo>
                    <a:pt x="1747692" y="455357"/>
                  </a:lnTo>
                  <a:lnTo>
                    <a:pt x="1723070" y="417098"/>
                  </a:lnTo>
                  <a:lnTo>
                    <a:pt x="1696688" y="380109"/>
                  </a:lnTo>
                  <a:lnTo>
                    <a:pt x="1668608" y="344452"/>
                  </a:lnTo>
                  <a:lnTo>
                    <a:pt x="1638892" y="310188"/>
                  </a:lnTo>
                  <a:lnTo>
                    <a:pt x="1607599" y="277377"/>
                  </a:lnTo>
                  <a:lnTo>
                    <a:pt x="1574791" y="246081"/>
                  </a:lnTo>
                  <a:lnTo>
                    <a:pt x="1540530" y="216361"/>
                  </a:lnTo>
                  <a:lnTo>
                    <a:pt x="1504877" y="188278"/>
                  </a:lnTo>
                  <a:lnTo>
                    <a:pt x="1467892" y="161894"/>
                  </a:lnTo>
                  <a:lnTo>
                    <a:pt x="1429637" y="137269"/>
                  </a:lnTo>
                  <a:lnTo>
                    <a:pt x="1390173" y="114464"/>
                  </a:lnTo>
                  <a:lnTo>
                    <a:pt x="1349561" y="93541"/>
                  </a:lnTo>
                  <a:lnTo>
                    <a:pt x="1307862" y="74561"/>
                  </a:lnTo>
                  <a:lnTo>
                    <a:pt x="1265137" y="57585"/>
                  </a:lnTo>
                  <a:lnTo>
                    <a:pt x="1221448" y="42674"/>
                  </a:lnTo>
                  <a:lnTo>
                    <a:pt x="1176855" y="29889"/>
                  </a:lnTo>
                  <a:lnTo>
                    <a:pt x="1131420" y="19292"/>
                  </a:lnTo>
                  <a:lnTo>
                    <a:pt x="1085204" y="10943"/>
                  </a:lnTo>
                  <a:lnTo>
                    <a:pt x="1038267" y="4904"/>
                  </a:lnTo>
                  <a:lnTo>
                    <a:pt x="990672" y="1236"/>
                  </a:lnTo>
                  <a:lnTo>
                    <a:pt x="942479" y="0"/>
                  </a:lnTo>
                  <a:close/>
                </a:path>
              </a:pathLst>
            </a:custGeom>
            <a:solidFill>
              <a:srgbClr val="4471C4"/>
            </a:solidFill>
          </p:spPr>
          <p:txBody>
            <a:bodyPr wrap="square" lIns="0" tIns="0" rIns="0" bIns="0" rtlCol="0"/>
            <a:lstStyle/>
            <a:p>
              <a:endParaRPr/>
            </a:p>
          </p:txBody>
        </p:sp>
      </p:grpSp>
      <p:sp>
        <p:nvSpPr>
          <p:cNvPr id="12" name="object 12"/>
          <p:cNvSpPr txBox="1"/>
          <p:nvPr/>
        </p:nvSpPr>
        <p:spPr>
          <a:xfrm>
            <a:off x="4738875" y="1295476"/>
            <a:ext cx="998855" cy="1177925"/>
          </a:xfrm>
          <a:prstGeom prst="rect">
            <a:avLst/>
          </a:prstGeom>
        </p:spPr>
        <p:txBody>
          <a:bodyPr vert="horz" wrap="square" lIns="0" tIns="12700" rIns="0" bIns="0" rtlCol="0">
            <a:spAutoFit/>
          </a:bodyPr>
          <a:lstStyle/>
          <a:p>
            <a:pPr algn="ctr">
              <a:lnSpc>
                <a:spcPts val="3080"/>
              </a:lnSpc>
              <a:spcBef>
                <a:spcPts val="100"/>
              </a:spcBef>
            </a:pPr>
            <a:r>
              <a:rPr sz="2700" b="1" spc="-25" dirty="0">
                <a:solidFill>
                  <a:srgbClr val="FFFFFF"/>
                </a:solidFill>
                <a:latin typeface="Calibri"/>
                <a:cs typeface="Calibri"/>
              </a:rPr>
              <a:t>15</a:t>
            </a:r>
            <a:endParaRPr sz="2700" dirty="0">
              <a:latin typeface="Calibri"/>
              <a:cs typeface="Calibri"/>
            </a:endParaRPr>
          </a:p>
          <a:p>
            <a:pPr marL="12700" marR="5080" algn="ctr">
              <a:lnSpc>
                <a:spcPts val="2920"/>
              </a:lnSpc>
              <a:spcBef>
                <a:spcPts val="200"/>
              </a:spcBef>
            </a:pPr>
            <a:r>
              <a:rPr sz="2700" b="1" spc="-10" dirty="0">
                <a:solidFill>
                  <a:srgbClr val="FFFFFF"/>
                </a:solidFill>
                <a:latin typeface="Calibri"/>
                <a:cs typeface="Calibri"/>
              </a:rPr>
              <a:t>Topic groups</a:t>
            </a:r>
            <a:endParaRPr sz="2700" dirty="0">
              <a:latin typeface="Calibri"/>
              <a:cs typeface="Calibri"/>
            </a:endParaRPr>
          </a:p>
        </p:txBody>
      </p:sp>
      <p:grpSp>
        <p:nvGrpSpPr>
          <p:cNvPr id="13" name="object 13"/>
          <p:cNvGrpSpPr/>
          <p:nvPr/>
        </p:nvGrpSpPr>
        <p:grpSpPr>
          <a:xfrm>
            <a:off x="4491110" y="982411"/>
            <a:ext cx="1591945" cy="2232025"/>
            <a:chOff x="4491110" y="982411"/>
            <a:chExt cx="1591945" cy="2232025"/>
          </a:xfrm>
        </p:grpSpPr>
        <p:pic>
          <p:nvPicPr>
            <p:cNvPr id="14" name="object 14"/>
            <p:cNvPicPr/>
            <p:nvPr/>
          </p:nvPicPr>
          <p:blipFill>
            <a:blip r:embed="rId4" cstate="print"/>
            <a:stretch>
              <a:fillRect/>
            </a:stretch>
          </p:blipFill>
          <p:spPr>
            <a:xfrm>
              <a:off x="4987490" y="982411"/>
              <a:ext cx="222478" cy="239001"/>
            </a:xfrm>
            <a:prstGeom prst="rect">
              <a:avLst/>
            </a:prstGeom>
          </p:spPr>
        </p:pic>
        <p:pic>
          <p:nvPicPr>
            <p:cNvPr id="15" name="object 15"/>
            <p:cNvPicPr/>
            <p:nvPr/>
          </p:nvPicPr>
          <p:blipFill>
            <a:blip r:embed="rId5" cstate="print"/>
            <a:stretch>
              <a:fillRect/>
            </a:stretch>
          </p:blipFill>
          <p:spPr>
            <a:xfrm>
              <a:off x="4491110" y="2813343"/>
              <a:ext cx="164630" cy="181292"/>
            </a:xfrm>
            <a:prstGeom prst="rect">
              <a:avLst/>
            </a:prstGeom>
          </p:spPr>
        </p:pic>
        <p:pic>
          <p:nvPicPr>
            <p:cNvPr id="16" name="object 16"/>
            <p:cNvPicPr/>
            <p:nvPr/>
          </p:nvPicPr>
          <p:blipFill>
            <a:blip r:embed="rId6" cstate="print"/>
            <a:stretch>
              <a:fillRect/>
            </a:stretch>
          </p:blipFill>
          <p:spPr>
            <a:xfrm>
              <a:off x="5918097" y="1833354"/>
              <a:ext cx="164630" cy="181292"/>
            </a:xfrm>
            <a:prstGeom prst="rect">
              <a:avLst/>
            </a:prstGeom>
          </p:spPr>
        </p:pic>
        <p:pic>
          <p:nvPicPr>
            <p:cNvPr id="17" name="object 17"/>
            <p:cNvPicPr/>
            <p:nvPr/>
          </p:nvPicPr>
          <p:blipFill>
            <a:blip r:embed="rId4" cstate="print"/>
            <a:stretch>
              <a:fillRect/>
            </a:stretch>
          </p:blipFill>
          <p:spPr>
            <a:xfrm>
              <a:off x="5191870" y="2974981"/>
              <a:ext cx="222478" cy="239001"/>
            </a:xfrm>
            <a:prstGeom prst="rect">
              <a:avLst/>
            </a:prstGeom>
          </p:spPr>
        </p:pic>
        <p:pic>
          <p:nvPicPr>
            <p:cNvPr id="18" name="object 18"/>
            <p:cNvPicPr/>
            <p:nvPr/>
          </p:nvPicPr>
          <p:blipFill>
            <a:blip r:embed="rId5" cstate="print"/>
            <a:stretch>
              <a:fillRect/>
            </a:stretch>
          </p:blipFill>
          <p:spPr>
            <a:xfrm>
              <a:off x="4534057" y="1280376"/>
              <a:ext cx="164630" cy="181292"/>
            </a:xfrm>
            <a:prstGeom prst="rect">
              <a:avLst/>
            </a:prstGeom>
          </p:spPr>
        </p:pic>
      </p:grpSp>
      <p:pic>
        <p:nvPicPr>
          <p:cNvPr id="19" name="object 19"/>
          <p:cNvPicPr/>
          <p:nvPr/>
        </p:nvPicPr>
        <p:blipFill>
          <a:blip r:embed="rId6" cstate="print"/>
          <a:stretch>
            <a:fillRect/>
          </a:stretch>
        </p:blipFill>
        <p:spPr>
          <a:xfrm>
            <a:off x="4055589" y="2149593"/>
            <a:ext cx="164630" cy="18129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2795" y="-149065"/>
            <a:ext cx="10427044" cy="822430"/>
          </a:xfrm>
          <a:prstGeom prst="rect">
            <a:avLst/>
          </a:prstGeom>
        </p:spPr>
        <p:txBody>
          <a:bodyPr vert="horz" wrap="square" lIns="0" tIns="326796" rIns="0" bIns="0" rtlCol="0">
            <a:spAutoFit/>
          </a:bodyPr>
          <a:lstStyle/>
          <a:p>
            <a:pPr marL="12700">
              <a:lnSpc>
                <a:spcPct val="100000"/>
              </a:lnSpc>
              <a:spcBef>
                <a:spcPts val="100"/>
              </a:spcBef>
            </a:pPr>
            <a:r>
              <a:rPr sz="32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Strategic Research Innovation and Deployment agenda</a:t>
            </a:r>
            <a:r>
              <a:rPr lang="en-US" sz="32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 (SRIDA)</a:t>
            </a:r>
            <a:endParaRPr sz="32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endParaRPr>
          </a:p>
        </p:txBody>
      </p:sp>
      <p:pic>
        <p:nvPicPr>
          <p:cNvPr id="3" name="object 3"/>
          <p:cNvPicPr/>
          <p:nvPr/>
        </p:nvPicPr>
        <p:blipFill>
          <a:blip r:embed="rId2" cstate="print"/>
          <a:stretch>
            <a:fillRect/>
          </a:stretch>
        </p:blipFill>
        <p:spPr>
          <a:xfrm>
            <a:off x="9013597" y="647459"/>
            <a:ext cx="2848548" cy="5971405"/>
          </a:xfrm>
          <a:prstGeom prst="rect">
            <a:avLst/>
          </a:prstGeom>
        </p:spPr>
      </p:pic>
      <p:grpSp>
        <p:nvGrpSpPr>
          <p:cNvPr id="4" name="object 4"/>
          <p:cNvGrpSpPr/>
          <p:nvPr/>
        </p:nvGrpSpPr>
        <p:grpSpPr>
          <a:xfrm>
            <a:off x="92844" y="1801232"/>
            <a:ext cx="2908300" cy="1459230"/>
            <a:chOff x="92844" y="1801232"/>
            <a:chExt cx="2908300" cy="1459230"/>
          </a:xfrm>
        </p:grpSpPr>
        <p:sp>
          <p:nvSpPr>
            <p:cNvPr id="5" name="object 5"/>
            <p:cNvSpPr/>
            <p:nvPr/>
          </p:nvSpPr>
          <p:spPr>
            <a:xfrm>
              <a:off x="2480405" y="2516135"/>
              <a:ext cx="517525" cy="0"/>
            </a:xfrm>
            <a:custGeom>
              <a:avLst/>
              <a:gdLst/>
              <a:ahLst/>
              <a:cxnLst/>
              <a:rect l="l" t="t" r="r" b="b"/>
              <a:pathLst>
                <a:path w="517525">
                  <a:moveTo>
                    <a:pt x="0" y="0"/>
                  </a:moveTo>
                  <a:lnTo>
                    <a:pt x="517486" y="0"/>
                  </a:lnTo>
                </a:path>
              </a:pathLst>
            </a:custGeom>
            <a:ln w="6350">
              <a:solidFill>
                <a:srgbClr val="5B9BD4"/>
              </a:solidFill>
            </a:ln>
          </p:spPr>
          <p:txBody>
            <a:bodyPr wrap="square" lIns="0" tIns="0" rIns="0" bIns="0" rtlCol="0"/>
            <a:lstStyle/>
            <a:p>
              <a:endParaRPr/>
            </a:p>
          </p:txBody>
        </p:sp>
        <p:sp>
          <p:nvSpPr>
            <p:cNvPr id="6" name="object 6"/>
            <p:cNvSpPr/>
            <p:nvPr/>
          </p:nvSpPr>
          <p:spPr>
            <a:xfrm>
              <a:off x="2926460" y="2480417"/>
              <a:ext cx="71755" cy="71755"/>
            </a:xfrm>
            <a:custGeom>
              <a:avLst/>
              <a:gdLst/>
              <a:ahLst/>
              <a:cxnLst/>
              <a:rect l="l" t="t" r="r" b="b"/>
              <a:pathLst>
                <a:path w="71755" h="71755">
                  <a:moveTo>
                    <a:pt x="0" y="71437"/>
                  </a:moveTo>
                  <a:lnTo>
                    <a:pt x="71437" y="35712"/>
                  </a:lnTo>
                  <a:lnTo>
                    <a:pt x="0" y="0"/>
                  </a:lnTo>
                </a:path>
              </a:pathLst>
            </a:custGeom>
            <a:ln w="6350">
              <a:solidFill>
                <a:srgbClr val="5B9BD4"/>
              </a:solidFill>
            </a:ln>
          </p:spPr>
          <p:txBody>
            <a:bodyPr wrap="square" lIns="0" tIns="0" rIns="0" bIns="0" rtlCol="0"/>
            <a:lstStyle/>
            <a:p>
              <a:endParaRPr/>
            </a:p>
          </p:txBody>
        </p:sp>
        <p:pic>
          <p:nvPicPr>
            <p:cNvPr id="7" name="object 7"/>
            <p:cNvPicPr/>
            <p:nvPr/>
          </p:nvPicPr>
          <p:blipFill>
            <a:blip r:embed="rId3" cstate="print"/>
            <a:stretch>
              <a:fillRect/>
            </a:stretch>
          </p:blipFill>
          <p:spPr>
            <a:xfrm>
              <a:off x="92844" y="1801232"/>
              <a:ext cx="2395715" cy="1459154"/>
            </a:xfrm>
            <a:prstGeom prst="rect">
              <a:avLst/>
            </a:prstGeom>
          </p:spPr>
        </p:pic>
      </p:grpSp>
      <p:sp>
        <p:nvSpPr>
          <p:cNvPr id="8" name="object 8"/>
          <p:cNvSpPr txBox="1"/>
          <p:nvPr/>
        </p:nvSpPr>
        <p:spPr>
          <a:xfrm>
            <a:off x="298602" y="2091042"/>
            <a:ext cx="1984375" cy="793750"/>
          </a:xfrm>
          <a:prstGeom prst="rect">
            <a:avLst/>
          </a:prstGeom>
        </p:spPr>
        <p:txBody>
          <a:bodyPr vert="horz" wrap="square" lIns="0" tIns="43815" rIns="0" bIns="0" rtlCol="0">
            <a:spAutoFit/>
          </a:bodyPr>
          <a:lstStyle/>
          <a:p>
            <a:pPr marL="12700" marR="5080" algn="ctr">
              <a:lnSpc>
                <a:spcPts val="1939"/>
              </a:lnSpc>
              <a:spcBef>
                <a:spcPts val="345"/>
              </a:spcBef>
            </a:pPr>
            <a:r>
              <a:rPr sz="1800" b="1" dirty="0">
                <a:solidFill>
                  <a:srgbClr val="FFFFFF"/>
                </a:solidFill>
                <a:latin typeface="Calibri"/>
                <a:cs typeface="Calibri"/>
              </a:rPr>
              <a:t>#1</a:t>
            </a:r>
            <a:r>
              <a:rPr sz="1800" dirty="0">
                <a:solidFill>
                  <a:srgbClr val="FFFFFF"/>
                </a:solidFill>
                <a:latin typeface="Calibri"/>
                <a:cs typeface="Calibri"/>
              </a:rPr>
              <a:t>:</a:t>
            </a:r>
            <a:r>
              <a:rPr sz="1800" spc="20" dirty="0">
                <a:solidFill>
                  <a:srgbClr val="FFFFFF"/>
                </a:solidFill>
                <a:latin typeface="Calibri"/>
                <a:cs typeface="Calibri"/>
              </a:rPr>
              <a:t> </a:t>
            </a:r>
            <a:r>
              <a:rPr sz="1800" b="1" spc="-10" dirty="0">
                <a:solidFill>
                  <a:srgbClr val="FFFFFF"/>
                </a:solidFill>
                <a:latin typeface="Calibri"/>
                <a:cs typeface="Calibri"/>
              </a:rPr>
              <a:t>Ground-breaking technological </a:t>
            </a:r>
            <a:r>
              <a:rPr sz="1800" b="1" dirty="0">
                <a:solidFill>
                  <a:srgbClr val="FFFFFF"/>
                </a:solidFill>
                <a:latin typeface="Calibri"/>
                <a:cs typeface="Calibri"/>
              </a:rPr>
              <a:t>foundations</a:t>
            </a:r>
            <a:r>
              <a:rPr sz="1800" b="1" spc="-25" dirty="0">
                <a:solidFill>
                  <a:srgbClr val="FFFFFF"/>
                </a:solidFill>
                <a:latin typeface="Calibri"/>
                <a:cs typeface="Calibri"/>
              </a:rPr>
              <a:t> </a:t>
            </a:r>
            <a:r>
              <a:rPr sz="1800" dirty="0">
                <a:solidFill>
                  <a:srgbClr val="FFFFFF"/>
                </a:solidFill>
                <a:latin typeface="Calibri"/>
                <a:cs typeface="Calibri"/>
              </a:rPr>
              <a:t>in</a:t>
            </a:r>
            <a:r>
              <a:rPr sz="1800" spc="-20" dirty="0">
                <a:solidFill>
                  <a:srgbClr val="FFFFFF"/>
                </a:solidFill>
                <a:latin typeface="Calibri"/>
                <a:cs typeface="Calibri"/>
              </a:rPr>
              <a:t> </a:t>
            </a:r>
            <a:r>
              <a:rPr sz="1800" spc="-25" dirty="0">
                <a:solidFill>
                  <a:srgbClr val="FFFFFF"/>
                </a:solidFill>
                <a:latin typeface="Calibri"/>
                <a:cs typeface="Calibri"/>
              </a:rPr>
              <a:t>ADR</a:t>
            </a:r>
            <a:endParaRPr sz="1800">
              <a:latin typeface="Calibri"/>
              <a:cs typeface="Calibri"/>
            </a:endParaRPr>
          </a:p>
        </p:txBody>
      </p:sp>
      <p:grpSp>
        <p:nvGrpSpPr>
          <p:cNvPr id="9" name="object 9"/>
          <p:cNvGrpSpPr/>
          <p:nvPr/>
        </p:nvGrpSpPr>
        <p:grpSpPr>
          <a:xfrm>
            <a:off x="3023947" y="1801232"/>
            <a:ext cx="2908300" cy="1459230"/>
            <a:chOff x="3023947" y="1801232"/>
            <a:chExt cx="2908300" cy="1459230"/>
          </a:xfrm>
        </p:grpSpPr>
        <p:sp>
          <p:nvSpPr>
            <p:cNvPr id="10" name="object 10"/>
            <p:cNvSpPr/>
            <p:nvPr/>
          </p:nvSpPr>
          <p:spPr>
            <a:xfrm>
              <a:off x="5411508" y="2516135"/>
              <a:ext cx="517525" cy="0"/>
            </a:xfrm>
            <a:custGeom>
              <a:avLst/>
              <a:gdLst/>
              <a:ahLst/>
              <a:cxnLst/>
              <a:rect l="l" t="t" r="r" b="b"/>
              <a:pathLst>
                <a:path w="517525">
                  <a:moveTo>
                    <a:pt x="0" y="0"/>
                  </a:moveTo>
                  <a:lnTo>
                    <a:pt x="517486" y="0"/>
                  </a:lnTo>
                </a:path>
              </a:pathLst>
            </a:custGeom>
            <a:ln w="6350">
              <a:solidFill>
                <a:srgbClr val="52CDCE"/>
              </a:solidFill>
            </a:ln>
          </p:spPr>
          <p:txBody>
            <a:bodyPr wrap="square" lIns="0" tIns="0" rIns="0" bIns="0" rtlCol="0"/>
            <a:lstStyle/>
            <a:p>
              <a:endParaRPr/>
            </a:p>
          </p:txBody>
        </p:sp>
        <p:sp>
          <p:nvSpPr>
            <p:cNvPr id="11" name="object 11"/>
            <p:cNvSpPr/>
            <p:nvPr/>
          </p:nvSpPr>
          <p:spPr>
            <a:xfrm>
              <a:off x="5857563" y="2480417"/>
              <a:ext cx="71755" cy="71755"/>
            </a:xfrm>
            <a:custGeom>
              <a:avLst/>
              <a:gdLst/>
              <a:ahLst/>
              <a:cxnLst/>
              <a:rect l="l" t="t" r="r" b="b"/>
              <a:pathLst>
                <a:path w="71754" h="71755">
                  <a:moveTo>
                    <a:pt x="0" y="71437"/>
                  </a:moveTo>
                  <a:lnTo>
                    <a:pt x="71437" y="35712"/>
                  </a:lnTo>
                  <a:lnTo>
                    <a:pt x="0" y="0"/>
                  </a:lnTo>
                </a:path>
              </a:pathLst>
            </a:custGeom>
            <a:ln w="6350">
              <a:solidFill>
                <a:srgbClr val="52CDCE"/>
              </a:solidFill>
            </a:ln>
          </p:spPr>
          <p:txBody>
            <a:bodyPr wrap="square" lIns="0" tIns="0" rIns="0" bIns="0" rtlCol="0"/>
            <a:lstStyle/>
            <a:p>
              <a:endParaRPr/>
            </a:p>
          </p:txBody>
        </p:sp>
        <p:pic>
          <p:nvPicPr>
            <p:cNvPr id="12" name="object 12"/>
            <p:cNvPicPr/>
            <p:nvPr/>
          </p:nvPicPr>
          <p:blipFill>
            <a:blip r:embed="rId4" cstate="print"/>
            <a:stretch>
              <a:fillRect/>
            </a:stretch>
          </p:blipFill>
          <p:spPr>
            <a:xfrm>
              <a:off x="3023947" y="1801232"/>
              <a:ext cx="2395715" cy="1459154"/>
            </a:xfrm>
            <a:prstGeom prst="rect">
              <a:avLst/>
            </a:prstGeom>
          </p:spPr>
        </p:pic>
      </p:grpSp>
      <p:sp>
        <p:nvSpPr>
          <p:cNvPr id="13" name="object 13"/>
          <p:cNvSpPr txBox="1"/>
          <p:nvPr/>
        </p:nvSpPr>
        <p:spPr>
          <a:xfrm>
            <a:off x="3187960" y="2091042"/>
            <a:ext cx="2066925" cy="793750"/>
          </a:xfrm>
          <a:prstGeom prst="rect">
            <a:avLst/>
          </a:prstGeom>
        </p:spPr>
        <p:txBody>
          <a:bodyPr vert="horz" wrap="square" lIns="0" tIns="43815" rIns="0" bIns="0" rtlCol="0">
            <a:spAutoFit/>
          </a:bodyPr>
          <a:lstStyle/>
          <a:p>
            <a:pPr marL="12065" marR="5080" algn="ctr">
              <a:lnSpc>
                <a:spcPts val="1939"/>
              </a:lnSpc>
              <a:spcBef>
                <a:spcPts val="345"/>
              </a:spcBef>
            </a:pPr>
            <a:r>
              <a:rPr sz="1800" b="1" dirty="0">
                <a:solidFill>
                  <a:srgbClr val="FFFFFF"/>
                </a:solidFill>
                <a:latin typeface="Calibri"/>
                <a:cs typeface="Calibri"/>
              </a:rPr>
              <a:t>#2</a:t>
            </a:r>
            <a:r>
              <a:rPr sz="1800" dirty="0">
                <a:solidFill>
                  <a:srgbClr val="FFFFFF"/>
                </a:solidFill>
                <a:latin typeface="Calibri"/>
                <a:cs typeface="Calibri"/>
              </a:rPr>
              <a:t>:</a:t>
            </a:r>
            <a:r>
              <a:rPr sz="1800" spc="-50" dirty="0">
                <a:solidFill>
                  <a:srgbClr val="FFFFFF"/>
                </a:solidFill>
                <a:latin typeface="Calibri"/>
                <a:cs typeface="Calibri"/>
              </a:rPr>
              <a:t> </a:t>
            </a:r>
            <a:r>
              <a:rPr sz="1800" b="1" dirty="0">
                <a:solidFill>
                  <a:srgbClr val="FFFFFF"/>
                </a:solidFill>
                <a:latin typeface="Calibri"/>
                <a:cs typeface="Calibri"/>
              </a:rPr>
              <a:t>Effective</a:t>
            </a:r>
            <a:r>
              <a:rPr sz="1800" b="1" spc="-45" dirty="0">
                <a:solidFill>
                  <a:srgbClr val="FFFFFF"/>
                </a:solidFill>
                <a:latin typeface="Calibri"/>
                <a:cs typeface="Calibri"/>
              </a:rPr>
              <a:t> </a:t>
            </a:r>
            <a:r>
              <a:rPr sz="1800" b="1" spc="-25" dirty="0">
                <a:solidFill>
                  <a:srgbClr val="FFFFFF"/>
                </a:solidFill>
                <a:latin typeface="Calibri"/>
                <a:cs typeface="Calibri"/>
              </a:rPr>
              <a:t>and </a:t>
            </a:r>
            <a:r>
              <a:rPr sz="1800" b="1" dirty="0">
                <a:solidFill>
                  <a:srgbClr val="FFFFFF"/>
                </a:solidFill>
                <a:latin typeface="Calibri"/>
                <a:cs typeface="Calibri"/>
              </a:rPr>
              <a:t>Trustworthy</a:t>
            </a:r>
            <a:r>
              <a:rPr sz="1800" b="1" spc="-30" dirty="0">
                <a:solidFill>
                  <a:srgbClr val="FFFFFF"/>
                </a:solidFill>
                <a:latin typeface="Calibri"/>
                <a:cs typeface="Calibri"/>
              </a:rPr>
              <a:t> </a:t>
            </a:r>
            <a:r>
              <a:rPr sz="1800" b="1" spc="-10" dirty="0">
                <a:solidFill>
                  <a:srgbClr val="FFFFFF"/>
                </a:solidFill>
                <a:latin typeface="Calibri"/>
                <a:cs typeface="Calibri"/>
              </a:rPr>
              <a:t>General- </a:t>
            </a:r>
            <a:r>
              <a:rPr sz="1800" b="1" dirty="0">
                <a:solidFill>
                  <a:srgbClr val="FFFFFF"/>
                </a:solidFill>
                <a:latin typeface="Calibri"/>
                <a:cs typeface="Calibri"/>
              </a:rPr>
              <a:t>Purpose</a:t>
            </a:r>
            <a:r>
              <a:rPr sz="1800" b="1" spc="-30" dirty="0">
                <a:solidFill>
                  <a:srgbClr val="FFFFFF"/>
                </a:solidFill>
                <a:latin typeface="Calibri"/>
                <a:cs typeface="Calibri"/>
              </a:rPr>
              <a:t> </a:t>
            </a:r>
            <a:r>
              <a:rPr sz="1800" b="1" spc="-25" dirty="0">
                <a:solidFill>
                  <a:srgbClr val="FFFFFF"/>
                </a:solidFill>
                <a:latin typeface="Calibri"/>
                <a:cs typeface="Calibri"/>
              </a:rPr>
              <a:t>ADR</a:t>
            </a:r>
            <a:endParaRPr sz="1800" dirty="0">
              <a:latin typeface="Calibri"/>
              <a:cs typeface="Calibri"/>
            </a:endParaRPr>
          </a:p>
        </p:txBody>
      </p:sp>
      <p:grpSp>
        <p:nvGrpSpPr>
          <p:cNvPr id="14" name="object 14"/>
          <p:cNvGrpSpPr/>
          <p:nvPr/>
        </p:nvGrpSpPr>
        <p:grpSpPr>
          <a:xfrm>
            <a:off x="1251807" y="1801232"/>
            <a:ext cx="7099300" cy="1948814"/>
            <a:chOff x="1251807" y="1801232"/>
            <a:chExt cx="7099300" cy="1948814"/>
          </a:xfrm>
        </p:grpSpPr>
        <p:sp>
          <p:nvSpPr>
            <p:cNvPr id="15" name="object 15"/>
            <p:cNvSpPr/>
            <p:nvPr/>
          </p:nvSpPr>
          <p:spPr>
            <a:xfrm>
              <a:off x="1290699" y="3229238"/>
              <a:ext cx="5862320" cy="517525"/>
            </a:xfrm>
            <a:custGeom>
              <a:avLst/>
              <a:gdLst/>
              <a:ahLst/>
              <a:cxnLst/>
              <a:rect l="l" t="t" r="r" b="b"/>
              <a:pathLst>
                <a:path w="5862320" h="517525">
                  <a:moveTo>
                    <a:pt x="5862205" y="0"/>
                  </a:moveTo>
                  <a:lnTo>
                    <a:pt x="5862205" y="275844"/>
                  </a:lnTo>
                  <a:lnTo>
                    <a:pt x="0" y="275844"/>
                  </a:lnTo>
                  <a:lnTo>
                    <a:pt x="0" y="517486"/>
                  </a:lnTo>
                </a:path>
              </a:pathLst>
            </a:custGeom>
            <a:ln w="6350">
              <a:solidFill>
                <a:srgbClr val="4DC58B"/>
              </a:solidFill>
            </a:ln>
          </p:spPr>
          <p:txBody>
            <a:bodyPr wrap="square" lIns="0" tIns="0" rIns="0" bIns="0" rtlCol="0"/>
            <a:lstStyle/>
            <a:p>
              <a:endParaRPr/>
            </a:p>
          </p:txBody>
        </p:sp>
        <p:sp>
          <p:nvSpPr>
            <p:cNvPr id="16" name="object 16"/>
            <p:cNvSpPr/>
            <p:nvPr/>
          </p:nvSpPr>
          <p:spPr>
            <a:xfrm>
              <a:off x="1254982" y="3675293"/>
              <a:ext cx="71755" cy="71755"/>
            </a:xfrm>
            <a:custGeom>
              <a:avLst/>
              <a:gdLst/>
              <a:ahLst/>
              <a:cxnLst/>
              <a:rect l="l" t="t" r="r" b="b"/>
              <a:pathLst>
                <a:path w="71755" h="71754">
                  <a:moveTo>
                    <a:pt x="0" y="0"/>
                  </a:moveTo>
                  <a:lnTo>
                    <a:pt x="35712" y="71437"/>
                  </a:lnTo>
                  <a:lnTo>
                    <a:pt x="71437" y="0"/>
                  </a:lnTo>
                </a:path>
              </a:pathLst>
            </a:custGeom>
            <a:ln w="6350">
              <a:solidFill>
                <a:srgbClr val="4DC58B"/>
              </a:solidFill>
            </a:ln>
          </p:spPr>
          <p:txBody>
            <a:bodyPr wrap="square" lIns="0" tIns="0" rIns="0" bIns="0" rtlCol="0"/>
            <a:lstStyle/>
            <a:p>
              <a:endParaRPr/>
            </a:p>
          </p:txBody>
        </p:sp>
        <p:pic>
          <p:nvPicPr>
            <p:cNvPr id="17" name="object 17"/>
            <p:cNvPicPr/>
            <p:nvPr/>
          </p:nvPicPr>
          <p:blipFill>
            <a:blip r:embed="rId5" cstate="print"/>
            <a:stretch>
              <a:fillRect/>
            </a:stretch>
          </p:blipFill>
          <p:spPr>
            <a:xfrm>
              <a:off x="5955049" y="1801232"/>
              <a:ext cx="2395715" cy="1459154"/>
            </a:xfrm>
            <a:prstGeom prst="rect">
              <a:avLst/>
            </a:prstGeom>
          </p:spPr>
        </p:pic>
      </p:grpSp>
      <p:sp>
        <p:nvSpPr>
          <p:cNvPr id="18" name="object 18"/>
          <p:cNvSpPr txBox="1"/>
          <p:nvPr/>
        </p:nvSpPr>
        <p:spPr>
          <a:xfrm>
            <a:off x="6180848" y="1844154"/>
            <a:ext cx="1943735" cy="1287780"/>
          </a:xfrm>
          <a:prstGeom prst="rect">
            <a:avLst/>
          </a:prstGeom>
        </p:spPr>
        <p:txBody>
          <a:bodyPr vert="horz" wrap="square" lIns="0" tIns="43815" rIns="0" bIns="0" rtlCol="0">
            <a:spAutoFit/>
          </a:bodyPr>
          <a:lstStyle/>
          <a:p>
            <a:pPr marL="12700" marR="5080" algn="ctr">
              <a:lnSpc>
                <a:spcPts val="1939"/>
              </a:lnSpc>
              <a:spcBef>
                <a:spcPts val="345"/>
              </a:spcBef>
            </a:pPr>
            <a:r>
              <a:rPr sz="1800" b="1" dirty="0">
                <a:solidFill>
                  <a:srgbClr val="FFFFFF"/>
                </a:solidFill>
                <a:latin typeface="Calibri"/>
                <a:cs typeface="Calibri"/>
              </a:rPr>
              <a:t>#3</a:t>
            </a:r>
            <a:r>
              <a:rPr sz="1800" dirty="0">
                <a:solidFill>
                  <a:srgbClr val="FFFFFF"/>
                </a:solidFill>
                <a:latin typeface="Calibri"/>
                <a:cs typeface="Calibri"/>
              </a:rPr>
              <a:t>:</a:t>
            </a:r>
            <a:r>
              <a:rPr sz="1800" spc="-30" dirty="0">
                <a:solidFill>
                  <a:srgbClr val="FFFFFF"/>
                </a:solidFill>
                <a:latin typeface="Calibri"/>
                <a:cs typeface="Calibri"/>
              </a:rPr>
              <a:t> </a:t>
            </a:r>
            <a:r>
              <a:rPr sz="1800" dirty="0">
                <a:solidFill>
                  <a:srgbClr val="FFFFFF"/>
                </a:solidFill>
                <a:latin typeface="Calibri"/>
                <a:cs typeface="Calibri"/>
              </a:rPr>
              <a:t>An</a:t>
            </a:r>
            <a:r>
              <a:rPr sz="1800" spc="-20" dirty="0">
                <a:solidFill>
                  <a:srgbClr val="FFFFFF"/>
                </a:solidFill>
                <a:latin typeface="Calibri"/>
                <a:cs typeface="Calibri"/>
              </a:rPr>
              <a:t> </a:t>
            </a:r>
            <a:r>
              <a:rPr sz="1800" spc="-10" dirty="0">
                <a:solidFill>
                  <a:srgbClr val="FFFFFF"/>
                </a:solidFill>
                <a:latin typeface="Calibri"/>
                <a:cs typeface="Calibri"/>
              </a:rPr>
              <a:t>interoperable </a:t>
            </a:r>
            <a:r>
              <a:rPr sz="1800" dirty="0">
                <a:solidFill>
                  <a:srgbClr val="FFFFFF"/>
                </a:solidFill>
                <a:latin typeface="Calibri"/>
                <a:cs typeface="Calibri"/>
              </a:rPr>
              <a:t>and</a:t>
            </a:r>
            <a:r>
              <a:rPr sz="1800" spc="-40" dirty="0">
                <a:solidFill>
                  <a:srgbClr val="FFFFFF"/>
                </a:solidFill>
                <a:latin typeface="Calibri"/>
                <a:cs typeface="Calibri"/>
              </a:rPr>
              <a:t> </a:t>
            </a:r>
            <a:r>
              <a:rPr sz="1800" spc="-10" dirty="0">
                <a:solidFill>
                  <a:srgbClr val="FFFFFF"/>
                </a:solidFill>
                <a:latin typeface="Calibri"/>
                <a:cs typeface="Calibri"/>
              </a:rPr>
              <a:t>integrated </a:t>
            </a:r>
            <a:r>
              <a:rPr sz="1800" dirty="0">
                <a:solidFill>
                  <a:srgbClr val="FFFFFF"/>
                </a:solidFill>
                <a:latin typeface="Calibri"/>
                <a:cs typeface="Calibri"/>
              </a:rPr>
              <a:t>framework</a:t>
            </a:r>
            <a:r>
              <a:rPr sz="1800" spc="-25" dirty="0">
                <a:solidFill>
                  <a:srgbClr val="FFFFFF"/>
                </a:solidFill>
                <a:latin typeface="Calibri"/>
                <a:cs typeface="Calibri"/>
              </a:rPr>
              <a:t> </a:t>
            </a:r>
            <a:r>
              <a:rPr sz="1800" dirty="0">
                <a:solidFill>
                  <a:srgbClr val="FFFFFF"/>
                </a:solidFill>
                <a:latin typeface="Calibri"/>
                <a:cs typeface="Calibri"/>
              </a:rPr>
              <a:t>for</a:t>
            </a:r>
            <a:r>
              <a:rPr sz="1800" spc="-20" dirty="0">
                <a:solidFill>
                  <a:srgbClr val="FFFFFF"/>
                </a:solidFill>
                <a:latin typeface="Calibri"/>
                <a:cs typeface="Calibri"/>
              </a:rPr>
              <a:t> </a:t>
            </a:r>
            <a:r>
              <a:rPr sz="1800" b="1" spc="-20" dirty="0">
                <a:solidFill>
                  <a:srgbClr val="FFFFFF"/>
                </a:solidFill>
                <a:latin typeface="Calibri"/>
                <a:cs typeface="Calibri"/>
              </a:rPr>
              <a:t>data </a:t>
            </a:r>
            <a:r>
              <a:rPr sz="1800" b="1" dirty="0">
                <a:solidFill>
                  <a:srgbClr val="FFFFFF"/>
                </a:solidFill>
                <a:latin typeface="Calibri"/>
                <a:cs typeface="Calibri"/>
              </a:rPr>
              <a:t>and </a:t>
            </a:r>
            <a:r>
              <a:rPr sz="1800" b="1" spc="-10" dirty="0">
                <a:solidFill>
                  <a:srgbClr val="FFFFFF"/>
                </a:solidFill>
                <a:latin typeface="Calibri"/>
                <a:cs typeface="Calibri"/>
              </a:rPr>
              <a:t>model ecosystems</a:t>
            </a:r>
            <a:endParaRPr sz="1800">
              <a:latin typeface="Calibri"/>
              <a:cs typeface="Calibri"/>
            </a:endParaRPr>
          </a:p>
        </p:txBody>
      </p:sp>
      <p:grpSp>
        <p:nvGrpSpPr>
          <p:cNvPr id="19" name="object 19"/>
          <p:cNvGrpSpPr/>
          <p:nvPr/>
        </p:nvGrpSpPr>
        <p:grpSpPr>
          <a:xfrm>
            <a:off x="92844" y="3779131"/>
            <a:ext cx="2908300" cy="1459230"/>
            <a:chOff x="92844" y="3779131"/>
            <a:chExt cx="2908300" cy="1459230"/>
          </a:xfrm>
        </p:grpSpPr>
        <p:sp>
          <p:nvSpPr>
            <p:cNvPr id="20" name="object 20"/>
            <p:cNvSpPr/>
            <p:nvPr/>
          </p:nvSpPr>
          <p:spPr>
            <a:xfrm>
              <a:off x="2480405" y="4494035"/>
              <a:ext cx="517525" cy="0"/>
            </a:xfrm>
            <a:custGeom>
              <a:avLst/>
              <a:gdLst/>
              <a:ahLst/>
              <a:cxnLst/>
              <a:rect l="l" t="t" r="r" b="b"/>
              <a:pathLst>
                <a:path w="517525">
                  <a:moveTo>
                    <a:pt x="0" y="0"/>
                  </a:moveTo>
                  <a:lnTo>
                    <a:pt x="517486" y="0"/>
                  </a:lnTo>
                </a:path>
              </a:pathLst>
            </a:custGeom>
            <a:ln w="6350">
              <a:solidFill>
                <a:srgbClr val="46BB50"/>
              </a:solidFill>
            </a:ln>
          </p:spPr>
          <p:txBody>
            <a:bodyPr wrap="square" lIns="0" tIns="0" rIns="0" bIns="0" rtlCol="0"/>
            <a:lstStyle/>
            <a:p>
              <a:endParaRPr/>
            </a:p>
          </p:txBody>
        </p:sp>
        <p:sp>
          <p:nvSpPr>
            <p:cNvPr id="21" name="object 21"/>
            <p:cNvSpPr/>
            <p:nvPr/>
          </p:nvSpPr>
          <p:spPr>
            <a:xfrm>
              <a:off x="2926460" y="4458316"/>
              <a:ext cx="71755" cy="71755"/>
            </a:xfrm>
            <a:custGeom>
              <a:avLst/>
              <a:gdLst/>
              <a:ahLst/>
              <a:cxnLst/>
              <a:rect l="l" t="t" r="r" b="b"/>
              <a:pathLst>
                <a:path w="71755" h="71754">
                  <a:moveTo>
                    <a:pt x="0" y="71437"/>
                  </a:moveTo>
                  <a:lnTo>
                    <a:pt x="71437" y="35712"/>
                  </a:lnTo>
                  <a:lnTo>
                    <a:pt x="0" y="0"/>
                  </a:lnTo>
                </a:path>
              </a:pathLst>
            </a:custGeom>
            <a:ln w="6350">
              <a:solidFill>
                <a:srgbClr val="46BB50"/>
              </a:solidFill>
            </a:ln>
          </p:spPr>
          <p:txBody>
            <a:bodyPr wrap="square" lIns="0" tIns="0" rIns="0" bIns="0" rtlCol="0"/>
            <a:lstStyle/>
            <a:p>
              <a:endParaRPr/>
            </a:p>
          </p:txBody>
        </p:sp>
        <p:pic>
          <p:nvPicPr>
            <p:cNvPr id="22" name="object 22"/>
            <p:cNvPicPr/>
            <p:nvPr/>
          </p:nvPicPr>
          <p:blipFill>
            <a:blip r:embed="rId6" cstate="print"/>
            <a:stretch>
              <a:fillRect/>
            </a:stretch>
          </p:blipFill>
          <p:spPr>
            <a:xfrm>
              <a:off x="92844" y="3779131"/>
              <a:ext cx="2395715" cy="1459154"/>
            </a:xfrm>
            <a:prstGeom prst="rect">
              <a:avLst/>
            </a:prstGeom>
          </p:spPr>
        </p:pic>
      </p:grpSp>
      <p:sp>
        <p:nvSpPr>
          <p:cNvPr id="23" name="object 23"/>
          <p:cNvSpPr txBox="1"/>
          <p:nvPr/>
        </p:nvSpPr>
        <p:spPr>
          <a:xfrm>
            <a:off x="355587" y="4068940"/>
            <a:ext cx="1870075" cy="793750"/>
          </a:xfrm>
          <a:prstGeom prst="rect">
            <a:avLst/>
          </a:prstGeom>
        </p:spPr>
        <p:txBody>
          <a:bodyPr vert="horz" wrap="square" lIns="0" tIns="43815" rIns="0" bIns="0" rtlCol="0">
            <a:spAutoFit/>
          </a:bodyPr>
          <a:lstStyle/>
          <a:p>
            <a:pPr marL="12065" marR="5080" algn="ctr">
              <a:lnSpc>
                <a:spcPts val="1939"/>
              </a:lnSpc>
              <a:spcBef>
                <a:spcPts val="345"/>
              </a:spcBef>
            </a:pPr>
            <a:r>
              <a:rPr sz="1800" b="1" dirty="0">
                <a:solidFill>
                  <a:srgbClr val="FFFFFF"/>
                </a:solidFill>
                <a:latin typeface="Calibri"/>
                <a:cs typeface="Calibri"/>
              </a:rPr>
              <a:t>#4</a:t>
            </a:r>
            <a:r>
              <a:rPr sz="1800" dirty="0">
                <a:solidFill>
                  <a:srgbClr val="FFFFFF"/>
                </a:solidFill>
                <a:latin typeface="Calibri"/>
                <a:cs typeface="Calibri"/>
              </a:rPr>
              <a:t>:</a:t>
            </a:r>
            <a:r>
              <a:rPr sz="1800" spc="-40" dirty="0">
                <a:solidFill>
                  <a:srgbClr val="FFFFFF"/>
                </a:solidFill>
                <a:latin typeface="Calibri"/>
                <a:cs typeface="Calibri"/>
              </a:rPr>
              <a:t> </a:t>
            </a:r>
            <a:r>
              <a:rPr sz="1800" dirty="0">
                <a:solidFill>
                  <a:srgbClr val="FFFFFF"/>
                </a:solidFill>
                <a:latin typeface="Calibri"/>
                <a:cs typeface="Calibri"/>
              </a:rPr>
              <a:t>Next</a:t>
            </a:r>
            <a:r>
              <a:rPr sz="1800" spc="-30" dirty="0">
                <a:solidFill>
                  <a:srgbClr val="FFFFFF"/>
                </a:solidFill>
                <a:latin typeface="Calibri"/>
                <a:cs typeface="Calibri"/>
              </a:rPr>
              <a:t> </a:t>
            </a:r>
            <a:r>
              <a:rPr sz="1800" spc="-10" dirty="0">
                <a:solidFill>
                  <a:srgbClr val="FFFFFF"/>
                </a:solidFill>
                <a:latin typeface="Calibri"/>
                <a:cs typeface="Calibri"/>
              </a:rPr>
              <a:t>generation </a:t>
            </a:r>
            <a:r>
              <a:rPr sz="1800" b="1" dirty="0">
                <a:solidFill>
                  <a:srgbClr val="FFFFFF"/>
                </a:solidFill>
                <a:latin typeface="Calibri"/>
                <a:cs typeface="Calibri"/>
              </a:rPr>
              <a:t>smart</a:t>
            </a:r>
            <a:r>
              <a:rPr sz="1800" b="1" spc="-10" dirty="0">
                <a:solidFill>
                  <a:srgbClr val="FFFFFF"/>
                </a:solidFill>
                <a:latin typeface="Calibri"/>
                <a:cs typeface="Calibri"/>
              </a:rPr>
              <a:t> embodied </a:t>
            </a:r>
            <a:r>
              <a:rPr sz="1800" b="1" dirty="0">
                <a:solidFill>
                  <a:srgbClr val="FFFFFF"/>
                </a:solidFill>
                <a:latin typeface="Calibri"/>
                <a:cs typeface="Calibri"/>
              </a:rPr>
              <a:t>robotic</a:t>
            </a:r>
            <a:r>
              <a:rPr sz="1800" b="1" spc="-10" dirty="0">
                <a:solidFill>
                  <a:srgbClr val="FFFFFF"/>
                </a:solidFill>
                <a:latin typeface="Calibri"/>
                <a:cs typeface="Calibri"/>
              </a:rPr>
              <a:t> systems</a:t>
            </a:r>
            <a:endParaRPr sz="1800">
              <a:latin typeface="Calibri"/>
              <a:cs typeface="Calibri"/>
            </a:endParaRPr>
          </a:p>
        </p:txBody>
      </p:sp>
      <p:grpSp>
        <p:nvGrpSpPr>
          <p:cNvPr id="24" name="object 24"/>
          <p:cNvGrpSpPr/>
          <p:nvPr/>
        </p:nvGrpSpPr>
        <p:grpSpPr>
          <a:xfrm>
            <a:off x="3023947" y="3779131"/>
            <a:ext cx="2908300" cy="1459230"/>
            <a:chOff x="3023947" y="3779131"/>
            <a:chExt cx="2908300" cy="1459230"/>
          </a:xfrm>
        </p:grpSpPr>
        <p:sp>
          <p:nvSpPr>
            <p:cNvPr id="25" name="object 25"/>
            <p:cNvSpPr/>
            <p:nvPr/>
          </p:nvSpPr>
          <p:spPr>
            <a:xfrm>
              <a:off x="5411508" y="4494035"/>
              <a:ext cx="517525" cy="0"/>
            </a:xfrm>
            <a:custGeom>
              <a:avLst/>
              <a:gdLst/>
              <a:ahLst/>
              <a:cxnLst/>
              <a:rect l="l" t="t" r="r" b="b"/>
              <a:pathLst>
                <a:path w="517525">
                  <a:moveTo>
                    <a:pt x="0" y="0"/>
                  </a:moveTo>
                  <a:lnTo>
                    <a:pt x="517486" y="0"/>
                  </a:lnTo>
                </a:path>
              </a:pathLst>
            </a:custGeom>
            <a:ln w="6350">
              <a:solidFill>
                <a:srgbClr val="70AC46"/>
              </a:solidFill>
            </a:ln>
          </p:spPr>
          <p:txBody>
            <a:bodyPr wrap="square" lIns="0" tIns="0" rIns="0" bIns="0" rtlCol="0"/>
            <a:lstStyle/>
            <a:p>
              <a:endParaRPr/>
            </a:p>
          </p:txBody>
        </p:sp>
        <p:sp>
          <p:nvSpPr>
            <p:cNvPr id="26" name="object 26"/>
            <p:cNvSpPr/>
            <p:nvPr/>
          </p:nvSpPr>
          <p:spPr>
            <a:xfrm>
              <a:off x="5857563" y="4458316"/>
              <a:ext cx="71755" cy="71755"/>
            </a:xfrm>
            <a:custGeom>
              <a:avLst/>
              <a:gdLst/>
              <a:ahLst/>
              <a:cxnLst/>
              <a:rect l="l" t="t" r="r" b="b"/>
              <a:pathLst>
                <a:path w="71754" h="71754">
                  <a:moveTo>
                    <a:pt x="0" y="71437"/>
                  </a:moveTo>
                  <a:lnTo>
                    <a:pt x="71437" y="35712"/>
                  </a:lnTo>
                  <a:lnTo>
                    <a:pt x="0" y="0"/>
                  </a:lnTo>
                </a:path>
              </a:pathLst>
            </a:custGeom>
            <a:ln w="6350">
              <a:solidFill>
                <a:srgbClr val="70AC46"/>
              </a:solidFill>
            </a:ln>
          </p:spPr>
          <p:txBody>
            <a:bodyPr wrap="square" lIns="0" tIns="0" rIns="0" bIns="0" rtlCol="0"/>
            <a:lstStyle/>
            <a:p>
              <a:endParaRPr/>
            </a:p>
          </p:txBody>
        </p:sp>
        <p:pic>
          <p:nvPicPr>
            <p:cNvPr id="27" name="object 27"/>
            <p:cNvPicPr/>
            <p:nvPr/>
          </p:nvPicPr>
          <p:blipFill>
            <a:blip r:embed="rId7" cstate="print"/>
            <a:stretch>
              <a:fillRect/>
            </a:stretch>
          </p:blipFill>
          <p:spPr>
            <a:xfrm>
              <a:off x="3023947" y="3779131"/>
              <a:ext cx="2395715" cy="1459154"/>
            </a:xfrm>
            <a:prstGeom prst="rect">
              <a:avLst/>
            </a:prstGeom>
          </p:spPr>
        </p:pic>
      </p:grpSp>
      <p:sp>
        <p:nvSpPr>
          <p:cNvPr id="28" name="object 28"/>
          <p:cNvSpPr txBox="1"/>
          <p:nvPr/>
        </p:nvSpPr>
        <p:spPr>
          <a:xfrm>
            <a:off x="3284181" y="4068940"/>
            <a:ext cx="1875155" cy="793750"/>
          </a:xfrm>
          <a:prstGeom prst="rect">
            <a:avLst/>
          </a:prstGeom>
        </p:spPr>
        <p:txBody>
          <a:bodyPr vert="horz" wrap="square" lIns="0" tIns="43815" rIns="0" bIns="0" rtlCol="0">
            <a:spAutoFit/>
          </a:bodyPr>
          <a:lstStyle/>
          <a:p>
            <a:pPr marL="12700" marR="5080" algn="ctr">
              <a:lnSpc>
                <a:spcPts val="1939"/>
              </a:lnSpc>
              <a:spcBef>
                <a:spcPts val="345"/>
              </a:spcBef>
            </a:pPr>
            <a:r>
              <a:rPr sz="1800" b="1" dirty="0">
                <a:solidFill>
                  <a:srgbClr val="FFFFFF"/>
                </a:solidFill>
                <a:latin typeface="Calibri"/>
                <a:cs typeface="Calibri"/>
              </a:rPr>
              <a:t>#5</a:t>
            </a:r>
            <a:r>
              <a:rPr sz="1800" dirty="0">
                <a:solidFill>
                  <a:srgbClr val="FFFFFF"/>
                </a:solidFill>
                <a:latin typeface="Calibri"/>
                <a:cs typeface="Calibri"/>
              </a:rPr>
              <a:t>:</a:t>
            </a:r>
            <a:r>
              <a:rPr sz="1800" spc="-75" dirty="0">
                <a:solidFill>
                  <a:srgbClr val="FFFFFF"/>
                </a:solidFill>
                <a:latin typeface="Calibri"/>
                <a:cs typeface="Calibri"/>
              </a:rPr>
              <a:t> </a:t>
            </a:r>
            <a:r>
              <a:rPr sz="1800" dirty="0">
                <a:solidFill>
                  <a:srgbClr val="FFFFFF"/>
                </a:solidFill>
                <a:latin typeface="Calibri"/>
                <a:cs typeface="Calibri"/>
              </a:rPr>
              <a:t>Developing</a:t>
            </a:r>
            <a:r>
              <a:rPr sz="1800" spc="-65" dirty="0">
                <a:solidFill>
                  <a:srgbClr val="FFFFFF"/>
                </a:solidFill>
                <a:latin typeface="Calibri"/>
                <a:cs typeface="Calibri"/>
              </a:rPr>
              <a:t> </a:t>
            </a:r>
            <a:r>
              <a:rPr sz="1800" b="1" spc="-25" dirty="0">
                <a:solidFill>
                  <a:srgbClr val="FFFFFF"/>
                </a:solidFill>
                <a:latin typeface="Calibri"/>
                <a:cs typeface="Calibri"/>
              </a:rPr>
              <a:t>ADR </a:t>
            </a:r>
            <a:r>
              <a:rPr sz="1800" b="1" dirty="0">
                <a:solidFill>
                  <a:srgbClr val="FFFFFF"/>
                </a:solidFill>
                <a:latin typeface="Calibri"/>
                <a:cs typeface="Calibri"/>
              </a:rPr>
              <a:t>technology</a:t>
            </a:r>
            <a:r>
              <a:rPr sz="1800" b="1" spc="-15" dirty="0">
                <a:solidFill>
                  <a:srgbClr val="FFFFFF"/>
                </a:solidFill>
                <a:latin typeface="Calibri"/>
                <a:cs typeface="Calibri"/>
              </a:rPr>
              <a:t> </a:t>
            </a:r>
            <a:r>
              <a:rPr sz="1800" dirty="0">
                <a:solidFill>
                  <a:srgbClr val="FFFFFF"/>
                </a:solidFill>
                <a:latin typeface="Calibri"/>
                <a:cs typeface="Calibri"/>
              </a:rPr>
              <a:t>for</a:t>
            </a:r>
            <a:r>
              <a:rPr sz="1800" spc="-15" dirty="0">
                <a:solidFill>
                  <a:srgbClr val="FFFFFF"/>
                </a:solidFill>
                <a:latin typeface="Calibri"/>
                <a:cs typeface="Calibri"/>
              </a:rPr>
              <a:t> </a:t>
            </a:r>
            <a:r>
              <a:rPr sz="1800" spc="-25" dirty="0">
                <a:solidFill>
                  <a:srgbClr val="FFFFFF"/>
                </a:solidFill>
                <a:latin typeface="Calibri"/>
                <a:cs typeface="Calibri"/>
              </a:rPr>
              <a:t>the </a:t>
            </a:r>
            <a:r>
              <a:rPr sz="1800" b="1" spc="-10" dirty="0">
                <a:solidFill>
                  <a:srgbClr val="FFFFFF"/>
                </a:solidFill>
                <a:latin typeface="Calibri"/>
                <a:cs typeface="Calibri"/>
              </a:rPr>
              <a:t>sciences</a:t>
            </a:r>
            <a:endParaRPr sz="1800">
              <a:latin typeface="Calibri"/>
              <a:cs typeface="Calibri"/>
            </a:endParaRPr>
          </a:p>
        </p:txBody>
      </p:sp>
      <p:pic>
        <p:nvPicPr>
          <p:cNvPr id="29" name="object 29"/>
          <p:cNvPicPr/>
          <p:nvPr/>
        </p:nvPicPr>
        <p:blipFill>
          <a:blip r:embed="rId8" cstate="print"/>
          <a:stretch>
            <a:fillRect/>
          </a:stretch>
        </p:blipFill>
        <p:spPr>
          <a:xfrm>
            <a:off x="5955049" y="3779131"/>
            <a:ext cx="2395715" cy="1459154"/>
          </a:xfrm>
          <a:prstGeom prst="rect">
            <a:avLst/>
          </a:prstGeom>
        </p:spPr>
      </p:pic>
      <p:sp>
        <p:nvSpPr>
          <p:cNvPr id="30" name="object 30"/>
          <p:cNvSpPr txBox="1"/>
          <p:nvPr/>
        </p:nvSpPr>
        <p:spPr>
          <a:xfrm>
            <a:off x="6157747" y="4068940"/>
            <a:ext cx="1989455" cy="793750"/>
          </a:xfrm>
          <a:prstGeom prst="rect">
            <a:avLst/>
          </a:prstGeom>
        </p:spPr>
        <p:txBody>
          <a:bodyPr vert="horz" wrap="square" lIns="0" tIns="43815" rIns="0" bIns="0" rtlCol="0">
            <a:spAutoFit/>
          </a:bodyPr>
          <a:lstStyle/>
          <a:p>
            <a:pPr marL="12700" marR="5080" indent="635" algn="ctr">
              <a:lnSpc>
                <a:spcPts val="1939"/>
              </a:lnSpc>
              <a:spcBef>
                <a:spcPts val="345"/>
              </a:spcBef>
            </a:pPr>
            <a:r>
              <a:rPr sz="1800" b="1" dirty="0">
                <a:solidFill>
                  <a:srgbClr val="FFFFFF"/>
                </a:solidFill>
                <a:latin typeface="Calibri"/>
                <a:cs typeface="Calibri"/>
              </a:rPr>
              <a:t>#6</a:t>
            </a:r>
            <a:r>
              <a:rPr sz="1800" dirty="0">
                <a:solidFill>
                  <a:srgbClr val="FFFFFF"/>
                </a:solidFill>
                <a:latin typeface="Calibri"/>
                <a:cs typeface="Calibri"/>
              </a:rPr>
              <a:t>:</a:t>
            </a:r>
            <a:r>
              <a:rPr sz="1800" spc="-35" dirty="0">
                <a:solidFill>
                  <a:srgbClr val="FFFFFF"/>
                </a:solidFill>
                <a:latin typeface="Calibri"/>
                <a:cs typeface="Calibri"/>
              </a:rPr>
              <a:t> </a:t>
            </a:r>
            <a:r>
              <a:rPr sz="1800" spc="-10" dirty="0">
                <a:solidFill>
                  <a:srgbClr val="FFFFFF"/>
                </a:solidFill>
                <a:latin typeface="Calibri"/>
                <a:cs typeface="Calibri"/>
              </a:rPr>
              <a:t>Research, innovation,</a:t>
            </a:r>
            <a:r>
              <a:rPr sz="1800" spc="-20" dirty="0">
                <a:solidFill>
                  <a:srgbClr val="FFFFFF"/>
                </a:solidFill>
                <a:latin typeface="Calibri"/>
                <a:cs typeface="Calibri"/>
              </a:rPr>
              <a:t> </a:t>
            </a:r>
            <a:r>
              <a:rPr sz="1800" dirty="0">
                <a:solidFill>
                  <a:srgbClr val="FFFFFF"/>
                </a:solidFill>
                <a:latin typeface="Calibri"/>
                <a:cs typeface="Calibri"/>
              </a:rPr>
              <a:t>and</a:t>
            </a:r>
            <a:r>
              <a:rPr sz="1800" spc="-20" dirty="0">
                <a:solidFill>
                  <a:srgbClr val="FFFFFF"/>
                </a:solidFill>
                <a:latin typeface="Calibri"/>
                <a:cs typeface="Calibri"/>
              </a:rPr>
              <a:t> tools </a:t>
            </a:r>
            <a:r>
              <a:rPr sz="1800" dirty="0">
                <a:solidFill>
                  <a:srgbClr val="FFFFFF"/>
                </a:solidFill>
                <a:latin typeface="Calibri"/>
                <a:cs typeface="Calibri"/>
              </a:rPr>
              <a:t>for</a:t>
            </a:r>
            <a:r>
              <a:rPr sz="1800" spc="-10" dirty="0">
                <a:solidFill>
                  <a:srgbClr val="FFFFFF"/>
                </a:solidFill>
                <a:latin typeface="Calibri"/>
                <a:cs typeface="Calibri"/>
              </a:rPr>
              <a:t> </a:t>
            </a:r>
            <a:r>
              <a:rPr sz="1800" b="1" spc="-10" dirty="0">
                <a:solidFill>
                  <a:srgbClr val="FFFFFF"/>
                </a:solidFill>
                <a:latin typeface="Calibri"/>
                <a:cs typeface="Calibri"/>
              </a:rPr>
              <a:t>compliance</a:t>
            </a:r>
            <a:endParaRPr sz="1800">
              <a:latin typeface="Calibri"/>
              <a:cs typeface="Calibri"/>
            </a:endParaRPr>
          </a:p>
        </p:txBody>
      </p:sp>
      <p:sp>
        <p:nvSpPr>
          <p:cNvPr id="31" name="object 31"/>
          <p:cNvSpPr txBox="1"/>
          <p:nvPr/>
        </p:nvSpPr>
        <p:spPr>
          <a:xfrm>
            <a:off x="230708" y="1105382"/>
            <a:ext cx="102933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Big</a:t>
            </a:r>
            <a:r>
              <a:rPr sz="1800" b="1" spc="-5" dirty="0">
                <a:latin typeface="Calibri"/>
                <a:cs typeface="Calibri"/>
              </a:rPr>
              <a:t> </a:t>
            </a:r>
            <a:r>
              <a:rPr sz="1800" b="1" spc="-10" dirty="0">
                <a:latin typeface="Calibri"/>
                <a:cs typeface="Calibri"/>
              </a:rPr>
              <a:t>Tickets</a:t>
            </a:r>
            <a:endParaRPr sz="18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38902" y="-341238"/>
            <a:ext cx="10427044" cy="1435315"/>
          </a:xfrm>
          <a:prstGeom prst="rect">
            <a:avLst/>
          </a:prstGeom>
        </p:spPr>
        <p:txBody>
          <a:bodyPr vert="horz" wrap="square" lIns="0" tIns="430834" rIns="0" bIns="0" rtlCol="0">
            <a:spAutoFit/>
          </a:bodyPr>
          <a:lstStyle/>
          <a:p>
            <a:pPr marL="104775" marR="5080">
              <a:lnSpc>
                <a:spcPts val="3890"/>
              </a:lnSpc>
              <a:spcBef>
                <a:spcPts val="585"/>
              </a:spcBef>
            </a:pPr>
            <a:r>
              <a:rPr lang="en-US" sz="32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Five</a:t>
            </a:r>
            <a:r>
              <a:rPr sz="32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 Strategic Pillars</a:t>
            </a:r>
            <a:r>
              <a:rPr lang="en-US" sz="32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 to</a:t>
            </a:r>
            <a:r>
              <a:rPr sz="3200" b="1" spc="-149" dirty="0">
                <a:gradFill flip="none" rotWithShape="1">
                  <a:gsLst>
                    <a:gs pos="0">
                      <a:srgbClr val="92D050"/>
                    </a:gs>
                    <a:gs pos="64000">
                      <a:srgbClr val="00B0F0">
                        <a:lumMod val="47000"/>
                        <a:lumOff val="53000"/>
                      </a:srgbClr>
                    </a:gs>
                    <a:gs pos="100000">
                      <a:srgbClr val="0070C0"/>
                    </a:gs>
                  </a:gsLst>
                  <a:lin ang="0" scaled="0"/>
                  <a:tileRect/>
                </a:gradFill>
                <a:latin typeface="Calibri"/>
                <a:ea typeface="Calibri"/>
                <a:cs typeface="Calibri"/>
              </a:rPr>
              <a:t> Enhancing European competitiveness and productivity</a:t>
            </a:r>
          </a:p>
        </p:txBody>
      </p:sp>
      <p:pic>
        <p:nvPicPr>
          <p:cNvPr id="3" name="object 3"/>
          <p:cNvPicPr/>
          <p:nvPr/>
        </p:nvPicPr>
        <p:blipFill>
          <a:blip r:embed="rId3" cstate="print"/>
          <a:stretch>
            <a:fillRect/>
          </a:stretch>
        </p:blipFill>
        <p:spPr>
          <a:xfrm>
            <a:off x="183213" y="1782096"/>
            <a:ext cx="2260564" cy="4114085"/>
          </a:xfrm>
          <a:prstGeom prst="rect">
            <a:avLst/>
          </a:prstGeom>
        </p:spPr>
      </p:pic>
      <p:sp>
        <p:nvSpPr>
          <p:cNvPr id="4" name="object 4"/>
          <p:cNvSpPr txBox="1"/>
          <p:nvPr/>
        </p:nvSpPr>
        <p:spPr>
          <a:xfrm>
            <a:off x="246710" y="2567952"/>
            <a:ext cx="2038350" cy="1738938"/>
          </a:xfrm>
          <a:prstGeom prst="rect">
            <a:avLst/>
          </a:prstGeom>
        </p:spPr>
        <p:txBody>
          <a:bodyPr vert="horz" wrap="square" lIns="0" tIns="33020" rIns="0" bIns="0" rtlCol="0">
            <a:spAutoFit/>
          </a:bodyPr>
          <a:lstStyle/>
          <a:p>
            <a:pPr marL="12700" marR="5080">
              <a:lnSpc>
                <a:spcPts val="1730"/>
              </a:lnSpc>
              <a:spcBef>
                <a:spcPts val="315"/>
              </a:spcBef>
            </a:pPr>
            <a:r>
              <a:rPr sz="1600" b="1" spc="-10" dirty="0">
                <a:solidFill>
                  <a:srgbClr val="FFFFFF"/>
                </a:solidFill>
                <a:latin typeface="Calibri"/>
                <a:cs typeface="Calibri"/>
              </a:rPr>
              <a:t>Strategic Research Innovation and Deployment Agenda (SRIDA)</a:t>
            </a:r>
          </a:p>
          <a:p>
            <a:pPr marL="12700">
              <a:lnSpc>
                <a:spcPts val="1195"/>
              </a:lnSpc>
            </a:pPr>
            <a:r>
              <a:rPr sz="1200" dirty="0">
                <a:solidFill>
                  <a:srgbClr val="FFFFFF"/>
                </a:solidFill>
                <a:latin typeface="Calibri"/>
                <a:cs typeface="Calibri"/>
              </a:rPr>
              <a:t>•Vision</a:t>
            </a:r>
            <a:r>
              <a:rPr sz="1200" spc="-30" dirty="0">
                <a:solidFill>
                  <a:srgbClr val="FFFFFF"/>
                </a:solidFill>
                <a:latin typeface="Calibri"/>
                <a:cs typeface="Calibri"/>
              </a:rPr>
              <a:t> </a:t>
            </a:r>
            <a:r>
              <a:rPr sz="1200" dirty="0">
                <a:solidFill>
                  <a:srgbClr val="FFFFFF"/>
                </a:solidFill>
                <a:latin typeface="Calibri"/>
                <a:cs typeface="Calibri"/>
              </a:rPr>
              <a:t>(North</a:t>
            </a:r>
            <a:r>
              <a:rPr sz="1200" spc="-30" dirty="0">
                <a:solidFill>
                  <a:srgbClr val="FFFFFF"/>
                </a:solidFill>
                <a:latin typeface="Calibri"/>
                <a:cs typeface="Calibri"/>
              </a:rPr>
              <a:t> </a:t>
            </a:r>
            <a:r>
              <a:rPr sz="1200" dirty="0">
                <a:solidFill>
                  <a:srgbClr val="FFFFFF"/>
                </a:solidFill>
                <a:latin typeface="Calibri"/>
                <a:cs typeface="Calibri"/>
              </a:rPr>
              <a:t>Star)</a:t>
            </a:r>
            <a:r>
              <a:rPr sz="1200" spc="-25" dirty="0">
                <a:solidFill>
                  <a:srgbClr val="FFFFFF"/>
                </a:solidFill>
                <a:latin typeface="Calibri"/>
                <a:cs typeface="Calibri"/>
              </a:rPr>
              <a:t> </a:t>
            </a:r>
            <a:r>
              <a:rPr sz="1200" dirty="0">
                <a:solidFill>
                  <a:srgbClr val="FFFFFF"/>
                </a:solidFill>
                <a:latin typeface="Calibri"/>
                <a:cs typeface="Calibri"/>
              </a:rPr>
              <a:t>for</a:t>
            </a:r>
            <a:r>
              <a:rPr sz="1200" spc="-30" dirty="0">
                <a:solidFill>
                  <a:srgbClr val="FFFFFF"/>
                </a:solidFill>
                <a:latin typeface="Calibri"/>
                <a:cs typeface="Calibri"/>
              </a:rPr>
              <a:t> </a:t>
            </a:r>
            <a:r>
              <a:rPr sz="1200" spc="-10" dirty="0">
                <a:solidFill>
                  <a:srgbClr val="FFFFFF"/>
                </a:solidFill>
                <a:latin typeface="Calibri"/>
                <a:cs typeface="Calibri"/>
              </a:rPr>
              <a:t>Europe’s</a:t>
            </a:r>
            <a:endParaRPr sz="1200" dirty="0">
              <a:latin typeface="Calibri"/>
              <a:cs typeface="Calibri"/>
            </a:endParaRPr>
          </a:p>
          <a:p>
            <a:pPr marL="69850" marR="427990">
              <a:lnSpc>
                <a:spcPts val="1300"/>
              </a:lnSpc>
              <a:spcBef>
                <a:spcPts val="85"/>
              </a:spcBef>
            </a:pPr>
            <a:r>
              <a:rPr sz="1200" dirty="0">
                <a:solidFill>
                  <a:srgbClr val="FFFFFF"/>
                </a:solidFill>
                <a:latin typeface="Calibri"/>
                <a:cs typeface="Calibri"/>
              </a:rPr>
              <a:t>Research</a:t>
            </a:r>
            <a:r>
              <a:rPr sz="1200" spc="-35" dirty="0">
                <a:solidFill>
                  <a:srgbClr val="FFFFFF"/>
                </a:solidFill>
                <a:latin typeface="Calibri"/>
                <a:cs typeface="Calibri"/>
              </a:rPr>
              <a:t> </a:t>
            </a:r>
            <a:r>
              <a:rPr sz="1200" dirty="0">
                <a:solidFill>
                  <a:srgbClr val="FFFFFF"/>
                </a:solidFill>
                <a:latin typeface="Calibri"/>
                <a:cs typeface="Calibri"/>
              </a:rPr>
              <a:t>and</a:t>
            </a:r>
            <a:r>
              <a:rPr sz="1200" spc="-35" dirty="0">
                <a:solidFill>
                  <a:srgbClr val="FFFFFF"/>
                </a:solidFill>
                <a:latin typeface="Calibri"/>
                <a:cs typeface="Calibri"/>
              </a:rPr>
              <a:t> </a:t>
            </a:r>
            <a:r>
              <a:rPr sz="1200" spc="-10" dirty="0">
                <a:solidFill>
                  <a:srgbClr val="FFFFFF"/>
                </a:solidFill>
                <a:latin typeface="Calibri"/>
                <a:cs typeface="Calibri"/>
              </a:rPr>
              <a:t>Innovation orientations</a:t>
            </a:r>
            <a:endParaRPr sz="1200" dirty="0">
              <a:latin typeface="Calibri"/>
              <a:cs typeface="Calibri"/>
            </a:endParaRPr>
          </a:p>
          <a:p>
            <a:pPr marL="12700">
              <a:lnSpc>
                <a:spcPts val="1200"/>
              </a:lnSpc>
            </a:pPr>
            <a:r>
              <a:rPr sz="1200" dirty="0">
                <a:solidFill>
                  <a:srgbClr val="FFFFFF"/>
                </a:solidFill>
                <a:latin typeface="Calibri"/>
                <a:cs typeface="Calibri"/>
              </a:rPr>
              <a:t>•Roadmap</a:t>
            </a:r>
            <a:r>
              <a:rPr sz="1200" spc="-35" dirty="0">
                <a:solidFill>
                  <a:srgbClr val="FFFFFF"/>
                </a:solidFill>
                <a:latin typeface="Calibri"/>
                <a:cs typeface="Calibri"/>
              </a:rPr>
              <a:t> </a:t>
            </a:r>
            <a:r>
              <a:rPr sz="1200" dirty="0">
                <a:solidFill>
                  <a:srgbClr val="FFFFFF"/>
                </a:solidFill>
                <a:latin typeface="Calibri"/>
                <a:cs typeface="Calibri"/>
              </a:rPr>
              <a:t>for</a:t>
            </a:r>
            <a:r>
              <a:rPr sz="1200" spc="-30" dirty="0">
                <a:solidFill>
                  <a:srgbClr val="FFFFFF"/>
                </a:solidFill>
                <a:latin typeface="Calibri"/>
                <a:cs typeface="Calibri"/>
              </a:rPr>
              <a:t> </a:t>
            </a:r>
            <a:r>
              <a:rPr sz="1200" dirty="0">
                <a:solidFill>
                  <a:srgbClr val="FFFFFF"/>
                </a:solidFill>
                <a:latin typeface="Calibri"/>
                <a:cs typeface="Calibri"/>
              </a:rPr>
              <a:t>developing</a:t>
            </a:r>
            <a:r>
              <a:rPr sz="1200" spc="-35" dirty="0">
                <a:solidFill>
                  <a:srgbClr val="FFFFFF"/>
                </a:solidFill>
                <a:latin typeface="Calibri"/>
                <a:cs typeface="Calibri"/>
              </a:rPr>
              <a:t> </a:t>
            </a:r>
            <a:r>
              <a:rPr sz="1200" spc="-50" dirty="0">
                <a:solidFill>
                  <a:srgbClr val="FFFFFF"/>
                </a:solidFill>
                <a:latin typeface="Calibri"/>
                <a:cs typeface="Calibri"/>
              </a:rPr>
              <a:t>a</a:t>
            </a:r>
            <a:endParaRPr sz="1200" dirty="0">
              <a:latin typeface="Calibri"/>
              <a:cs typeface="Calibri"/>
            </a:endParaRPr>
          </a:p>
          <a:p>
            <a:pPr marL="69850">
              <a:lnSpc>
                <a:spcPts val="1370"/>
              </a:lnSpc>
            </a:pPr>
            <a:r>
              <a:rPr sz="1200" dirty="0">
                <a:solidFill>
                  <a:srgbClr val="FFFFFF"/>
                </a:solidFill>
                <a:latin typeface="Calibri"/>
                <a:cs typeface="Calibri"/>
              </a:rPr>
              <a:t>resilient</a:t>
            </a:r>
            <a:r>
              <a:rPr sz="1200" spc="-40" dirty="0">
                <a:solidFill>
                  <a:srgbClr val="FFFFFF"/>
                </a:solidFill>
                <a:latin typeface="Calibri"/>
                <a:cs typeface="Calibri"/>
              </a:rPr>
              <a:t> </a:t>
            </a:r>
            <a:r>
              <a:rPr sz="1200" dirty="0">
                <a:solidFill>
                  <a:srgbClr val="FFFFFF"/>
                </a:solidFill>
                <a:latin typeface="Calibri"/>
                <a:cs typeface="Calibri"/>
              </a:rPr>
              <a:t>European</a:t>
            </a:r>
            <a:r>
              <a:rPr sz="1200" spc="-35" dirty="0">
                <a:solidFill>
                  <a:srgbClr val="FFFFFF"/>
                </a:solidFill>
                <a:latin typeface="Calibri"/>
                <a:cs typeface="Calibri"/>
              </a:rPr>
              <a:t> </a:t>
            </a:r>
            <a:r>
              <a:rPr sz="1200" spc="-10" dirty="0">
                <a:solidFill>
                  <a:srgbClr val="FFFFFF"/>
                </a:solidFill>
                <a:latin typeface="Calibri"/>
                <a:cs typeface="Calibri"/>
              </a:rPr>
              <a:t>ecosystem</a:t>
            </a:r>
            <a:endParaRPr sz="1200" dirty="0">
              <a:latin typeface="Calibri"/>
              <a:cs typeface="Calibri"/>
            </a:endParaRPr>
          </a:p>
        </p:txBody>
      </p:sp>
      <p:pic>
        <p:nvPicPr>
          <p:cNvPr id="5" name="object 5"/>
          <p:cNvPicPr/>
          <p:nvPr/>
        </p:nvPicPr>
        <p:blipFill>
          <a:blip r:embed="rId4" cstate="print"/>
          <a:stretch>
            <a:fillRect/>
          </a:stretch>
        </p:blipFill>
        <p:spPr>
          <a:xfrm>
            <a:off x="2581796" y="1782096"/>
            <a:ext cx="2260564" cy="4114085"/>
          </a:xfrm>
          <a:prstGeom prst="rect">
            <a:avLst/>
          </a:prstGeom>
        </p:spPr>
      </p:pic>
      <p:sp>
        <p:nvSpPr>
          <p:cNvPr id="6" name="object 6"/>
          <p:cNvSpPr txBox="1"/>
          <p:nvPr/>
        </p:nvSpPr>
        <p:spPr>
          <a:xfrm>
            <a:off x="2670695" y="2558605"/>
            <a:ext cx="1856739" cy="2138045"/>
          </a:xfrm>
          <a:prstGeom prst="rect">
            <a:avLst/>
          </a:prstGeom>
        </p:spPr>
        <p:txBody>
          <a:bodyPr vert="horz" wrap="square" lIns="0" tIns="40005" rIns="0" bIns="0" rtlCol="0">
            <a:spAutoFit/>
          </a:bodyPr>
          <a:lstStyle/>
          <a:p>
            <a:pPr marL="12700" marR="5080">
              <a:lnSpc>
                <a:spcPts val="1730"/>
              </a:lnSpc>
              <a:spcBef>
                <a:spcPts val="315"/>
              </a:spcBef>
            </a:pPr>
            <a:r>
              <a:rPr sz="1600" b="1" spc="-10" dirty="0">
                <a:solidFill>
                  <a:srgbClr val="FFFFFF"/>
                </a:solidFill>
                <a:latin typeface="Calibri"/>
                <a:cs typeface="Calibri"/>
              </a:rPr>
              <a:t>High-</a:t>
            </a:r>
            <a:r>
              <a:rPr sz="1600" b="1" dirty="0">
                <a:solidFill>
                  <a:srgbClr val="FFFFFF"/>
                </a:solidFill>
                <a:latin typeface="Calibri"/>
                <a:cs typeface="Calibri"/>
              </a:rPr>
              <a:t>impact</a:t>
            </a:r>
            <a:r>
              <a:rPr sz="1600" b="1" spc="-20" dirty="0">
                <a:solidFill>
                  <a:srgbClr val="FFFFFF"/>
                </a:solidFill>
                <a:latin typeface="Calibri"/>
                <a:cs typeface="Calibri"/>
              </a:rPr>
              <a:t> </a:t>
            </a:r>
            <a:r>
              <a:rPr sz="1600" b="1" dirty="0">
                <a:solidFill>
                  <a:srgbClr val="FFFFFF"/>
                </a:solidFill>
                <a:latin typeface="Calibri"/>
                <a:cs typeface="Calibri"/>
              </a:rPr>
              <a:t>pilots</a:t>
            </a:r>
            <a:r>
              <a:rPr sz="1600" b="1" spc="-15" dirty="0">
                <a:solidFill>
                  <a:srgbClr val="FFFFFF"/>
                </a:solidFill>
                <a:latin typeface="Calibri"/>
                <a:cs typeface="Calibri"/>
              </a:rPr>
              <a:t> </a:t>
            </a:r>
            <a:r>
              <a:rPr sz="1600" b="1" spc="-25" dirty="0">
                <a:solidFill>
                  <a:srgbClr val="FFFFFF"/>
                </a:solidFill>
                <a:latin typeface="Calibri"/>
                <a:cs typeface="Calibri"/>
              </a:rPr>
              <a:t>for </a:t>
            </a:r>
            <a:r>
              <a:rPr sz="1600" b="1" dirty="0">
                <a:solidFill>
                  <a:srgbClr val="FFFFFF"/>
                </a:solidFill>
                <a:latin typeface="Calibri"/>
                <a:cs typeface="Calibri"/>
              </a:rPr>
              <a:t>industry:</a:t>
            </a:r>
            <a:r>
              <a:rPr sz="1600" b="1" spc="-85" dirty="0">
                <a:solidFill>
                  <a:srgbClr val="FFFFFF"/>
                </a:solidFill>
                <a:latin typeface="Calibri"/>
                <a:cs typeface="Calibri"/>
              </a:rPr>
              <a:t> </a:t>
            </a:r>
            <a:r>
              <a:rPr sz="1600" b="1" spc="-10" dirty="0">
                <a:solidFill>
                  <a:srgbClr val="FFFFFF"/>
                </a:solidFill>
                <a:latin typeface="Calibri"/>
                <a:cs typeface="Calibri"/>
              </a:rPr>
              <a:t>accelerating </a:t>
            </a:r>
            <a:r>
              <a:rPr sz="1600" b="1" dirty="0">
                <a:solidFill>
                  <a:srgbClr val="FFFFFF"/>
                </a:solidFill>
                <a:latin typeface="Calibri"/>
                <a:cs typeface="Calibri"/>
              </a:rPr>
              <a:t>AI</a:t>
            </a:r>
            <a:r>
              <a:rPr sz="1600" b="1" spc="-35" dirty="0">
                <a:solidFill>
                  <a:srgbClr val="FFFFFF"/>
                </a:solidFill>
                <a:latin typeface="Calibri"/>
                <a:cs typeface="Calibri"/>
              </a:rPr>
              <a:t> </a:t>
            </a:r>
            <a:r>
              <a:rPr sz="1600" b="1" dirty="0">
                <a:solidFill>
                  <a:srgbClr val="FFFFFF"/>
                </a:solidFill>
                <a:latin typeface="Calibri"/>
                <a:cs typeface="Calibri"/>
              </a:rPr>
              <a:t>(software)</a:t>
            </a:r>
            <a:r>
              <a:rPr sz="1600" b="1" spc="-30" dirty="0">
                <a:solidFill>
                  <a:srgbClr val="FFFFFF"/>
                </a:solidFill>
                <a:latin typeface="Calibri"/>
                <a:cs typeface="Calibri"/>
              </a:rPr>
              <a:t> </a:t>
            </a:r>
            <a:r>
              <a:rPr sz="1600" b="1" dirty="0">
                <a:solidFill>
                  <a:srgbClr val="FFFFFF"/>
                </a:solidFill>
                <a:latin typeface="Calibri"/>
                <a:cs typeface="Calibri"/>
              </a:rPr>
              <a:t>–</a:t>
            </a:r>
            <a:r>
              <a:rPr sz="1600" b="1" spc="-35" dirty="0">
                <a:solidFill>
                  <a:srgbClr val="FFFFFF"/>
                </a:solidFill>
                <a:latin typeface="Calibri"/>
                <a:cs typeface="Calibri"/>
              </a:rPr>
              <a:t> </a:t>
            </a:r>
            <a:r>
              <a:rPr sz="1600" b="1" spc="-10" dirty="0">
                <a:solidFill>
                  <a:srgbClr val="FFFFFF"/>
                </a:solidFill>
                <a:latin typeface="Calibri"/>
                <a:cs typeface="Calibri"/>
              </a:rPr>
              <a:t>robot (hardware) convergence</a:t>
            </a:r>
            <a:endParaRPr sz="1600" dirty="0">
              <a:latin typeface="Calibri"/>
              <a:cs typeface="Calibri"/>
            </a:endParaRPr>
          </a:p>
          <a:p>
            <a:pPr marL="127000" marR="99695" indent="-114300">
              <a:lnSpc>
                <a:spcPts val="1300"/>
              </a:lnSpc>
              <a:spcBef>
                <a:spcPts val="5"/>
              </a:spcBef>
              <a:buSzPct val="116666"/>
              <a:buChar char="•"/>
              <a:tabLst>
                <a:tab pos="127000" algn="l"/>
                <a:tab pos="165735" algn="l"/>
              </a:tabLst>
            </a:pPr>
            <a:r>
              <a:rPr sz="1200" dirty="0">
                <a:solidFill>
                  <a:srgbClr val="FFFFFF"/>
                </a:solidFill>
                <a:latin typeface="Calibri"/>
                <a:cs typeface="Calibri"/>
              </a:rPr>
              <a:t>	Spur</a:t>
            </a:r>
            <a:r>
              <a:rPr sz="1200" spc="-25" dirty="0">
                <a:solidFill>
                  <a:srgbClr val="FFFFFF"/>
                </a:solidFill>
                <a:latin typeface="Calibri"/>
                <a:cs typeface="Calibri"/>
              </a:rPr>
              <a:t> </a:t>
            </a:r>
            <a:r>
              <a:rPr sz="1200" dirty="0">
                <a:solidFill>
                  <a:srgbClr val="FFFFFF"/>
                </a:solidFill>
                <a:latin typeface="Calibri"/>
                <a:cs typeface="Calibri"/>
              </a:rPr>
              <a:t>the</a:t>
            </a:r>
            <a:r>
              <a:rPr sz="1200" spc="-25" dirty="0">
                <a:solidFill>
                  <a:srgbClr val="FFFFFF"/>
                </a:solidFill>
                <a:latin typeface="Calibri"/>
                <a:cs typeface="Calibri"/>
              </a:rPr>
              <a:t> </a:t>
            </a:r>
            <a:r>
              <a:rPr sz="1200" dirty="0">
                <a:solidFill>
                  <a:srgbClr val="FFFFFF"/>
                </a:solidFill>
                <a:latin typeface="Calibri"/>
                <a:cs typeface="Calibri"/>
              </a:rPr>
              <a:t>development</a:t>
            </a:r>
            <a:r>
              <a:rPr sz="1200" spc="-20" dirty="0">
                <a:solidFill>
                  <a:srgbClr val="FFFFFF"/>
                </a:solidFill>
                <a:latin typeface="Calibri"/>
                <a:cs typeface="Calibri"/>
              </a:rPr>
              <a:t> </a:t>
            </a:r>
            <a:r>
              <a:rPr sz="1200" spc="-25" dirty="0">
                <a:solidFill>
                  <a:srgbClr val="FFFFFF"/>
                </a:solidFill>
                <a:latin typeface="Calibri"/>
                <a:cs typeface="Calibri"/>
              </a:rPr>
              <a:t>of </a:t>
            </a:r>
            <a:r>
              <a:rPr sz="1200" dirty="0">
                <a:solidFill>
                  <a:srgbClr val="FFFFFF"/>
                </a:solidFill>
                <a:latin typeface="Calibri"/>
                <a:cs typeface="Calibri"/>
              </a:rPr>
              <a:t>sovereign</a:t>
            </a:r>
            <a:r>
              <a:rPr sz="1200" spc="-30" dirty="0">
                <a:solidFill>
                  <a:srgbClr val="FFFFFF"/>
                </a:solidFill>
                <a:latin typeface="Calibri"/>
                <a:cs typeface="Calibri"/>
              </a:rPr>
              <a:t> </a:t>
            </a:r>
            <a:r>
              <a:rPr sz="1200" dirty="0">
                <a:solidFill>
                  <a:srgbClr val="FFFFFF"/>
                </a:solidFill>
                <a:latin typeface="Calibri"/>
                <a:cs typeface="Calibri"/>
              </a:rPr>
              <a:t>AI</a:t>
            </a:r>
            <a:r>
              <a:rPr sz="1200" spc="-25" dirty="0">
                <a:solidFill>
                  <a:srgbClr val="FFFFFF"/>
                </a:solidFill>
                <a:latin typeface="Calibri"/>
                <a:cs typeface="Calibri"/>
              </a:rPr>
              <a:t> </a:t>
            </a:r>
            <a:r>
              <a:rPr sz="1200" spc="-10" dirty="0">
                <a:solidFill>
                  <a:srgbClr val="FFFFFF"/>
                </a:solidFill>
                <a:latin typeface="Calibri"/>
                <a:cs typeface="Calibri"/>
              </a:rPr>
              <a:t>technologies, </a:t>
            </a:r>
            <a:r>
              <a:rPr sz="1200" dirty="0">
                <a:solidFill>
                  <a:srgbClr val="FFFFFF"/>
                </a:solidFill>
                <a:latin typeface="Calibri"/>
                <a:cs typeface="Calibri"/>
              </a:rPr>
              <a:t>foundational</a:t>
            </a:r>
            <a:r>
              <a:rPr sz="1200" spc="-60" dirty="0">
                <a:solidFill>
                  <a:srgbClr val="FFFFFF"/>
                </a:solidFill>
                <a:latin typeface="Calibri"/>
                <a:cs typeface="Calibri"/>
              </a:rPr>
              <a:t> </a:t>
            </a:r>
            <a:r>
              <a:rPr sz="1200" dirty="0">
                <a:solidFill>
                  <a:srgbClr val="FFFFFF"/>
                </a:solidFill>
                <a:latin typeface="Calibri"/>
                <a:cs typeface="Calibri"/>
              </a:rPr>
              <a:t>models</a:t>
            </a:r>
            <a:r>
              <a:rPr sz="1200" spc="-55" dirty="0">
                <a:solidFill>
                  <a:srgbClr val="FFFFFF"/>
                </a:solidFill>
                <a:latin typeface="Calibri"/>
                <a:cs typeface="Calibri"/>
              </a:rPr>
              <a:t> </a:t>
            </a:r>
            <a:r>
              <a:rPr sz="1200" spc="-25" dirty="0">
                <a:solidFill>
                  <a:srgbClr val="FFFFFF"/>
                </a:solidFill>
                <a:latin typeface="Calibri"/>
                <a:cs typeface="Calibri"/>
              </a:rPr>
              <a:t>and </a:t>
            </a:r>
            <a:r>
              <a:rPr sz="1200" dirty="0">
                <a:solidFill>
                  <a:srgbClr val="FFFFFF"/>
                </a:solidFill>
                <a:latin typeface="Calibri"/>
                <a:cs typeface="Calibri"/>
              </a:rPr>
              <a:t>intelligent</a:t>
            </a:r>
            <a:r>
              <a:rPr sz="1200" spc="-45" dirty="0">
                <a:solidFill>
                  <a:srgbClr val="FFFFFF"/>
                </a:solidFill>
                <a:latin typeface="Calibri"/>
                <a:cs typeface="Calibri"/>
              </a:rPr>
              <a:t> </a:t>
            </a:r>
            <a:r>
              <a:rPr sz="1200" spc="-10" dirty="0">
                <a:solidFill>
                  <a:srgbClr val="FFFFFF"/>
                </a:solidFill>
                <a:latin typeface="Calibri"/>
                <a:cs typeface="Calibri"/>
              </a:rPr>
              <a:t>machines</a:t>
            </a:r>
            <a:endParaRPr sz="1200" dirty="0">
              <a:latin typeface="Calibri"/>
              <a:cs typeface="Calibri"/>
            </a:endParaRPr>
          </a:p>
          <a:p>
            <a:pPr marL="127000" indent="-114300">
              <a:lnSpc>
                <a:spcPts val="1190"/>
              </a:lnSpc>
              <a:buChar char="•"/>
              <a:tabLst>
                <a:tab pos="127000" algn="l"/>
              </a:tabLst>
            </a:pPr>
            <a:r>
              <a:rPr sz="1200" dirty="0">
                <a:solidFill>
                  <a:srgbClr val="FFFFFF"/>
                </a:solidFill>
                <a:latin typeface="Calibri"/>
                <a:cs typeface="Calibri"/>
              </a:rPr>
              <a:t>European</a:t>
            </a:r>
            <a:r>
              <a:rPr sz="1200" spc="-25" dirty="0">
                <a:solidFill>
                  <a:srgbClr val="FFFFFF"/>
                </a:solidFill>
                <a:latin typeface="Calibri"/>
                <a:cs typeface="Calibri"/>
              </a:rPr>
              <a:t> </a:t>
            </a:r>
            <a:r>
              <a:rPr sz="1200" dirty="0">
                <a:solidFill>
                  <a:srgbClr val="FFFFFF"/>
                </a:solidFill>
                <a:latin typeface="Calibri"/>
                <a:cs typeface="Calibri"/>
              </a:rPr>
              <a:t>control</a:t>
            </a:r>
            <a:r>
              <a:rPr sz="1200" spc="-30" dirty="0">
                <a:solidFill>
                  <a:srgbClr val="FFFFFF"/>
                </a:solidFill>
                <a:latin typeface="Calibri"/>
                <a:cs typeface="Calibri"/>
              </a:rPr>
              <a:t> </a:t>
            </a:r>
            <a:r>
              <a:rPr sz="1200" dirty="0">
                <a:solidFill>
                  <a:srgbClr val="FFFFFF"/>
                </a:solidFill>
                <a:latin typeface="Calibri"/>
                <a:cs typeface="Calibri"/>
              </a:rPr>
              <a:t>over</a:t>
            </a:r>
            <a:r>
              <a:rPr sz="1200" spc="-25" dirty="0">
                <a:solidFill>
                  <a:srgbClr val="FFFFFF"/>
                </a:solidFill>
                <a:latin typeface="Calibri"/>
                <a:cs typeface="Calibri"/>
              </a:rPr>
              <a:t> </a:t>
            </a:r>
            <a:r>
              <a:rPr sz="1200" spc="-20" dirty="0">
                <a:solidFill>
                  <a:srgbClr val="FFFFFF"/>
                </a:solidFill>
                <a:latin typeface="Calibri"/>
                <a:cs typeface="Calibri"/>
              </a:rPr>
              <a:t>full</a:t>
            </a:r>
            <a:endParaRPr sz="1200" dirty="0">
              <a:latin typeface="Calibri"/>
              <a:cs typeface="Calibri"/>
            </a:endParaRPr>
          </a:p>
          <a:p>
            <a:pPr marL="127000">
              <a:lnSpc>
                <a:spcPts val="1370"/>
              </a:lnSpc>
            </a:pPr>
            <a:r>
              <a:rPr sz="1200" dirty="0">
                <a:solidFill>
                  <a:srgbClr val="FFFFFF"/>
                </a:solidFill>
                <a:latin typeface="Calibri"/>
                <a:cs typeface="Calibri"/>
              </a:rPr>
              <a:t>technology</a:t>
            </a:r>
            <a:r>
              <a:rPr sz="1200" spc="-50" dirty="0">
                <a:solidFill>
                  <a:srgbClr val="FFFFFF"/>
                </a:solidFill>
                <a:latin typeface="Calibri"/>
                <a:cs typeface="Calibri"/>
              </a:rPr>
              <a:t> </a:t>
            </a:r>
            <a:r>
              <a:rPr sz="1200" spc="-20" dirty="0">
                <a:solidFill>
                  <a:srgbClr val="FFFFFF"/>
                </a:solidFill>
                <a:latin typeface="Calibri"/>
                <a:cs typeface="Calibri"/>
              </a:rPr>
              <a:t>stack</a:t>
            </a:r>
            <a:endParaRPr sz="1200" dirty="0">
              <a:latin typeface="Calibri"/>
              <a:cs typeface="Calibri"/>
            </a:endParaRPr>
          </a:p>
        </p:txBody>
      </p:sp>
      <p:pic>
        <p:nvPicPr>
          <p:cNvPr id="7" name="object 7"/>
          <p:cNvPicPr/>
          <p:nvPr/>
        </p:nvPicPr>
        <p:blipFill>
          <a:blip r:embed="rId5" cstate="print"/>
          <a:stretch>
            <a:fillRect/>
          </a:stretch>
        </p:blipFill>
        <p:spPr>
          <a:xfrm>
            <a:off x="4980379" y="1782096"/>
            <a:ext cx="2260565" cy="4114085"/>
          </a:xfrm>
          <a:prstGeom prst="rect">
            <a:avLst/>
          </a:prstGeom>
        </p:spPr>
      </p:pic>
      <p:sp>
        <p:nvSpPr>
          <p:cNvPr id="8" name="object 8"/>
          <p:cNvSpPr txBox="1"/>
          <p:nvPr/>
        </p:nvSpPr>
        <p:spPr>
          <a:xfrm>
            <a:off x="5043878" y="2567952"/>
            <a:ext cx="1867535" cy="2239074"/>
          </a:xfrm>
          <a:prstGeom prst="rect">
            <a:avLst/>
          </a:prstGeom>
        </p:spPr>
        <p:txBody>
          <a:bodyPr vert="horz" wrap="square" lIns="0" tIns="33020" rIns="0" bIns="0" rtlCol="0">
            <a:spAutoFit/>
          </a:bodyPr>
          <a:lstStyle/>
          <a:p>
            <a:pPr marL="12700" marR="5080">
              <a:lnSpc>
                <a:spcPts val="1730"/>
              </a:lnSpc>
              <a:spcBef>
                <a:spcPts val="315"/>
              </a:spcBef>
            </a:pPr>
            <a:r>
              <a:rPr sz="1600" b="1" spc="-10" dirty="0">
                <a:solidFill>
                  <a:srgbClr val="FFFFFF"/>
                </a:solidFill>
                <a:latin typeface="Calibri"/>
                <a:cs typeface="Calibri"/>
              </a:rPr>
              <a:t>Challenge-based(stage-gate) approach to grow champions</a:t>
            </a:r>
          </a:p>
          <a:p>
            <a:pPr marL="12700">
              <a:lnSpc>
                <a:spcPts val="1200"/>
              </a:lnSpc>
            </a:pPr>
            <a:r>
              <a:rPr sz="1200" dirty="0">
                <a:solidFill>
                  <a:srgbClr val="FFFFFF"/>
                </a:solidFill>
                <a:latin typeface="Calibri"/>
                <a:cs typeface="Calibri"/>
              </a:rPr>
              <a:t>•Accelerate</a:t>
            </a:r>
            <a:r>
              <a:rPr sz="1200" spc="-50" dirty="0">
                <a:solidFill>
                  <a:srgbClr val="FFFFFF"/>
                </a:solidFill>
                <a:latin typeface="Calibri"/>
                <a:cs typeface="Calibri"/>
              </a:rPr>
              <a:t> </a:t>
            </a:r>
            <a:r>
              <a:rPr sz="1200" dirty="0">
                <a:solidFill>
                  <a:srgbClr val="FFFFFF"/>
                </a:solidFill>
                <a:latin typeface="Calibri"/>
                <a:cs typeface="Calibri"/>
              </a:rPr>
              <a:t>progress</a:t>
            </a:r>
            <a:r>
              <a:rPr sz="1200" spc="-50" dirty="0">
                <a:solidFill>
                  <a:srgbClr val="FFFFFF"/>
                </a:solidFill>
                <a:latin typeface="Calibri"/>
                <a:cs typeface="Calibri"/>
              </a:rPr>
              <a:t> </a:t>
            </a:r>
            <a:r>
              <a:rPr sz="1200" spc="-10" dirty="0">
                <a:solidFill>
                  <a:srgbClr val="FFFFFF"/>
                </a:solidFill>
                <a:latin typeface="Calibri"/>
                <a:cs typeface="Calibri"/>
              </a:rPr>
              <a:t>through</a:t>
            </a:r>
            <a:endParaRPr sz="1200" dirty="0">
              <a:latin typeface="Calibri"/>
              <a:cs typeface="Calibri"/>
            </a:endParaRPr>
          </a:p>
          <a:p>
            <a:pPr marL="69850" marR="86360">
              <a:lnSpc>
                <a:spcPts val="1300"/>
              </a:lnSpc>
              <a:spcBef>
                <a:spcPts val="85"/>
              </a:spcBef>
            </a:pPr>
            <a:r>
              <a:rPr sz="1200" dirty="0">
                <a:solidFill>
                  <a:srgbClr val="FFFFFF"/>
                </a:solidFill>
                <a:latin typeface="Calibri"/>
                <a:cs typeface="Calibri"/>
              </a:rPr>
              <a:t>early</a:t>
            </a:r>
            <a:r>
              <a:rPr sz="1200" spc="-35" dirty="0">
                <a:solidFill>
                  <a:srgbClr val="FFFFFF"/>
                </a:solidFill>
                <a:latin typeface="Calibri"/>
                <a:cs typeface="Calibri"/>
              </a:rPr>
              <a:t> </a:t>
            </a:r>
            <a:r>
              <a:rPr sz="1200" dirty="0">
                <a:solidFill>
                  <a:srgbClr val="FFFFFF"/>
                </a:solidFill>
                <a:latin typeface="Calibri"/>
                <a:cs typeface="Calibri"/>
              </a:rPr>
              <a:t>TRL</a:t>
            </a:r>
            <a:r>
              <a:rPr sz="1200" spc="-35" dirty="0">
                <a:solidFill>
                  <a:srgbClr val="FFFFFF"/>
                </a:solidFill>
                <a:latin typeface="Calibri"/>
                <a:cs typeface="Calibri"/>
              </a:rPr>
              <a:t> </a:t>
            </a:r>
            <a:r>
              <a:rPr sz="1200" dirty="0">
                <a:solidFill>
                  <a:srgbClr val="FFFFFF"/>
                </a:solidFill>
                <a:latin typeface="Calibri"/>
                <a:cs typeface="Calibri"/>
              </a:rPr>
              <a:t>levels,</a:t>
            </a:r>
            <a:r>
              <a:rPr sz="1200" spc="-30" dirty="0">
                <a:solidFill>
                  <a:srgbClr val="FFFFFF"/>
                </a:solidFill>
                <a:latin typeface="Calibri"/>
                <a:cs typeface="Calibri"/>
              </a:rPr>
              <a:t> </a:t>
            </a:r>
            <a:r>
              <a:rPr sz="1200" spc="-10" dirty="0">
                <a:solidFill>
                  <a:srgbClr val="FFFFFF"/>
                </a:solidFill>
                <a:latin typeface="Calibri"/>
                <a:cs typeface="Calibri"/>
              </a:rPr>
              <a:t>application </a:t>
            </a:r>
            <a:r>
              <a:rPr sz="1200" dirty="0">
                <a:solidFill>
                  <a:srgbClr val="FFFFFF"/>
                </a:solidFill>
                <a:latin typeface="Calibri"/>
                <a:cs typeface="Calibri"/>
              </a:rPr>
              <a:t>discovery</a:t>
            </a:r>
            <a:r>
              <a:rPr sz="1200" spc="-35" dirty="0">
                <a:solidFill>
                  <a:srgbClr val="FFFFFF"/>
                </a:solidFill>
                <a:latin typeface="Calibri"/>
                <a:cs typeface="Calibri"/>
              </a:rPr>
              <a:t> </a:t>
            </a:r>
            <a:r>
              <a:rPr sz="1200" dirty="0">
                <a:solidFill>
                  <a:srgbClr val="FFFFFF"/>
                </a:solidFill>
                <a:latin typeface="Calibri"/>
                <a:cs typeface="Calibri"/>
              </a:rPr>
              <a:t>and</a:t>
            </a:r>
            <a:r>
              <a:rPr sz="1200" spc="-30" dirty="0">
                <a:solidFill>
                  <a:srgbClr val="FFFFFF"/>
                </a:solidFill>
                <a:latin typeface="Calibri"/>
                <a:cs typeface="Calibri"/>
              </a:rPr>
              <a:t> </a:t>
            </a:r>
            <a:r>
              <a:rPr sz="1200" spc="-10" dirty="0">
                <a:solidFill>
                  <a:srgbClr val="FFFFFF"/>
                </a:solidFill>
                <a:latin typeface="Calibri"/>
                <a:cs typeface="Calibri"/>
              </a:rPr>
              <a:t>quicker deployment</a:t>
            </a:r>
            <a:endParaRPr sz="1200" dirty="0">
              <a:latin typeface="Calibri"/>
              <a:cs typeface="Calibri"/>
            </a:endParaRPr>
          </a:p>
          <a:p>
            <a:pPr marL="12700">
              <a:lnSpc>
                <a:spcPts val="1195"/>
              </a:lnSpc>
            </a:pPr>
            <a:r>
              <a:rPr sz="1200" dirty="0">
                <a:solidFill>
                  <a:srgbClr val="FFFFFF"/>
                </a:solidFill>
                <a:latin typeface="Calibri"/>
                <a:cs typeface="Calibri"/>
              </a:rPr>
              <a:t>•Bridge</a:t>
            </a:r>
            <a:r>
              <a:rPr sz="1200" spc="-30" dirty="0">
                <a:solidFill>
                  <a:srgbClr val="FFFFFF"/>
                </a:solidFill>
                <a:latin typeface="Calibri"/>
                <a:cs typeface="Calibri"/>
              </a:rPr>
              <a:t> </a:t>
            </a:r>
            <a:r>
              <a:rPr sz="1200" dirty="0">
                <a:solidFill>
                  <a:srgbClr val="FFFFFF"/>
                </a:solidFill>
                <a:latin typeface="Calibri"/>
                <a:cs typeface="Calibri"/>
              </a:rPr>
              <a:t>gap</a:t>
            </a:r>
            <a:r>
              <a:rPr sz="1200" spc="-25" dirty="0">
                <a:solidFill>
                  <a:srgbClr val="FFFFFF"/>
                </a:solidFill>
                <a:latin typeface="Calibri"/>
                <a:cs typeface="Calibri"/>
              </a:rPr>
              <a:t> </a:t>
            </a:r>
            <a:r>
              <a:rPr sz="1200" dirty="0">
                <a:solidFill>
                  <a:srgbClr val="FFFFFF"/>
                </a:solidFill>
                <a:latin typeface="Calibri"/>
                <a:cs typeface="Calibri"/>
              </a:rPr>
              <a:t>between</a:t>
            </a:r>
            <a:r>
              <a:rPr sz="1200" spc="-30" dirty="0">
                <a:solidFill>
                  <a:srgbClr val="FFFFFF"/>
                </a:solidFill>
                <a:latin typeface="Calibri"/>
                <a:cs typeface="Calibri"/>
              </a:rPr>
              <a:t> </a:t>
            </a:r>
            <a:r>
              <a:rPr sz="1200" spc="-10" dirty="0">
                <a:solidFill>
                  <a:srgbClr val="FFFFFF"/>
                </a:solidFill>
                <a:latin typeface="Calibri"/>
                <a:cs typeface="Calibri"/>
              </a:rPr>
              <a:t>applied</a:t>
            </a:r>
            <a:endParaRPr sz="1200" dirty="0">
              <a:latin typeface="Calibri"/>
              <a:cs typeface="Calibri"/>
            </a:endParaRPr>
          </a:p>
          <a:p>
            <a:pPr marL="69850" marR="50165" algn="just">
              <a:lnSpc>
                <a:spcPts val="1300"/>
              </a:lnSpc>
              <a:spcBef>
                <a:spcPts val="90"/>
              </a:spcBef>
            </a:pPr>
            <a:r>
              <a:rPr sz="1200" dirty="0">
                <a:solidFill>
                  <a:srgbClr val="FFFFFF"/>
                </a:solidFill>
                <a:latin typeface="Calibri"/>
                <a:cs typeface="Calibri"/>
              </a:rPr>
              <a:t>Research</a:t>
            </a:r>
            <a:r>
              <a:rPr sz="1200" spc="-30" dirty="0">
                <a:solidFill>
                  <a:srgbClr val="FFFFFF"/>
                </a:solidFill>
                <a:latin typeface="Calibri"/>
                <a:cs typeface="Calibri"/>
              </a:rPr>
              <a:t> </a:t>
            </a:r>
            <a:r>
              <a:rPr sz="1200" dirty="0">
                <a:solidFill>
                  <a:srgbClr val="FFFFFF"/>
                </a:solidFill>
                <a:latin typeface="Calibri"/>
                <a:cs typeface="Calibri"/>
              </a:rPr>
              <a:t>and</a:t>
            </a:r>
            <a:r>
              <a:rPr sz="1200" spc="-25" dirty="0">
                <a:solidFill>
                  <a:srgbClr val="FFFFFF"/>
                </a:solidFill>
                <a:latin typeface="Calibri"/>
                <a:cs typeface="Calibri"/>
              </a:rPr>
              <a:t> </a:t>
            </a:r>
            <a:r>
              <a:rPr sz="1200" dirty="0">
                <a:solidFill>
                  <a:srgbClr val="FFFFFF"/>
                </a:solidFill>
                <a:latin typeface="Calibri"/>
                <a:cs typeface="Calibri"/>
              </a:rPr>
              <a:t>Industry</a:t>
            </a:r>
            <a:r>
              <a:rPr sz="1200" spc="-30" dirty="0">
                <a:solidFill>
                  <a:srgbClr val="FFFFFF"/>
                </a:solidFill>
                <a:latin typeface="Calibri"/>
                <a:cs typeface="Calibri"/>
              </a:rPr>
              <a:t> </a:t>
            </a:r>
            <a:r>
              <a:rPr sz="1200" spc="-10" dirty="0">
                <a:solidFill>
                  <a:srgbClr val="FFFFFF"/>
                </a:solidFill>
                <a:latin typeface="Calibri"/>
                <a:cs typeface="Calibri"/>
              </a:rPr>
              <a:t>(end- </a:t>
            </a:r>
            <a:r>
              <a:rPr sz="1200" dirty="0">
                <a:solidFill>
                  <a:srgbClr val="FFFFFF"/>
                </a:solidFill>
                <a:latin typeface="Calibri"/>
                <a:cs typeface="Calibri"/>
              </a:rPr>
              <a:t>user)</a:t>
            </a:r>
            <a:r>
              <a:rPr sz="1200" spc="-30" dirty="0">
                <a:solidFill>
                  <a:srgbClr val="FFFFFF"/>
                </a:solidFill>
                <a:latin typeface="Calibri"/>
                <a:cs typeface="Calibri"/>
              </a:rPr>
              <a:t> </a:t>
            </a:r>
            <a:r>
              <a:rPr sz="1200" dirty="0">
                <a:solidFill>
                  <a:srgbClr val="FFFFFF"/>
                </a:solidFill>
                <a:latin typeface="Calibri"/>
                <a:cs typeface="Calibri"/>
              </a:rPr>
              <a:t>needs</a:t>
            </a:r>
            <a:r>
              <a:rPr sz="1200" spc="-25" dirty="0">
                <a:solidFill>
                  <a:srgbClr val="FFFFFF"/>
                </a:solidFill>
                <a:latin typeface="Calibri"/>
                <a:cs typeface="Calibri"/>
              </a:rPr>
              <a:t> </a:t>
            </a:r>
            <a:r>
              <a:rPr sz="1200" dirty="0">
                <a:solidFill>
                  <a:srgbClr val="FFFFFF"/>
                </a:solidFill>
                <a:latin typeface="Calibri"/>
                <a:cs typeface="Calibri"/>
              </a:rPr>
              <a:t>and</a:t>
            </a:r>
            <a:r>
              <a:rPr sz="1200" spc="-25" dirty="0">
                <a:solidFill>
                  <a:srgbClr val="FFFFFF"/>
                </a:solidFill>
                <a:latin typeface="Calibri"/>
                <a:cs typeface="Calibri"/>
              </a:rPr>
              <a:t> </a:t>
            </a:r>
            <a:r>
              <a:rPr sz="1200" dirty="0">
                <a:solidFill>
                  <a:srgbClr val="FFFFFF"/>
                </a:solidFill>
                <a:latin typeface="Calibri"/>
                <a:cs typeface="Calibri"/>
              </a:rPr>
              <a:t>drives</a:t>
            </a:r>
            <a:r>
              <a:rPr sz="1200" spc="-25" dirty="0">
                <a:solidFill>
                  <a:srgbClr val="FFFFFF"/>
                </a:solidFill>
                <a:latin typeface="Calibri"/>
                <a:cs typeface="Calibri"/>
              </a:rPr>
              <a:t> </a:t>
            </a:r>
            <a:r>
              <a:rPr sz="1200" spc="-10" dirty="0">
                <a:solidFill>
                  <a:srgbClr val="FFFFFF"/>
                </a:solidFill>
                <a:latin typeface="Calibri"/>
                <a:cs typeface="Calibri"/>
              </a:rPr>
              <a:t>skills development</a:t>
            </a:r>
            <a:endParaRPr sz="1200" dirty="0">
              <a:latin typeface="Calibri"/>
              <a:cs typeface="Calibri"/>
            </a:endParaRPr>
          </a:p>
        </p:txBody>
      </p:sp>
      <p:pic>
        <p:nvPicPr>
          <p:cNvPr id="9" name="object 9"/>
          <p:cNvPicPr/>
          <p:nvPr/>
        </p:nvPicPr>
        <p:blipFill>
          <a:blip r:embed="rId6" cstate="print"/>
          <a:stretch>
            <a:fillRect/>
          </a:stretch>
        </p:blipFill>
        <p:spPr>
          <a:xfrm>
            <a:off x="9748222" y="1782096"/>
            <a:ext cx="2260564" cy="4114085"/>
          </a:xfrm>
          <a:prstGeom prst="rect">
            <a:avLst/>
          </a:prstGeom>
        </p:spPr>
      </p:pic>
      <p:sp>
        <p:nvSpPr>
          <p:cNvPr id="10" name="object 10"/>
          <p:cNvSpPr txBox="1"/>
          <p:nvPr/>
        </p:nvSpPr>
        <p:spPr>
          <a:xfrm>
            <a:off x="9811721" y="2567952"/>
            <a:ext cx="2054225" cy="1854354"/>
          </a:xfrm>
          <a:prstGeom prst="rect">
            <a:avLst/>
          </a:prstGeom>
        </p:spPr>
        <p:txBody>
          <a:bodyPr vert="horz" wrap="square" lIns="0" tIns="33020" rIns="0" bIns="0" rtlCol="0">
            <a:spAutoFit/>
          </a:bodyPr>
          <a:lstStyle/>
          <a:p>
            <a:pPr marL="12700" marR="5080">
              <a:lnSpc>
                <a:spcPts val="1730"/>
              </a:lnSpc>
              <a:spcBef>
                <a:spcPts val="315"/>
              </a:spcBef>
            </a:pPr>
            <a:r>
              <a:rPr sz="1600" b="1" spc="-10" dirty="0">
                <a:solidFill>
                  <a:srgbClr val="FFFFFF"/>
                </a:solidFill>
                <a:latin typeface="Calibri"/>
                <a:cs typeface="Calibri"/>
              </a:rPr>
              <a:t>Creating consonance across member state</a:t>
            </a:r>
            <a:r>
              <a:rPr lang="en-US" sz="1600" b="1" spc="-10" dirty="0">
                <a:solidFill>
                  <a:srgbClr val="FFFFFF"/>
                </a:solidFill>
                <a:latin typeface="Calibri"/>
                <a:cs typeface="Calibri"/>
              </a:rPr>
              <a:t> policies</a:t>
            </a:r>
            <a:r>
              <a:rPr sz="1600" b="1" spc="-10" dirty="0">
                <a:solidFill>
                  <a:srgbClr val="FFFFFF"/>
                </a:solidFill>
                <a:latin typeface="Calibri"/>
                <a:cs typeface="Calibri"/>
              </a:rPr>
              <a:t> and ecosystems</a:t>
            </a:r>
          </a:p>
          <a:p>
            <a:pPr marL="12700">
              <a:lnSpc>
                <a:spcPts val="1200"/>
              </a:lnSpc>
            </a:pPr>
            <a:r>
              <a:rPr sz="1200" spc="-10" dirty="0">
                <a:solidFill>
                  <a:srgbClr val="FFFFFF"/>
                </a:solidFill>
                <a:latin typeface="Calibri"/>
                <a:cs typeface="Calibri"/>
              </a:rPr>
              <a:t>•Overcome</a:t>
            </a:r>
            <a:r>
              <a:rPr sz="1200" spc="-30" dirty="0">
                <a:solidFill>
                  <a:srgbClr val="FFFFFF"/>
                </a:solidFill>
                <a:latin typeface="Calibri"/>
                <a:cs typeface="Calibri"/>
              </a:rPr>
              <a:t> </a:t>
            </a:r>
            <a:r>
              <a:rPr sz="1200" dirty="0">
                <a:solidFill>
                  <a:srgbClr val="FFFFFF"/>
                </a:solidFill>
                <a:latin typeface="Calibri"/>
                <a:cs typeface="Calibri"/>
              </a:rPr>
              <a:t>fragmentation</a:t>
            </a:r>
            <a:r>
              <a:rPr sz="1200" spc="-25" dirty="0">
                <a:solidFill>
                  <a:srgbClr val="FFFFFF"/>
                </a:solidFill>
                <a:latin typeface="Calibri"/>
                <a:cs typeface="Calibri"/>
              </a:rPr>
              <a:t> in</a:t>
            </a:r>
            <a:endParaRPr sz="1200" dirty="0">
              <a:latin typeface="Calibri"/>
              <a:cs typeface="Calibri"/>
            </a:endParaRPr>
          </a:p>
          <a:p>
            <a:pPr marL="69850" marR="5080">
              <a:lnSpc>
                <a:spcPts val="1300"/>
              </a:lnSpc>
              <a:spcBef>
                <a:spcPts val="85"/>
              </a:spcBef>
            </a:pPr>
            <a:r>
              <a:rPr sz="1200" dirty="0">
                <a:solidFill>
                  <a:srgbClr val="FFFFFF"/>
                </a:solidFill>
                <a:latin typeface="Calibri"/>
                <a:cs typeface="Calibri"/>
              </a:rPr>
              <a:t>priorities,</a:t>
            </a:r>
            <a:r>
              <a:rPr sz="1200" spc="-40" dirty="0">
                <a:solidFill>
                  <a:srgbClr val="FFFFFF"/>
                </a:solidFill>
                <a:latin typeface="Calibri"/>
                <a:cs typeface="Calibri"/>
              </a:rPr>
              <a:t> </a:t>
            </a:r>
            <a:r>
              <a:rPr sz="1200" dirty="0">
                <a:solidFill>
                  <a:srgbClr val="FFFFFF"/>
                </a:solidFill>
                <a:latin typeface="Calibri"/>
                <a:cs typeface="Calibri"/>
              </a:rPr>
              <a:t>funding,</a:t>
            </a:r>
            <a:r>
              <a:rPr sz="1200" spc="-35" dirty="0">
                <a:solidFill>
                  <a:srgbClr val="FFFFFF"/>
                </a:solidFill>
                <a:latin typeface="Calibri"/>
                <a:cs typeface="Calibri"/>
              </a:rPr>
              <a:t> </a:t>
            </a:r>
            <a:r>
              <a:rPr sz="1200" dirty="0">
                <a:solidFill>
                  <a:srgbClr val="FFFFFF"/>
                </a:solidFill>
                <a:latin typeface="Calibri"/>
                <a:cs typeface="Calibri"/>
              </a:rPr>
              <a:t>and</a:t>
            </a:r>
            <a:r>
              <a:rPr sz="1200" spc="-35" dirty="0">
                <a:solidFill>
                  <a:srgbClr val="FFFFFF"/>
                </a:solidFill>
                <a:latin typeface="Calibri"/>
                <a:cs typeface="Calibri"/>
              </a:rPr>
              <a:t> </a:t>
            </a:r>
            <a:r>
              <a:rPr sz="1200" dirty="0">
                <a:solidFill>
                  <a:srgbClr val="FFFFFF"/>
                </a:solidFill>
                <a:latin typeface="Calibri"/>
                <a:cs typeface="Calibri"/>
              </a:rPr>
              <a:t>policy</a:t>
            </a:r>
            <a:r>
              <a:rPr sz="1200" spc="-35" dirty="0">
                <a:solidFill>
                  <a:srgbClr val="FFFFFF"/>
                </a:solidFill>
                <a:latin typeface="Calibri"/>
                <a:cs typeface="Calibri"/>
              </a:rPr>
              <a:t> </a:t>
            </a:r>
            <a:r>
              <a:rPr sz="1200" spc="-25" dirty="0">
                <a:solidFill>
                  <a:srgbClr val="FFFFFF"/>
                </a:solidFill>
                <a:latin typeface="Calibri"/>
                <a:cs typeface="Calibri"/>
              </a:rPr>
              <a:t>to </a:t>
            </a:r>
            <a:r>
              <a:rPr sz="1200" dirty="0">
                <a:solidFill>
                  <a:srgbClr val="FFFFFF"/>
                </a:solidFill>
                <a:latin typeface="Calibri"/>
                <a:cs typeface="Calibri"/>
              </a:rPr>
              <a:t>concentrate</a:t>
            </a:r>
            <a:r>
              <a:rPr sz="1200" spc="-50" dirty="0">
                <a:solidFill>
                  <a:srgbClr val="FFFFFF"/>
                </a:solidFill>
                <a:latin typeface="Calibri"/>
                <a:cs typeface="Calibri"/>
              </a:rPr>
              <a:t> </a:t>
            </a:r>
            <a:r>
              <a:rPr sz="1200" dirty="0">
                <a:solidFill>
                  <a:srgbClr val="FFFFFF"/>
                </a:solidFill>
                <a:latin typeface="Calibri"/>
                <a:cs typeface="Calibri"/>
              </a:rPr>
              <a:t>focus</a:t>
            </a:r>
            <a:r>
              <a:rPr sz="1200" spc="-50" dirty="0">
                <a:solidFill>
                  <a:srgbClr val="FFFFFF"/>
                </a:solidFill>
                <a:latin typeface="Calibri"/>
                <a:cs typeface="Calibri"/>
              </a:rPr>
              <a:t> </a:t>
            </a:r>
            <a:r>
              <a:rPr sz="1200" spc="-25" dirty="0">
                <a:solidFill>
                  <a:srgbClr val="FFFFFF"/>
                </a:solidFill>
                <a:latin typeface="Calibri"/>
                <a:cs typeface="Calibri"/>
              </a:rPr>
              <a:t>and </a:t>
            </a:r>
            <a:r>
              <a:rPr sz="1200" spc="-10" dirty="0">
                <a:solidFill>
                  <a:srgbClr val="FFFFFF"/>
                </a:solidFill>
                <a:latin typeface="Calibri"/>
                <a:cs typeface="Calibri"/>
              </a:rPr>
              <a:t>investments</a:t>
            </a:r>
            <a:endParaRPr sz="1200" dirty="0">
              <a:latin typeface="Calibri"/>
              <a:cs typeface="Calibri"/>
            </a:endParaRPr>
          </a:p>
          <a:p>
            <a:pPr marL="12700">
              <a:lnSpc>
                <a:spcPts val="1195"/>
              </a:lnSpc>
            </a:pPr>
            <a:r>
              <a:rPr sz="1200" dirty="0">
                <a:solidFill>
                  <a:srgbClr val="FFFFFF"/>
                </a:solidFill>
                <a:latin typeface="Calibri"/>
                <a:cs typeface="Calibri"/>
              </a:rPr>
              <a:t>•Achieving</a:t>
            </a:r>
            <a:r>
              <a:rPr sz="1200" spc="-25" dirty="0">
                <a:solidFill>
                  <a:srgbClr val="FFFFFF"/>
                </a:solidFill>
                <a:latin typeface="Calibri"/>
                <a:cs typeface="Calibri"/>
              </a:rPr>
              <a:t> </a:t>
            </a:r>
            <a:r>
              <a:rPr sz="1200" spc="-10" dirty="0">
                <a:solidFill>
                  <a:srgbClr val="FFFFFF"/>
                </a:solidFill>
                <a:latin typeface="Calibri"/>
                <a:cs typeface="Calibri"/>
              </a:rPr>
              <a:t>multi-</a:t>
            </a:r>
            <a:r>
              <a:rPr sz="1200" dirty="0">
                <a:solidFill>
                  <a:srgbClr val="FFFFFF"/>
                </a:solidFill>
                <a:latin typeface="Calibri"/>
                <a:cs typeface="Calibri"/>
              </a:rPr>
              <a:t>level</a:t>
            </a:r>
            <a:r>
              <a:rPr sz="1200" spc="-20" dirty="0">
                <a:solidFill>
                  <a:srgbClr val="FFFFFF"/>
                </a:solidFill>
                <a:latin typeface="Calibri"/>
                <a:cs typeface="Calibri"/>
              </a:rPr>
              <a:t> </a:t>
            </a:r>
            <a:r>
              <a:rPr sz="1200" spc="-10" dirty="0">
                <a:solidFill>
                  <a:srgbClr val="FFFFFF"/>
                </a:solidFill>
                <a:latin typeface="Calibri"/>
                <a:cs typeface="Calibri"/>
              </a:rPr>
              <a:t>alignment</a:t>
            </a:r>
            <a:endParaRPr sz="1200" dirty="0">
              <a:latin typeface="Calibri"/>
              <a:cs typeface="Calibri"/>
            </a:endParaRPr>
          </a:p>
          <a:p>
            <a:pPr marL="69850" marR="202565">
              <a:lnSpc>
                <a:spcPts val="1300"/>
              </a:lnSpc>
              <a:spcBef>
                <a:spcPts val="90"/>
              </a:spcBef>
            </a:pPr>
            <a:r>
              <a:rPr sz="1200" dirty="0">
                <a:solidFill>
                  <a:srgbClr val="FFFFFF"/>
                </a:solidFill>
                <a:latin typeface="Calibri"/>
                <a:cs typeface="Calibri"/>
              </a:rPr>
              <a:t>of</a:t>
            </a:r>
            <a:r>
              <a:rPr sz="1200" spc="-20" dirty="0">
                <a:solidFill>
                  <a:srgbClr val="FFFFFF"/>
                </a:solidFill>
                <a:latin typeface="Calibri"/>
                <a:cs typeface="Calibri"/>
              </a:rPr>
              <a:t> </a:t>
            </a:r>
            <a:r>
              <a:rPr sz="1200" spc="-10" dirty="0">
                <a:solidFill>
                  <a:srgbClr val="FFFFFF"/>
                </a:solidFill>
                <a:latin typeface="Calibri"/>
                <a:cs typeface="Calibri"/>
              </a:rPr>
              <a:t>objectives</a:t>
            </a:r>
            <a:r>
              <a:rPr sz="1200" spc="-20" dirty="0">
                <a:solidFill>
                  <a:srgbClr val="FFFFFF"/>
                </a:solidFill>
                <a:latin typeface="Calibri"/>
                <a:cs typeface="Calibri"/>
              </a:rPr>
              <a:t> </a:t>
            </a:r>
            <a:r>
              <a:rPr sz="1200" dirty="0">
                <a:solidFill>
                  <a:srgbClr val="FFFFFF"/>
                </a:solidFill>
                <a:latin typeface="Calibri"/>
                <a:cs typeface="Calibri"/>
              </a:rPr>
              <a:t>across</a:t>
            </a:r>
            <a:r>
              <a:rPr sz="1200" spc="-15" dirty="0">
                <a:solidFill>
                  <a:srgbClr val="FFFFFF"/>
                </a:solidFill>
                <a:latin typeface="Calibri"/>
                <a:cs typeface="Calibri"/>
              </a:rPr>
              <a:t> </a:t>
            </a:r>
            <a:r>
              <a:rPr sz="1200" dirty="0">
                <a:solidFill>
                  <a:srgbClr val="FFFFFF"/>
                </a:solidFill>
                <a:latin typeface="Calibri"/>
                <a:cs typeface="Calibri"/>
              </a:rPr>
              <a:t>layers</a:t>
            </a:r>
            <a:r>
              <a:rPr sz="1200" spc="-20" dirty="0">
                <a:solidFill>
                  <a:srgbClr val="FFFFFF"/>
                </a:solidFill>
                <a:latin typeface="Calibri"/>
                <a:cs typeface="Calibri"/>
              </a:rPr>
              <a:t> </a:t>
            </a:r>
            <a:r>
              <a:rPr sz="1200" spc="-25" dirty="0">
                <a:solidFill>
                  <a:srgbClr val="FFFFFF"/>
                </a:solidFill>
                <a:latin typeface="Calibri"/>
                <a:cs typeface="Calibri"/>
              </a:rPr>
              <a:t>of </a:t>
            </a:r>
            <a:r>
              <a:rPr sz="1200" dirty="0">
                <a:solidFill>
                  <a:srgbClr val="FFFFFF"/>
                </a:solidFill>
                <a:latin typeface="Calibri"/>
                <a:cs typeface="Calibri"/>
              </a:rPr>
              <a:t>European</a:t>
            </a:r>
            <a:r>
              <a:rPr sz="1200" spc="-35" dirty="0">
                <a:solidFill>
                  <a:srgbClr val="FFFFFF"/>
                </a:solidFill>
                <a:latin typeface="Calibri"/>
                <a:cs typeface="Calibri"/>
              </a:rPr>
              <a:t> </a:t>
            </a:r>
            <a:r>
              <a:rPr sz="1200" spc="-10" dirty="0">
                <a:solidFill>
                  <a:srgbClr val="FFFFFF"/>
                </a:solidFill>
                <a:latin typeface="Calibri"/>
                <a:cs typeface="Calibri"/>
              </a:rPr>
              <a:t>governance</a:t>
            </a:r>
            <a:endParaRPr sz="1200" dirty="0">
              <a:latin typeface="Calibri"/>
              <a:cs typeface="Calibri"/>
            </a:endParaRPr>
          </a:p>
        </p:txBody>
      </p:sp>
      <p:pic>
        <p:nvPicPr>
          <p:cNvPr id="11" name="object 11"/>
          <p:cNvPicPr/>
          <p:nvPr/>
        </p:nvPicPr>
        <p:blipFill>
          <a:blip r:embed="rId7" cstate="print"/>
          <a:stretch>
            <a:fillRect/>
          </a:stretch>
        </p:blipFill>
        <p:spPr>
          <a:xfrm>
            <a:off x="7349639" y="1731894"/>
            <a:ext cx="2260565" cy="4114085"/>
          </a:xfrm>
          <a:prstGeom prst="rect">
            <a:avLst/>
          </a:prstGeom>
        </p:spPr>
      </p:pic>
      <p:sp>
        <p:nvSpPr>
          <p:cNvPr id="12" name="object 12"/>
          <p:cNvSpPr txBox="1"/>
          <p:nvPr/>
        </p:nvSpPr>
        <p:spPr>
          <a:xfrm>
            <a:off x="7413133" y="2517750"/>
            <a:ext cx="2042795" cy="2239074"/>
          </a:xfrm>
          <a:prstGeom prst="rect">
            <a:avLst/>
          </a:prstGeom>
        </p:spPr>
        <p:txBody>
          <a:bodyPr vert="horz" wrap="square" lIns="0" tIns="33020" rIns="0" bIns="0" rtlCol="0">
            <a:spAutoFit/>
          </a:bodyPr>
          <a:lstStyle/>
          <a:p>
            <a:pPr marL="12700" marR="5080">
              <a:lnSpc>
                <a:spcPts val="1730"/>
              </a:lnSpc>
              <a:spcBef>
                <a:spcPts val="315"/>
              </a:spcBef>
            </a:pPr>
            <a:r>
              <a:rPr sz="1600" b="1" spc="-10" dirty="0">
                <a:solidFill>
                  <a:srgbClr val="FFFFFF"/>
                </a:solidFill>
                <a:latin typeface="Calibri"/>
                <a:cs typeface="Calibri"/>
              </a:rPr>
              <a:t>Leading on Harmonised/International Standards for Gen(AI) in robots</a:t>
            </a:r>
          </a:p>
          <a:p>
            <a:pPr marL="12700">
              <a:lnSpc>
                <a:spcPts val="1195"/>
              </a:lnSpc>
            </a:pPr>
            <a:r>
              <a:rPr sz="1200" dirty="0">
                <a:solidFill>
                  <a:srgbClr val="FFFFFF"/>
                </a:solidFill>
                <a:latin typeface="Calibri"/>
                <a:cs typeface="Calibri"/>
              </a:rPr>
              <a:t>•Currently</a:t>
            </a:r>
            <a:r>
              <a:rPr sz="1200" spc="-25" dirty="0">
                <a:solidFill>
                  <a:srgbClr val="FFFFFF"/>
                </a:solidFill>
                <a:latin typeface="Calibri"/>
                <a:cs typeface="Calibri"/>
              </a:rPr>
              <a:t> </a:t>
            </a:r>
            <a:r>
              <a:rPr sz="1200" dirty="0">
                <a:solidFill>
                  <a:srgbClr val="FFFFFF"/>
                </a:solidFill>
                <a:latin typeface="Calibri"/>
                <a:cs typeface="Calibri"/>
              </a:rPr>
              <a:t>no</a:t>
            </a:r>
            <a:r>
              <a:rPr sz="1200" spc="-20" dirty="0">
                <a:solidFill>
                  <a:srgbClr val="FFFFFF"/>
                </a:solidFill>
                <a:latin typeface="Calibri"/>
                <a:cs typeface="Calibri"/>
              </a:rPr>
              <a:t> </a:t>
            </a:r>
            <a:r>
              <a:rPr sz="1200" spc="-10" dirty="0">
                <a:solidFill>
                  <a:srgbClr val="FFFFFF"/>
                </a:solidFill>
                <a:latin typeface="Calibri"/>
                <a:cs typeface="Calibri"/>
              </a:rPr>
              <a:t>international</a:t>
            </a:r>
            <a:endParaRPr sz="1200" dirty="0">
              <a:latin typeface="Calibri"/>
              <a:cs typeface="Calibri"/>
            </a:endParaRPr>
          </a:p>
          <a:p>
            <a:pPr marL="69850" marR="27940" algn="just">
              <a:lnSpc>
                <a:spcPts val="1300"/>
              </a:lnSpc>
              <a:spcBef>
                <a:spcPts val="85"/>
              </a:spcBef>
            </a:pPr>
            <a:r>
              <a:rPr sz="1200" dirty="0">
                <a:solidFill>
                  <a:srgbClr val="FFFFFF"/>
                </a:solidFill>
                <a:latin typeface="Calibri"/>
                <a:cs typeface="Calibri"/>
              </a:rPr>
              <a:t>standards,</a:t>
            </a:r>
            <a:r>
              <a:rPr sz="1200" spc="-30" dirty="0">
                <a:solidFill>
                  <a:srgbClr val="FFFFFF"/>
                </a:solidFill>
                <a:latin typeface="Calibri"/>
                <a:cs typeface="Calibri"/>
              </a:rPr>
              <a:t> </a:t>
            </a:r>
            <a:r>
              <a:rPr sz="1200" dirty="0">
                <a:solidFill>
                  <a:srgbClr val="FFFFFF"/>
                </a:solidFill>
                <a:latin typeface="Calibri"/>
                <a:cs typeface="Calibri"/>
              </a:rPr>
              <a:t>yet</a:t>
            </a:r>
            <a:r>
              <a:rPr sz="1200" spc="-30" dirty="0">
                <a:solidFill>
                  <a:srgbClr val="FFFFFF"/>
                </a:solidFill>
                <a:latin typeface="Calibri"/>
                <a:cs typeface="Calibri"/>
              </a:rPr>
              <a:t> </a:t>
            </a:r>
            <a:r>
              <a:rPr sz="1200" dirty="0">
                <a:solidFill>
                  <a:srgbClr val="FFFFFF"/>
                </a:solidFill>
                <a:latin typeface="Calibri"/>
                <a:cs typeface="Calibri"/>
              </a:rPr>
              <a:t>growing</a:t>
            </a:r>
            <a:r>
              <a:rPr sz="1200" spc="-30" dirty="0">
                <a:solidFill>
                  <a:srgbClr val="FFFFFF"/>
                </a:solidFill>
                <a:latin typeface="Calibri"/>
                <a:cs typeface="Calibri"/>
              </a:rPr>
              <a:t> </a:t>
            </a:r>
            <a:r>
              <a:rPr sz="1200" spc="-10" dirty="0">
                <a:solidFill>
                  <a:srgbClr val="FFFFFF"/>
                </a:solidFill>
                <a:latin typeface="Calibri"/>
                <a:cs typeface="Calibri"/>
              </a:rPr>
              <a:t>number </a:t>
            </a:r>
            <a:r>
              <a:rPr sz="1200" dirty="0">
                <a:solidFill>
                  <a:srgbClr val="FFFFFF"/>
                </a:solidFill>
                <a:latin typeface="Calibri"/>
                <a:cs typeface="Calibri"/>
              </a:rPr>
              <a:t>of</a:t>
            </a:r>
            <a:r>
              <a:rPr sz="1200" spc="-25" dirty="0">
                <a:solidFill>
                  <a:srgbClr val="FFFFFF"/>
                </a:solidFill>
                <a:latin typeface="Calibri"/>
                <a:cs typeface="Calibri"/>
              </a:rPr>
              <a:t> </a:t>
            </a:r>
            <a:r>
              <a:rPr sz="1200" spc="-20" dirty="0">
                <a:solidFill>
                  <a:srgbClr val="FFFFFF"/>
                </a:solidFill>
                <a:latin typeface="Calibri"/>
                <a:cs typeface="Calibri"/>
              </a:rPr>
              <a:t>use-</a:t>
            </a:r>
            <a:r>
              <a:rPr sz="1200" dirty="0">
                <a:solidFill>
                  <a:srgbClr val="FFFFFF"/>
                </a:solidFill>
                <a:latin typeface="Calibri"/>
                <a:cs typeface="Calibri"/>
              </a:rPr>
              <a:t>cases</a:t>
            </a:r>
            <a:r>
              <a:rPr sz="1200" spc="-20" dirty="0">
                <a:solidFill>
                  <a:srgbClr val="FFFFFF"/>
                </a:solidFill>
                <a:latin typeface="Calibri"/>
                <a:cs typeface="Calibri"/>
              </a:rPr>
              <a:t> </a:t>
            </a:r>
            <a:r>
              <a:rPr sz="1200" dirty="0">
                <a:solidFill>
                  <a:srgbClr val="FFFFFF"/>
                </a:solidFill>
                <a:latin typeface="Calibri"/>
                <a:cs typeface="Calibri"/>
              </a:rPr>
              <a:t>and</a:t>
            </a:r>
            <a:r>
              <a:rPr sz="1200" spc="-25" dirty="0">
                <a:solidFill>
                  <a:srgbClr val="FFFFFF"/>
                </a:solidFill>
                <a:latin typeface="Calibri"/>
                <a:cs typeface="Calibri"/>
              </a:rPr>
              <a:t> </a:t>
            </a:r>
            <a:r>
              <a:rPr sz="1200" dirty="0">
                <a:solidFill>
                  <a:srgbClr val="FFFFFF"/>
                </a:solidFill>
                <a:latin typeface="Calibri"/>
                <a:cs typeface="Calibri"/>
              </a:rPr>
              <a:t>market</a:t>
            </a:r>
            <a:r>
              <a:rPr sz="1200" spc="-20" dirty="0">
                <a:solidFill>
                  <a:srgbClr val="FFFFFF"/>
                </a:solidFill>
                <a:latin typeface="Calibri"/>
                <a:cs typeface="Calibri"/>
              </a:rPr>
              <a:t> </a:t>
            </a:r>
            <a:r>
              <a:rPr sz="1200" spc="-10" dirty="0">
                <a:solidFill>
                  <a:srgbClr val="FFFFFF"/>
                </a:solidFill>
                <a:latin typeface="Calibri"/>
                <a:cs typeface="Calibri"/>
              </a:rPr>
              <a:t>worth </a:t>
            </a:r>
            <a:r>
              <a:rPr sz="1200" dirty="0">
                <a:solidFill>
                  <a:srgbClr val="FFFFFF"/>
                </a:solidFill>
                <a:latin typeface="Calibri"/>
                <a:cs typeface="Calibri"/>
              </a:rPr>
              <a:t>10s</a:t>
            </a:r>
            <a:r>
              <a:rPr sz="1200" spc="-35" dirty="0">
                <a:solidFill>
                  <a:srgbClr val="FFFFFF"/>
                </a:solidFill>
                <a:latin typeface="Calibri"/>
                <a:cs typeface="Calibri"/>
              </a:rPr>
              <a:t> </a:t>
            </a:r>
            <a:r>
              <a:rPr sz="1200" dirty="0">
                <a:solidFill>
                  <a:srgbClr val="FFFFFF"/>
                </a:solidFill>
                <a:latin typeface="Calibri"/>
                <a:cs typeface="Calibri"/>
              </a:rPr>
              <a:t>billions</a:t>
            </a:r>
            <a:r>
              <a:rPr sz="1200" spc="-30" dirty="0">
                <a:solidFill>
                  <a:srgbClr val="FFFFFF"/>
                </a:solidFill>
                <a:latin typeface="Calibri"/>
                <a:cs typeface="Calibri"/>
              </a:rPr>
              <a:t> </a:t>
            </a:r>
            <a:r>
              <a:rPr sz="1200" spc="-25" dirty="0">
                <a:solidFill>
                  <a:srgbClr val="FFFFFF"/>
                </a:solidFill>
                <a:latin typeface="Calibri"/>
                <a:cs typeface="Calibri"/>
              </a:rPr>
              <a:t>EUR</a:t>
            </a:r>
            <a:endParaRPr sz="1200" dirty="0">
              <a:latin typeface="Calibri"/>
              <a:cs typeface="Calibri"/>
            </a:endParaRPr>
          </a:p>
          <a:p>
            <a:pPr marL="12700" algn="just">
              <a:lnSpc>
                <a:spcPts val="1195"/>
              </a:lnSpc>
            </a:pPr>
            <a:r>
              <a:rPr sz="1200" dirty="0">
                <a:solidFill>
                  <a:srgbClr val="FFFFFF"/>
                </a:solidFill>
                <a:latin typeface="Calibri"/>
                <a:cs typeface="Calibri"/>
              </a:rPr>
              <a:t>•Huge</a:t>
            </a:r>
            <a:r>
              <a:rPr sz="1200" spc="-25" dirty="0">
                <a:solidFill>
                  <a:srgbClr val="FFFFFF"/>
                </a:solidFill>
                <a:latin typeface="Calibri"/>
                <a:cs typeface="Calibri"/>
              </a:rPr>
              <a:t> </a:t>
            </a:r>
            <a:r>
              <a:rPr sz="1200" dirty="0">
                <a:solidFill>
                  <a:srgbClr val="FFFFFF"/>
                </a:solidFill>
                <a:latin typeface="Calibri"/>
                <a:cs typeface="Calibri"/>
              </a:rPr>
              <a:t>opportunity</a:t>
            </a:r>
            <a:r>
              <a:rPr sz="1200" spc="-20" dirty="0">
                <a:solidFill>
                  <a:srgbClr val="FFFFFF"/>
                </a:solidFill>
                <a:latin typeface="Calibri"/>
                <a:cs typeface="Calibri"/>
              </a:rPr>
              <a:t> </a:t>
            </a:r>
            <a:r>
              <a:rPr sz="1200" dirty="0">
                <a:solidFill>
                  <a:srgbClr val="FFFFFF"/>
                </a:solidFill>
                <a:latin typeface="Calibri"/>
                <a:cs typeface="Calibri"/>
              </a:rPr>
              <a:t>for</a:t>
            </a:r>
            <a:r>
              <a:rPr sz="1200" spc="-20" dirty="0">
                <a:solidFill>
                  <a:srgbClr val="FFFFFF"/>
                </a:solidFill>
                <a:latin typeface="Calibri"/>
                <a:cs typeface="Calibri"/>
              </a:rPr>
              <a:t> </a:t>
            </a:r>
            <a:r>
              <a:rPr sz="1200" spc="-10" dirty="0">
                <a:solidFill>
                  <a:srgbClr val="FFFFFF"/>
                </a:solidFill>
                <a:latin typeface="Calibri"/>
                <a:cs typeface="Calibri"/>
              </a:rPr>
              <a:t>European</a:t>
            </a:r>
            <a:endParaRPr sz="1200" dirty="0">
              <a:latin typeface="Calibri"/>
              <a:cs typeface="Calibri"/>
            </a:endParaRPr>
          </a:p>
          <a:p>
            <a:pPr marL="69850" marR="193040">
              <a:lnSpc>
                <a:spcPts val="1300"/>
              </a:lnSpc>
              <a:spcBef>
                <a:spcPts val="90"/>
              </a:spcBef>
            </a:pPr>
            <a:r>
              <a:rPr sz="1200" dirty="0">
                <a:solidFill>
                  <a:srgbClr val="FFFFFF"/>
                </a:solidFill>
                <a:latin typeface="Calibri"/>
                <a:cs typeface="Calibri"/>
              </a:rPr>
              <a:t>manufacturers</a:t>
            </a:r>
            <a:r>
              <a:rPr sz="1200" spc="-30" dirty="0">
                <a:solidFill>
                  <a:srgbClr val="FFFFFF"/>
                </a:solidFill>
                <a:latin typeface="Calibri"/>
                <a:cs typeface="Calibri"/>
              </a:rPr>
              <a:t> </a:t>
            </a:r>
            <a:r>
              <a:rPr sz="1200" dirty="0">
                <a:solidFill>
                  <a:srgbClr val="FFFFFF"/>
                </a:solidFill>
                <a:latin typeface="Calibri"/>
                <a:cs typeface="Calibri"/>
              </a:rPr>
              <a:t>to</a:t>
            </a:r>
            <a:r>
              <a:rPr sz="1200" spc="-25" dirty="0">
                <a:solidFill>
                  <a:srgbClr val="FFFFFF"/>
                </a:solidFill>
                <a:latin typeface="Calibri"/>
                <a:cs typeface="Calibri"/>
              </a:rPr>
              <a:t> </a:t>
            </a:r>
            <a:r>
              <a:rPr sz="1200" dirty="0">
                <a:solidFill>
                  <a:srgbClr val="FFFFFF"/>
                </a:solidFill>
                <a:latin typeface="Calibri"/>
                <a:cs typeface="Calibri"/>
              </a:rPr>
              <a:t>create</a:t>
            </a:r>
            <a:r>
              <a:rPr sz="1200" spc="-30" dirty="0">
                <a:solidFill>
                  <a:srgbClr val="FFFFFF"/>
                </a:solidFill>
                <a:latin typeface="Calibri"/>
                <a:cs typeface="Calibri"/>
              </a:rPr>
              <a:t> </a:t>
            </a:r>
            <a:r>
              <a:rPr sz="1200" spc="-25" dirty="0">
                <a:solidFill>
                  <a:srgbClr val="FFFFFF"/>
                </a:solidFill>
                <a:latin typeface="Calibri"/>
                <a:cs typeface="Calibri"/>
              </a:rPr>
              <a:t>and </a:t>
            </a:r>
            <a:r>
              <a:rPr sz="1200" dirty="0">
                <a:solidFill>
                  <a:srgbClr val="FFFFFF"/>
                </a:solidFill>
                <a:latin typeface="Calibri"/>
                <a:cs typeface="Calibri"/>
              </a:rPr>
              <a:t>certify</a:t>
            </a:r>
            <a:r>
              <a:rPr sz="1200" spc="-30" dirty="0">
                <a:solidFill>
                  <a:srgbClr val="FFFFFF"/>
                </a:solidFill>
                <a:latin typeface="Calibri"/>
                <a:cs typeface="Calibri"/>
              </a:rPr>
              <a:t> </a:t>
            </a:r>
            <a:r>
              <a:rPr sz="1200" dirty="0">
                <a:solidFill>
                  <a:srgbClr val="FFFFFF"/>
                </a:solidFill>
                <a:latin typeface="Calibri"/>
                <a:cs typeface="Calibri"/>
              </a:rPr>
              <a:t>quality</a:t>
            </a:r>
            <a:r>
              <a:rPr sz="1200" spc="-25" dirty="0">
                <a:solidFill>
                  <a:srgbClr val="FFFFFF"/>
                </a:solidFill>
                <a:latin typeface="Calibri"/>
                <a:cs typeface="Calibri"/>
              </a:rPr>
              <a:t> </a:t>
            </a:r>
            <a:r>
              <a:rPr sz="1200" dirty="0">
                <a:solidFill>
                  <a:srgbClr val="FFFFFF"/>
                </a:solidFill>
                <a:latin typeface="Calibri"/>
                <a:cs typeface="Calibri"/>
              </a:rPr>
              <a:t>products</a:t>
            </a:r>
            <a:r>
              <a:rPr sz="1200" spc="-25" dirty="0">
                <a:solidFill>
                  <a:srgbClr val="FFFFFF"/>
                </a:solidFill>
                <a:latin typeface="Calibri"/>
                <a:cs typeface="Calibri"/>
              </a:rPr>
              <a:t> and </a:t>
            </a:r>
            <a:r>
              <a:rPr sz="1200" dirty="0">
                <a:solidFill>
                  <a:srgbClr val="FFFFFF"/>
                </a:solidFill>
                <a:latin typeface="Calibri"/>
                <a:cs typeface="Calibri"/>
              </a:rPr>
              <a:t>structure</a:t>
            </a:r>
            <a:r>
              <a:rPr sz="1200" spc="-30" dirty="0">
                <a:solidFill>
                  <a:srgbClr val="FFFFFF"/>
                </a:solidFill>
                <a:latin typeface="Calibri"/>
                <a:cs typeface="Calibri"/>
              </a:rPr>
              <a:t> </a:t>
            </a:r>
            <a:r>
              <a:rPr sz="1200" dirty="0">
                <a:solidFill>
                  <a:srgbClr val="FFFFFF"/>
                </a:solidFill>
                <a:latin typeface="Calibri"/>
                <a:cs typeface="Calibri"/>
              </a:rPr>
              <a:t>value</a:t>
            </a:r>
            <a:r>
              <a:rPr sz="1200" spc="-25" dirty="0">
                <a:solidFill>
                  <a:srgbClr val="FFFFFF"/>
                </a:solidFill>
                <a:latin typeface="Calibri"/>
                <a:cs typeface="Calibri"/>
              </a:rPr>
              <a:t> </a:t>
            </a:r>
            <a:r>
              <a:rPr sz="1200" spc="-10" dirty="0">
                <a:solidFill>
                  <a:srgbClr val="FFFFFF"/>
                </a:solidFill>
                <a:latin typeface="Calibri"/>
                <a:cs typeface="Calibri"/>
              </a:rPr>
              <a:t>chains.</a:t>
            </a:r>
            <a:endParaRPr sz="1200" dirty="0">
              <a:latin typeface="Calibri"/>
              <a:cs typeface="Calibri"/>
            </a:endParaRPr>
          </a:p>
        </p:txBody>
      </p:sp>
    </p:spTree>
  </p:cSld>
  <p:clrMapOvr>
    <a:masterClrMapping/>
  </p:clrMapOvr>
</p:sld>
</file>

<file path=ppt/theme/theme1.xml><?xml version="1.0" encoding="utf-8"?>
<a:theme xmlns:a="http://schemas.openxmlformats.org/drawingml/2006/main" name="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RA_PPT_Template" id="{84B02F4B-3044-6F4D-9E8F-6F1C5085C90A}" vid="{6035A19D-1F7A-0B49-B527-D5D36753B9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4b40a01-6ba9-4add-80c1-ba9287e09473" xsi:nil="true"/>
    <lcf76f155ced4ddcb4097134ff3c332f xmlns="84b74f1a-0904-4c33-8887-564ab5eb097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32636BCF711C4D811D1CB34DCFA272" ma:contentTypeVersion="16" ma:contentTypeDescription="Create a new document." ma:contentTypeScope="" ma:versionID="60486cf73291e47e7bc0cc08fd35f2f1">
  <xsd:schema xmlns:xsd="http://www.w3.org/2001/XMLSchema" xmlns:xs="http://www.w3.org/2001/XMLSchema" xmlns:p="http://schemas.microsoft.com/office/2006/metadata/properties" xmlns:ns2="84b74f1a-0904-4c33-8887-564ab5eb0976" xmlns:ns3="f4b40a01-6ba9-4add-80c1-ba9287e09473" targetNamespace="http://schemas.microsoft.com/office/2006/metadata/properties" ma:root="true" ma:fieldsID="1d3e6f7846425f13282e85df8da46dae" ns2:_="" ns3:_="">
    <xsd:import namespace="84b74f1a-0904-4c33-8887-564ab5eb0976"/>
    <xsd:import namespace="f4b40a01-6ba9-4add-80c1-ba9287e0947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b74f1a-0904-4c33-8887-564ab5eb09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24f24bf-31d1-448b-8576-41ee23df5d0d"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b40a01-6ba9-4add-80c1-ba9287e0947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67e1250-d640-436c-aa27-7595f534a03b}" ma:internalName="TaxCatchAll" ma:showField="CatchAllData" ma:web="f4b40a01-6ba9-4add-80c1-ba9287e09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ACCC1B-A102-4713-ACE4-D312F07E23E7}">
  <ds:schemaRefs>
    <ds:schemaRef ds:uri="http://purl.org/dc/elements/1.1/"/>
    <ds:schemaRef ds:uri="84b74f1a-0904-4c33-8887-564ab5eb0976"/>
    <ds:schemaRef ds:uri="http://purl.org/dc/terms/"/>
    <ds:schemaRef ds:uri="http://www.w3.org/XML/1998/namespace"/>
    <ds:schemaRef ds:uri="http://purl.org/dc/dcmityp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f4b40a01-6ba9-4add-80c1-ba9287e09473"/>
  </ds:schemaRefs>
</ds:datastoreItem>
</file>

<file path=customXml/itemProps2.xml><?xml version="1.0" encoding="utf-8"?>
<ds:datastoreItem xmlns:ds="http://schemas.openxmlformats.org/officeDocument/2006/customXml" ds:itemID="{342B64E3-D03E-47AD-8777-6E75587B4A61}">
  <ds:schemaRefs>
    <ds:schemaRef ds:uri="http://schemas.microsoft.com/sharepoint/v3/contenttype/forms"/>
  </ds:schemaRefs>
</ds:datastoreItem>
</file>

<file path=customXml/itemProps3.xml><?xml version="1.0" encoding="utf-8"?>
<ds:datastoreItem xmlns:ds="http://schemas.openxmlformats.org/officeDocument/2006/customXml" ds:itemID="{00B5D367-AC75-4988-B93B-F9F85C6C229D}"/>
</file>

<file path=docProps/app.xml><?xml version="1.0" encoding="utf-8"?>
<Properties xmlns="http://schemas.openxmlformats.org/officeDocument/2006/extended-properties" xmlns:vt="http://schemas.openxmlformats.org/officeDocument/2006/docPropsVTypes">
  <Template/>
  <TotalTime>0</TotalTime>
  <Words>1848</Words>
  <Application>Microsoft Office PowerPoint</Application>
  <PresentationFormat>Widescreen</PresentationFormat>
  <Paragraphs>236</Paragraphs>
  <Slides>17</Slides>
  <Notes>8</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Aptos</vt:lpstr>
      <vt:lpstr>Arial</vt:lpstr>
      <vt:lpstr>Calibri</vt:lpstr>
      <vt:lpstr>Calibri Light</vt:lpstr>
      <vt:lpstr>McKinsey Sans</vt:lpstr>
      <vt:lpstr>Times New Roman</vt:lpstr>
      <vt:lpstr>Wingdings</vt:lpstr>
      <vt:lpstr>Work Sans</vt:lpstr>
      <vt:lpstr>Work Sans SemiBold</vt:lpstr>
      <vt:lpstr>Master</vt:lpstr>
      <vt:lpstr>PowerPoint Presentation</vt:lpstr>
      <vt:lpstr>PowerPoint Presentation</vt:lpstr>
      <vt:lpstr>AI – powered robotics</vt:lpstr>
      <vt:lpstr>PowerPoint Presentation</vt:lpstr>
      <vt:lpstr>Building Europe’s ADR Innovation Ecosystem</vt:lpstr>
      <vt:lpstr>PowerPoint Presentation</vt:lpstr>
      <vt:lpstr>Focus Areas</vt:lpstr>
      <vt:lpstr>Strategic Research Innovation and Deployment agenda (SRIDA)</vt:lpstr>
      <vt:lpstr>Five Strategic Pillars to Enhancing European competitiveness and productivity</vt:lpstr>
      <vt:lpstr>Representing EU and Horizon Europe associated country innovation ecosystems</vt:lpstr>
      <vt:lpstr>Summary</vt:lpstr>
      <vt:lpstr>GET IN TOUCH</vt:lpstr>
      <vt:lpstr>Strategic Direction: SRIDA</vt:lpstr>
      <vt:lpstr>High-Impact Pilots &amp; Applications: Embodied intelligence for industry</vt:lpstr>
      <vt:lpstr>The European Challenge: Sovereign Foundation Models</vt:lpstr>
      <vt:lpstr>Supporting AI Act Implementation and international standards</vt:lpstr>
      <vt:lpstr>Member state initiatives to innovate and secure global competitiveness of the EU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di Microsoft Office</dc:creator>
  <cp:lastModifiedBy>Secretary-General</cp:lastModifiedBy>
  <cp:revision>9</cp:revision>
  <dcterms:created xsi:type="dcterms:W3CDTF">2024-04-11T08:27:55Z</dcterms:created>
  <dcterms:modified xsi:type="dcterms:W3CDTF">2025-05-15T20:59:33Z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0x0101004132636BCF711C4D811D1CB34DCFA272</vt:lpwstr>
  </property>
  <property fmtid="{D5CDD505-2E9C-101B-9397-08002B2CF9AE}" pid="3" name="MediaServiceImageTags">
    <vt:lpwstr/>
  </property>
</Properties>
</file>