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3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4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88" r:id="rId4"/>
    <p:sldMasterId id="2147483828" r:id="rId5"/>
    <p:sldMasterId id="2147483882" r:id="rId6"/>
    <p:sldMasterId id="2147483902" r:id="rId7"/>
    <p:sldMasterId id="2147483915" r:id="rId8"/>
  </p:sldMasterIdLst>
  <p:notesMasterIdLst>
    <p:notesMasterId r:id="rId18"/>
  </p:notesMasterIdLst>
  <p:handoutMasterIdLst>
    <p:handoutMasterId r:id="rId19"/>
  </p:handoutMasterIdLst>
  <p:sldIdLst>
    <p:sldId id="263" r:id="rId9"/>
    <p:sldId id="2147482996" r:id="rId10"/>
    <p:sldId id="2147482997" r:id="rId11"/>
    <p:sldId id="607" r:id="rId12"/>
    <p:sldId id="1270" r:id="rId13"/>
    <p:sldId id="2147482991" r:id="rId14"/>
    <p:sldId id="2147483018" r:id="rId15"/>
    <p:sldId id="2147483019" r:id="rId16"/>
    <p:sldId id="2147483020" r:id="rId17"/>
  </p:sldIdLst>
  <p:sldSz cx="12192000" cy="6858000"/>
  <p:notesSz cx="666908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1E82254-1129-4A56-E9DD-6A814EF3E92A}" name="BIASON Antonio (CNECT)" initials="BA(" userId="S::Antonio.BIASON@ec.europa.eu::a83c72f3-7e1c-4fdf-8377-d73a66f6a7a2" providerId="AD"/>
  <p188:author id="{1B8517E2-8A06-91FE-1DE5-422BBACE6F63}" name="PALAU FRANCO Marta (CNECT)" initials="PFM(" userId="S::Marta.PALAU-FRANCO@ec.europa.eu::1710991f-2310-45d8-a7c4-7d29a5332cad" providerId="AD"/>
  <p188:author id="{734732E5-3A23-63DD-8723-1072CEA4BDB9}" name="SCHWINNINGER-LADAK Rehana (CNECT)" initials="S(" userId="S::rehana.schwinninger-ladak@ec.europa.eu::cd1b7075-4e45-40d4-ba9c-d148d942220b" providerId="AD"/>
  <p188:author id="{037633FA-543F-4F76-1CDF-4D3C4026F1AC}" name="ARNAU SOLSONA Oscar (CNECT)" initials="OA" userId="ARNAU SOLSONA Oscar (CNECT)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JART Anne (CNECT)" initials="BA(" lastIdx="1" clrIdx="0">
    <p:extLst>
      <p:ext uri="{19B8F6BF-5375-455C-9EA6-DF929625EA0E}">
        <p15:presenceInfo xmlns:p15="http://schemas.microsoft.com/office/powerpoint/2012/main" userId="S-1-5-21-1606980848-2025429265-839522115-207016" providerId="AD"/>
      </p:ext>
    </p:extLst>
  </p:cmAuthor>
  <p:cmAuthor id="2" name="PALAU FRANCO Marta (CNECT)" initials="PFM(" lastIdx="14" clrIdx="1">
    <p:extLst>
      <p:ext uri="{19B8F6BF-5375-455C-9EA6-DF929625EA0E}">
        <p15:presenceInfo xmlns:p15="http://schemas.microsoft.com/office/powerpoint/2012/main" userId="S-1-5-21-1606980848-2025429265-839522115-142618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2381"/>
    <a:srgbClr val="FAF89C"/>
    <a:srgbClr val="E7EDEE"/>
    <a:srgbClr val="F3EE19"/>
    <a:srgbClr val="E7AC2D"/>
    <a:srgbClr val="EA6F5D"/>
    <a:srgbClr val="E76F5F"/>
    <a:srgbClr val="CCD9DA"/>
    <a:srgbClr val="CD50D0"/>
    <a:srgbClr val="E4BF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9" autoAdjust="0"/>
    <p:restoredTop sz="76146" autoAdjust="0"/>
  </p:normalViewPr>
  <p:slideViewPr>
    <p:cSldViewPr snapToGrid="0">
      <p:cViewPr varScale="1">
        <p:scale>
          <a:sx n="55" d="100"/>
          <a:sy n="55" d="100"/>
        </p:scale>
        <p:origin x="1020" y="48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939EFE-0303-44F6-9A16-FD3B5E015DB1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04766-77AF-4EBE-9704-229FD5F6AD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988126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926D1-0013-4A80-B64E-9D824EE65210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F2995-AB43-4B7C-B8CD-9DC7C3692A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78466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4" name="Google Shape;22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4" name="Google Shape;22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D583E8-74AD-4422-9D25-7D54B00A86D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082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D583E8-74AD-4422-9D25-7D54B00A86D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068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3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" name="Google Shape;25;p23"/>
          <p:cNvSpPr txBox="1"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3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905699" cy="3881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7" name="Google Shape;27;p23"/>
          <p:cNvCxnSpPr/>
          <p:nvPr/>
        </p:nvCxnSpPr>
        <p:spPr>
          <a:xfrm flipH="1">
            <a:off x="838199" y="0"/>
            <a:ext cx="1" cy="1276357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915833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Object">
  <p:cSld name="Content and Object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1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4" name="Google Shape;174;p41"/>
          <p:cNvSpPr txBox="1"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41"/>
          <p:cNvSpPr txBox="1">
            <a:spLocks noGrp="1"/>
          </p:cNvSpPr>
          <p:nvPr>
            <p:ph type="body" idx="1"/>
          </p:nvPr>
        </p:nvSpPr>
        <p:spPr>
          <a:xfrm>
            <a:off x="838198" y="1825625"/>
            <a:ext cx="5328000" cy="3906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6" name="Google Shape;176;p41"/>
          <p:cNvSpPr txBox="1">
            <a:spLocks noGrp="1"/>
          </p:cNvSpPr>
          <p:nvPr>
            <p:ph type="body" idx="2"/>
          </p:nvPr>
        </p:nvSpPr>
        <p:spPr>
          <a:xfrm>
            <a:off x="6402250" y="1825625"/>
            <a:ext cx="5328000" cy="3906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77" name="Google Shape;177;p41"/>
          <p:cNvCxnSpPr/>
          <p:nvPr/>
        </p:nvCxnSpPr>
        <p:spPr>
          <a:xfrm flipH="1">
            <a:off x="838199" y="0"/>
            <a:ext cx="1" cy="1276357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30940269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Slide (2)">
  <p:cSld name="Chapter Slide (2)">
    <p:bg>
      <p:bgPr>
        <a:solidFill>
          <a:srgbClr val="FFC000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5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2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12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12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12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12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12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12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12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12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6" name="Google Shape;36;p25"/>
          <p:cNvSpPr txBox="1">
            <a:spLocks noGrp="1"/>
          </p:cNvSpPr>
          <p:nvPr>
            <p:ph type="ctrTitle"/>
          </p:nvPr>
        </p:nvSpPr>
        <p:spPr>
          <a:xfrm>
            <a:off x="1077013" y="1122363"/>
            <a:ext cx="10156297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/>
              <a:buNone/>
              <a:defRPr sz="6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7" name="Google Shape;37;p25"/>
          <p:cNvSpPr txBox="1">
            <a:spLocks noGrp="1"/>
          </p:cNvSpPr>
          <p:nvPr>
            <p:ph type="subTitle" idx="1"/>
          </p:nvPr>
        </p:nvSpPr>
        <p:spPr>
          <a:xfrm>
            <a:off x="1070189" y="3602038"/>
            <a:ext cx="10156297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38" name="Google Shape;38;p25" descr="European Commissio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033852" y="6045865"/>
            <a:ext cx="1716200" cy="45054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" name="Google Shape;39;p25"/>
          <p:cNvCxnSpPr/>
          <p:nvPr/>
        </p:nvCxnSpPr>
        <p:spPr>
          <a:xfrm>
            <a:off x="838200" y="0"/>
            <a:ext cx="0" cy="3295934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60843002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ntent">
  <p:cSld name="Three Conten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7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9" name="Google Shape;49;p27"/>
          <p:cNvSpPr txBox="1">
            <a:spLocks noGrp="1"/>
          </p:cNvSpPr>
          <p:nvPr>
            <p:ph type="body" idx="1"/>
          </p:nvPr>
        </p:nvSpPr>
        <p:spPr>
          <a:xfrm>
            <a:off x="838198" y="1825626"/>
            <a:ext cx="3358489" cy="3763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Google Shape;50;p27"/>
          <p:cNvSpPr txBox="1">
            <a:spLocks noGrp="1"/>
          </p:cNvSpPr>
          <p:nvPr>
            <p:ph type="body" idx="2"/>
          </p:nvPr>
        </p:nvSpPr>
        <p:spPr>
          <a:xfrm>
            <a:off x="4604979" y="1825625"/>
            <a:ext cx="3358489" cy="3763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Google Shape;51;p27"/>
          <p:cNvSpPr txBox="1">
            <a:spLocks noGrp="1"/>
          </p:cNvSpPr>
          <p:nvPr>
            <p:ph type="body" idx="3"/>
          </p:nvPr>
        </p:nvSpPr>
        <p:spPr>
          <a:xfrm>
            <a:off x="8371761" y="1825625"/>
            <a:ext cx="3358489" cy="3763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2" name="Google Shape;52;p27"/>
          <p:cNvCxnSpPr/>
          <p:nvPr/>
        </p:nvCxnSpPr>
        <p:spPr>
          <a:xfrm flipH="1">
            <a:off x="838199" y="0"/>
            <a:ext cx="1" cy="1276357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51592067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8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5" name="Google Shape;55;p28"/>
          <p:cNvSpPr txBox="1"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6" name="Google Shape;56;p2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Google Shape;57;p2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097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Google Shape;58;p2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" name="Google Shape;59;p2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097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0" name="Google Shape;60;p28"/>
          <p:cNvCxnSpPr/>
          <p:nvPr/>
        </p:nvCxnSpPr>
        <p:spPr>
          <a:xfrm flipH="1">
            <a:off x="838199" y="0"/>
            <a:ext cx="1" cy="1276357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16389052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and Content (half page)">
  <p:cSld name="Picture and Content (half page)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0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0" name="Google Shape;70;p30"/>
          <p:cNvSpPr txBox="1">
            <a:spLocks noGrp="1"/>
          </p:cNvSpPr>
          <p:nvPr>
            <p:ph type="title"/>
          </p:nvPr>
        </p:nvSpPr>
        <p:spPr>
          <a:xfrm>
            <a:off x="6817056" y="482860"/>
            <a:ext cx="4926840" cy="78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1" name="Google Shape;71;p30"/>
          <p:cNvSpPr txBox="1">
            <a:spLocks noGrp="1"/>
          </p:cNvSpPr>
          <p:nvPr>
            <p:ph type="body" idx="1"/>
          </p:nvPr>
        </p:nvSpPr>
        <p:spPr>
          <a:xfrm>
            <a:off x="6817056" y="1825625"/>
            <a:ext cx="4926841" cy="3769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2" name="Google Shape;72;p30"/>
          <p:cNvSpPr>
            <a:spLocks noGrp="1"/>
          </p:cNvSpPr>
          <p:nvPr>
            <p:ph type="pic" idx="2"/>
          </p:nvPr>
        </p:nvSpPr>
        <p:spPr>
          <a:xfrm>
            <a:off x="-46383" y="-46383"/>
            <a:ext cx="6142383" cy="6964017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736901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1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5" name="Google Shape;75;p31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76" name="Google Shape;76;p31"/>
          <p:cNvSpPr txBox="1">
            <a:spLocks noGrp="1"/>
          </p:cNvSpPr>
          <p:nvPr>
            <p:ph type="title"/>
          </p:nvPr>
        </p:nvSpPr>
        <p:spPr>
          <a:xfrm>
            <a:off x="838200" y="2646643"/>
            <a:ext cx="10515600" cy="7823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7" name="Google Shape;77;p31"/>
          <p:cNvSpPr txBox="1">
            <a:spLocks noGrp="1"/>
          </p:cNvSpPr>
          <p:nvPr>
            <p:ph type="body" idx="1"/>
          </p:nvPr>
        </p:nvSpPr>
        <p:spPr>
          <a:xfrm>
            <a:off x="838200" y="3630613"/>
            <a:ext cx="10515600" cy="2035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37056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images">
  <p:cSld name="3 image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2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0" name="Google Shape;80;p32"/>
          <p:cNvSpPr txBox="1"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1" name="Google Shape;81;p32"/>
          <p:cNvSpPr>
            <a:spLocks noGrp="1"/>
          </p:cNvSpPr>
          <p:nvPr>
            <p:ph type="pic" idx="2"/>
          </p:nvPr>
        </p:nvSpPr>
        <p:spPr>
          <a:xfrm>
            <a:off x="970722" y="2284667"/>
            <a:ext cx="3141663" cy="2090737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82" name="Google Shape;82;p32"/>
          <p:cNvSpPr txBox="1">
            <a:spLocks noGrp="1"/>
          </p:cNvSpPr>
          <p:nvPr>
            <p:ph type="body" idx="1"/>
          </p:nvPr>
        </p:nvSpPr>
        <p:spPr>
          <a:xfrm>
            <a:off x="1206774" y="4038684"/>
            <a:ext cx="2669558" cy="152423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00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3" name="Google Shape;83;p32"/>
          <p:cNvSpPr>
            <a:spLocks noGrp="1"/>
          </p:cNvSpPr>
          <p:nvPr>
            <p:ph type="pic" idx="3"/>
          </p:nvPr>
        </p:nvSpPr>
        <p:spPr>
          <a:xfrm>
            <a:off x="4436086" y="2284667"/>
            <a:ext cx="3141663" cy="2090737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84" name="Google Shape;84;p32"/>
          <p:cNvSpPr txBox="1">
            <a:spLocks noGrp="1"/>
          </p:cNvSpPr>
          <p:nvPr>
            <p:ph type="body" idx="4"/>
          </p:nvPr>
        </p:nvSpPr>
        <p:spPr>
          <a:xfrm>
            <a:off x="4672139" y="4041944"/>
            <a:ext cx="2669558" cy="152423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00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5" name="Google Shape;85;p32"/>
          <p:cNvSpPr>
            <a:spLocks noGrp="1"/>
          </p:cNvSpPr>
          <p:nvPr>
            <p:ph type="pic" idx="5"/>
          </p:nvPr>
        </p:nvSpPr>
        <p:spPr>
          <a:xfrm>
            <a:off x="7901451" y="2284668"/>
            <a:ext cx="3141663" cy="2090737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86" name="Google Shape;86;p32"/>
          <p:cNvSpPr txBox="1">
            <a:spLocks noGrp="1"/>
          </p:cNvSpPr>
          <p:nvPr>
            <p:ph type="body" idx="6"/>
          </p:nvPr>
        </p:nvSpPr>
        <p:spPr>
          <a:xfrm>
            <a:off x="8137503" y="4037437"/>
            <a:ext cx="2669558" cy="152423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00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7" name="Google Shape;87;p32"/>
          <p:cNvCxnSpPr/>
          <p:nvPr/>
        </p:nvCxnSpPr>
        <p:spPr>
          <a:xfrm flipH="1">
            <a:off x="838199" y="0"/>
            <a:ext cx="1" cy="1276357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74618925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images">
  <p:cSld name="4 images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3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0" name="Google Shape;90;p33"/>
          <p:cNvSpPr txBox="1"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1" name="Google Shape;91;p33"/>
          <p:cNvSpPr>
            <a:spLocks noGrp="1"/>
          </p:cNvSpPr>
          <p:nvPr>
            <p:ph type="pic" idx="2"/>
          </p:nvPr>
        </p:nvSpPr>
        <p:spPr>
          <a:xfrm>
            <a:off x="3713869" y="2159957"/>
            <a:ext cx="2461591" cy="1638158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92" name="Google Shape;92;p33"/>
          <p:cNvSpPr txBox="1">
            <a:spLocks noGrp="1"/>
          </p:cNvSpPr>
          <p:nvPr>
            <p:ph type="body" idx="1"/>
          </p:nvPr>
        </p:nvSpPr>
        <p:spPr>
          <a:xfrm>
            <a:off x="1033617" y="2159957"/>
            <a:ext cx="2520000" cy="1638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0000" rIns="91425" bIns="45700" anchor="t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Google Shape;93;p33"/>
          <p:cNvSpPr>
            <a:spLocks noGrp="1"/>
          </p:cNvSpPr>
          <p:nvPr>
            <p:ph type="pic" idx="3"/>
          </p:nvPr>
        </p:nvSpPr>
        <p:spPr>
          <a:xfrm>
            <a:off x="3713868" y="3968881"/>
            <a:ext cx="2461591" cy="1638158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94" name="Google Shape;94;p33"/>
          <p:cNvSpPr txBox="1">
            <a:spLocks noGrp="1"/>
          </p:cNvSpPr>
          <p:nvPr>
            <p:ph type="body" idx="4"/>
          </p:nvPr>
        </p:nvSpPr>
        <p:spPr>
          <a:xfrm>
            <a:off x="1033617" y="3968881"/>
            <a:ext cx="2520000" cy="1638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0000" rIns="91425" bIns="45700" anchor="t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5" name="Google Shape;95;p33"/>
          <p:cNvSpPr>
            <a:spLocks noGrp="1"/>
          </p:cNvSpPr>
          <p:nvPr>
            <p:ph type="pic" idx="5"/>
          </p:nvPr>
        </p:nvSpPr>
        <p:spPr>
          <a:xfrm>
            <a:off x="6324547" y="2159956"/>
            <a:ext cx="2461593" cy="1638159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96" name="Google Shape;96;p33"/>
          <p:cNvSpPr txBox="1">
            <a:spLocks noGrp="1"/>
          </p:cNvSpPr>
          <p:nvPr>
            <p:ph type="body" idx="6"/>
          </p:nvPr>
        </p:nvSpPr>
        <p:spPr>
          <a:xfrm>
            <a:off x="8966322" y="2159956"/>
            <a:ext cx="2520000" cy="1638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00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7" name="Google Shape;97;p33"/>
          <p:cNvSpPr>
            <a:spLocks noGrp="1"/>
          </p:cNvSpPr>
          <p:nvPr>
            <p:ph type="pic" idx="7"/>
          </p:nvPr>
        </p:nvSpPr>
        <p:spPr>
          <a:xfrm>
            <a:off x="6324549" y="3968880"/>
            <a:ext cx="2461591" cy="1638158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98" name="Google Shape;98;p33"/>
          <p:cNvSpPr txBox="1">
            <a:spLocks noGrp="1"/>
          </p:cNvSpPr>
          <p:nvPr>
            <p:ph type="body" idx="8"/>
          </p:nvPr>
        </p:nvSpPr>
        <p:spPr>
          <a:xfrm>
            <a:off x="8935227" y="3968880"/>
            <a:ext cx="2520000" cy="1638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00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9" name="Google Shape;99;p33"/>
          <p:cNvCxnSpPr/>
          <p:nvPr/>
        </p:nvCxnSpPr>
        <p:spPr>
          <a:xfrm flipH="1">
            <a:off x="838199" y="0"/>
            <a:ext cx="1" cy="1276357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66121350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Collage">
  <p:cSld name="Picture Collage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4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2" name="Google Shape;102;p34"/>
          <p:cNvSpPr txBox="1"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3" name="Google Shape;103;p34"/>
          <p:cNvSpPr>
            <a:spLocks noGrp="1"/>
          </p:cNvSpPr>
          <p:nvPr>
            <p:ph type="pic" idx="2"/>
          </p:nvPr>
        </p:nvSpPr>
        <p:spPr>
          <a:xfrm>
            <a:off x="938213" y="1748077"/>
            <a:ext cx="2643187" cy="1868487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34"/>
          <p:cNvSpPr>
            <a:spLocks noGrp="1"/>
          </p:cNvSpPr>
          <p:nvPr>
            <p:ph type="pic" idx="3"/>
          </p:nvPr>
        </p:nvSpPr>
        <p:spPr>
          <a:xfrm>
            <a:off x="938213" y="3908959"/>
            <a:ext cx="1751486" cy="1751486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4"/>
          <p:cNvSpPr>
            <a:spLocks noGrp="1"/>
          </p:cNvSpPr>
          <p:nvPr>
            <p:ph type="pic" idx="4"/>
          </p:nvPr>
        </p:nvSpPr>
        <p:spPr>
          <a:xfrm>
            <a:off x="2840251" y="2860831"/>
            <a:ext cx="1620431" cy="218403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p34"/>
          <p:cNvSpPr>
            <a:spLocks noGrp="1"/>
          </p:cNvSpPr>
          <p:nvPr>
            <p:ph type="pic" idx="5"/>
          </p:nvPr>
        </p:nvSpPr>
        <p:spPr>
          <a:xfrm>
            <a:off x="4081980" y="1913416"/>
            <a:ext cx="3185512" cy="218403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p34"/>
          <p:cNvSpPr>
            <a:spLocks noGrp="1"/>
          </p:cNvSpPr>
          <p:nvPr>
            <p:ph type="pic" idx="6"/>
          </p:nvPr>
        </p:nvSpPr>
        <p:spPr>
          <a:xfrm>
            <a:off x="4919097" y="3790927"/>
            <a:ext cx="1987550" cy="198755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34"/>
          <p:cNvSpPr>
            <a:spLocks noGrp="1"/>
          </p:cNvSpPr>
          <p:nvPr>
            <p:ph type="pic" idx="7"/>
          </p:nvPr>
        </p:nvSpPr>
        <p:spPr>
          <a:xfrm>
            <a:off x="7051401" y="2898477"/>
            <a:ext cx="2307284" cy="2307284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34"/>
          <p:cNvSpPr>
            <a:spLocks noGrp="1"/>
          </p:cNvSpPr>
          <p:nvPr>
            <p:ph type="pic" idx="8"/>
          </p:nvPr>
        </p:nvSpPr>
        <p:spPr>
          <a:xfrm>
            <a:off x="9478619" y="1913416"/>
            <a:ext cx="1875181" cy="2434309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cxnSp>
        <p:nvCxnSpPr>
          <p:cNvPr id="110" name="Google Shape;110;p34"/>
          <p:cNvCxnSpPr/>
          <p:nvPr/>
        </p:nvCxnSpPr>
        <p:spPr>
          <a:xfrm flipH="1">
            <a:off x="838199" y="0"/>
            <a:ext cx="1" cy="1276357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79377576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gallery">
  <p:cSld name="Photo gallery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5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3" name="Google Shape;113;p35"/>
          <p:cNvSpPr txBox="1"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4" name="Google Shape;114;p35"/>
          <p:cNvSpPr>
            <a:spLocks noGrp="1"/>
          </p:cNvSpPr>
          <p:nvPr>
            <p:ph type="pic" idx="2"/>
          </p:nvPr>
        </p:nvSpPr>
        <p:spPr>
          <a:xfrm>
            <a:off x="838199" y="1748079"/>
            <a:ext cx="1896289" cy="1896289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15" name="Google Shape;115;p35"/>
          <p:cNvSpPr>
            <a:spLocks noGrp="1"/>
          </p:cNvSpPr>
          <p:nvPr>
            <p:ph type="pic" idx="3"/>
          </p:nvPr>
        </p:nvSpPr>
        <p:spPr>
          <a:xfrm>
            <a:off x="2993027" y="1748079"/>
            <a:ext cx="1896289" cy="1896289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16" name="Google Shape;116;p35"/>
          <p:cNvSpPr>
            <a:spLocks noGrp="1"/>
          </p:cNvSpPr>
          <p:nvPr>
            <p:ph type="pic" idx="4"/>
          </p:nvPr>
        </p:nvSpPr>
        <p:spPr>
          <a:xfrm>
            <a:off x="5147855" y="1748078"/>
            <a:ext cx="1896289" cy="1896289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17" name="Google Shape;117;p35"/>
          <p:cNvSpPr>
            <a:spLocks noGrp="1"/>
          </p:cNvSpPr>
          <p:nvPr>
            <p:ph type="pic" idx="5"/>
          </p:nvPr>
        </p:nvSpPr>
        <p:spPr>
          <a:xfrm>
            <a:off x="7302683" y="1748077"/>
            <a:ext cx="1896289" cy="1896289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18" name="Google Shape;118;p35"/>
          <p:cNvSpPr>
            <a:spLocks noGrp="1"/>
          </p:cNvSpPr>
          <p:nvPr>
            <p:ph type="pic" idx="6"/>
          </p:nvPr>
        </p:nvSpPr>
        <p:spPr>
          <a:xfrm>
            <a:off x="9457511" y="1748077"/>
            <a:ext cx="1896289" cy="1896289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19" name="Google Shape;119;p35"/>
          <p:cNvSpPr>
            <a:spLocks noGrp="1"/>
          </p:cNvSpPr>
          <p:nvPr>
            <p:ph type="pic" idx="7"/>
          </p:nvPr>
        </p:nvSpPr>
        <p:spPr>
          <a:xfrm>
            <a:off x="838199" y="3934111"/>
            <a:ext cx="1896289" cy="1896289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20" name="Google Shape;120;p35"/>
          <p:cNvSpPr>
            <a:spLocks noGrp="1"/>
          </p:cNvSpPr>
          <p:nvPr>
            <p:ph type="pic" idx="8"/>
          </p:nvPr>
        </p:nvSpPr>
        <p:spPr>
          <a:xfrm>
            <a:off x="2993027" y="3934111"/>
            <a:ext cx="1896289" cy="1896289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21" name="Google Shape;121;p35"/>
          <p:cNvSpPr>
            <a:spLocks noGrp="1"/>
          </p:cNvSpPr>
          <p:nvPr>
            <p:ph type="pic" idx="9"/>
          </p:nvPr>
        </p:nvSpPr>
        <p:spPr>
          <a:xfrm>
            <a:off x="5147855" y="3934110"/>
            <a:ext cx="1896289" cy="1896289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22" name="Google Shape;122;p35"/>
          <p:cNvSpPr>
            <a:spLocks noGrp="1"/>
          </p:cNvSpPr>
          <p:nvPr>
            <p:ph type="pic" idx="13"/>
          </p:nvPr>
        </p:nvSpPr>
        <p:spPr>
          <a:xfrm>
            <a:off x="7302683" y="3934109"/>
            <a:ext cx="1896289" cy="1896289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23" name="Google Shape;123;p35"/>
          <p:cNvSpPr>
            <a:spLocks noGrp="1"/>
          </p:cNvSpPr>
          <p:nvPr>
            <p:ph type="pic" idx="14"/>
          </p:nvPr>
        </p:nvSpPr>
        <p:spPr>
          <a:xfrm>
            <a:off x="9457511" y="3934109"/>
            <a:ext cx="1896289" cy="1896289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cxnSp>
        <p:nvCxnSpPr>
          <p:cNvPr id="124" name="Google Shape;124;p35"/>
          <p:cNvCxnSpPr/>
          <p:nvPr/>
        </p:nvCxnSpPr>
        <p:spPr>
          <a:xfrm flipH="1">
            <a:off x="838199" y="0"/>
            <a:ext cx="1" cy="1276357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57897712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ound pictures">
  <p:cSld name="Round pictures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6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7" name="Google Shape;127;p36"/>
          <p:cNvSpPr txBox="1"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8" name="Google Shape;128;p36"/>
          <p:cNvSpPr>
            <a:spLocks noGrp="1"/>
          </p:cNvSpPr>
          <p:nvPr>
            <p:ph type="pic" idx="2"/>
          </p:nvPr>
        </p:nvSpPr>
        <p:spPr>
          <a:xfrm>
            <a:off x="969963" y="1843395"/>
            <a:ext cx="2138669" cy="2138669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29" name="Google Shape;129;p36"/>
          <p:cNvSpPr txBox="1">
            <a:spLocks noGrp="1"/>
          </p:cNvSpPr>
          <p:nvPr>
            <p:ph type="body" idx="1"/>
          </p:nvPr>
        </p:nvSpPr>
        <p:spPr>
          <a:xfrm>
            <a:off x="997897" y="4260554"/>
            <a:ext cx="2082800" cy="1249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0" name="Google Shape;130;p36"/>
          <p:cNvSpPr>
            <a:spLocks noGrp="1"/>
          </p:cNvSpPr>
          <p:nvPr>
            <p:ph type="pic" idx="3"/>
          </p:nvPr>
        </p:nvSpPr>
        <p:spPr>
          <a:xfrm>
            <a:off x="3581400" y="1843394"/>
            <a:ext cx="2138669" cy="2138669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31" name="Google Shape;131;p36"/>
          <p:cNvSpPr txBox="1">
            <a:spLocks noGrp="1"/>
          </p:cNvSpPr>
          <p:nvPr>
            <p:ph type="body" idx="4"/>
          </p:nvPr>
        </p:nvSpPr>
        <p:spPr>
          <a:xfrm>
            <a:off x="3618645" y="4260554"/>
            <a:ext cx="2082800" cy="1249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2" name="Google Shape;132;p36"/>
          <p:cNvSpPr>
            <a:spLocks noGrp="1"/>
          </p:cNvSpPr>
          <p:nvPr>
            <p:ph type="pic" idx="5"/>
          </p:nvPr>
        </p:nvSpPr>
        <p:spPr>
          <a:xfrm>
            <a:off x="6192837" y="1843393"/>
            <a:ext cx="2138669" cy="2138669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33" name="Google Shape;133;p36"/>
          <p:cNvSpPr txBox="1">
            <a:spLocks noGrp="1"/>
          </p:cNvSpPr>
          <p:nvPr>
            <p:ph type="body" idx="6"/>
          </p:nvPr>
        </p:nvSpPr>
        <p:spPr>
          <a:xfrm>
            <a:off x="6239393" y="4260554"/>
            <a:ext cx="2082800" cy="1249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4" name="Google Shape;134;p36"/>
          <p:cNvSpPr>
            <a:spLocks noGrp="1"/>
          </p:cNvSpPr>
          <p:nvPr>
            <p:ph type="pic" idx="7"/>
          </p:nvPr>
        </p:nvSpPr>
        <p:spPr>
          <a:xfrm>
            <a:off x="8804274" y="1843392"/>
            <a:ext cx="2138669" cy="2138669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35" name="Google Shape;135;p36"/>
          <p:cNvSpPr txBox="1">
            <a:spLocks noGrp="1"/>
          </p:cNvSpPr>
          <p:nvPr>
            <p:ph type="body" idx="8"/>
          </p:nvPr>
        </p:nvSpPr>
        <p:spPr>
          <a:xfrm>
            <a:off x="8860143" y="4260554"/>
            <a:ext cx="2082800" cy="1249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36" name="Google Shape;136;p36"/>
          <p:cNvCxnSpPr/>
          <p:nvPr/>
        </p:nvCxnSpPr>
        <p:spPr>
          <a:xfrm>
            <a:off x="3349671" y="4291726"/>
            <a:ext cx="0" cy="1187018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7" name="Google Shape;137;p36"/>
          <p:cNvCxnSpPr/>
          <p:nvPr/>
        </p:nvCxnSpPr>
        <p:spPr>
          <a:xfrm>
            <a:off x="5970419" y="4291726"/>
            <a:ext cx="0" cy="1187018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8" name="Google Shape;138;p36"/>
          <p:cNvCxnSpPr/>
          <p:nvPr/>
        </p:nvCxnSpPr>
        <p:spPr>
          <a:xfrm>
            <a:off x="8591167" y="4291726"/>
            <a:ext cx="0" cy="1187018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9" name="Google Shape;139;p36"/>
          <p:cNvCxnSpPr/>
          <p:nvPr/>
        </p:nvCxnSpPr>
        <p:spPr>
          <a:xfrm flipH="1">
            <a:off x="838199" y="0"/>
            <a:ext cx="1" cy="1276357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960405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3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597100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st slide (option 1)">
  <p:cSld name="Last slide (option 1)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7"/>
          <p:cNvSpPr/>
          <p:nvPr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37"/>
          <p:cNvSpPr txBox="1">
            <a:spLocks noGrp="1"/>
          </p:cNvSpPr>
          <p:nvPr>
            <p:ph type="sldNum" idx="12"/>
          </p:nvPr>
        </p:nvSpPr>
        <p:spPr>
          <a:xfrm>
            <a:off x="715108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3" name="Google Shape;143;p37"/>
          <p:cNvSpPr txBox="1"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/>
              <a:buNone/>
              <a:defRPr sz="6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4" name="Google Shape;144;p37"/>
          <p:cNvSpPr txBox="1">
            <a:spLocks noGrp="1"/>
          </p:cNvSpPr>
          <p:nvPr>
            <p:ph type="body" idx="1"/>
          </p:nvPr>
        </p:nvSpPr>
        <p:spPr>
          <a:xfrm>
            <a:off x="838976" y="4175997"/>
            <a:ext cx="10888663" cy="1620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>
                <a:solidFill>
                  <a:srgbClr val="767676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5" name="Google Shape;145;p37"/>
          <p:cNvCxnSpPr/>
          <p:nvPr/>
        </p:nvCxnSpPr>
        <p:spPr>
          <a:xfrm>
            <a:off x="838200" y="0"/>
            <a:ext cx="0" cy="2362711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404939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8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48" name="Google Shape;148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50288"/>
            <a:ext cx="12192000" cy="501834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38"/>
          <p:cNvSpPr/>
          <p:nvPr/>
        </p:nvSpPr>
        <p:spPr>
          <a:xfrm>
            <a:off x="0" y="1078174"/>
            <a:ext cx="12192000" cy="28908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" name="Google Shape;150;p38" descr="European Commiss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88933" y="258042"/>
            <a:ext cx="1659793" cy="115246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38"/>
          <p:cNvSpPr txBox="1">
            <a:spLocks noGrp="1"/>
          </p:cNvSpPr>
          <p:nvPr>
            <p:ph type="ctrTitle"/>
          </p:nvPr>
        </p:nvSpPr>
        <p:spPr>
          <a:xfrm>
            <a:off x="1071350" y="1992572"/>
            <a:ext cx="10065224" cy="872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 b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52" name="Google Shape;152;p38"/>
          <p:cNvSpPr txBox="1">
            <a:spLocks noGrp="1"/>
          </p:cNvSpPr>
          <p:nvPr>
            <p:ph type="subTitle" idx="1"/>
          </p:nvPr>
        </p:nvSpPr>
        <p:spPr>
          <a:xfrm>
            <a:off x="1071351" y="3067468"/>
            <a:ext cx="10065224" cy="89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i="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3" name="Google Shape;153;p38"/>
          <p:cNvSpPr txBox="1">
            <a:spLocks noGrp="1"/>
          </p:cNvSpPr>
          <p:nvPr>
            <p:ph type="body" idx="2"/>
          </p:nvPr>
        </p:nvSpPr>
        <p:spPr>
          <a:xfrm>
            <a:off x="6096000" y="5783535"/>
            <a:ext cx="5040313" cy="528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  <a:defRPr sz="2200" i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4" name="Google Shape;154;p38"/>
          <p:cNvSpPr/>
          <p:nvPr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5" name="Google Shape;155;p38"/>
          <p:cNvCxnSpPr/>
          <p:nvPr/>
        </p:nvCxnSpPr>
        <p:spPr>
          <a:xfrm>
            <a:off x="838200" y="1978925"/>
            <a:ext cx="0" cy="4879075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638768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9"/>
          <p:cNvSpPr txBox="1">
            <a:spLocks noGrp="1"/>
          </p:cNvSpPr>
          <p:nvPr>
            <p:ph type="sldNum" idx="12"/>
          </p:nvPr>
        </p:nvSpPr>
        <p:spPr>
          <a:xfrm>
            <a:off x="838200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58" name="Google Shape;158;p39"/>
          <p:cNvPicPr preferRelativeResize="0"/>
          <p:nvPr/>
        </p:nvPicPr>
        <p:blipFill rotWithShape="1">
          <a:blip r:embed="rId2">
            <a:alphaModFix/>
          </a:blip>
          <a:srcRect t="4555"/>
          <a:stretch/>
        </p:blipFill>
        <p:spPr>
          <a:xfrm>
            <a:off x="0" y="1078173"/>
            <a:ext cx="12192000" cy="578324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39"/>
          <p:cNvSpPr/>
          <p:nvPr/>
        </p:nvSpPr>
        <p:spPr>
          <a:xfrm>
            <a:off x="5289" y="1078173"/>
            <a:ext cx="12197346" cy="5783239"/>
          </a:xfrm>
          <a:prstGeom prst="rect">
            <a:avLst/>
          </a:prstGeom>
          <a:solidFill>
            <a:srgbClr val="024EA2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0" name="Google Shape;160;p39" descr="European Commiss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88933" y="258042"/>
            <a:ext cx="1659793" cy="115246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39"/>
          <p:cNvSpPr txBox="1">
            <a:spLocks noGrp="1"/>
          </p:cNvSpPr>
          <p:nvPr>
            <p:ph type="ctrTitle"/>
          </p:nvPr>
        </p:nvSpPr>
        <p:spPr>
          <a:xfrm>
            <a:off x="1071350" y="1992572"/>
            <a:ext cx="10065224" cy="2149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 b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62" name="Google Shape;162;p39"/>
          <p:cNvSpPr txBox="1"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i="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63" name="Google Shape;163;p39"/>
          <p:cNvSpPr txBox="1">
            <a:spLocks noGrp="1"/>
          </p:cNvSpPr>
          <p:nvPr>
            <p:ph type="body" idx="2"/>
          </p:nvPr>
        </p:nvSpPr>
        <p:spPr>
          <a:xfrm>
            <a:off x="6096000" y="5557903"/>
            <a:ext cx="5040313" cy="528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  <a:defRPr sz="2200" i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4" name="Google Shape;164;p39"/>
          <p:cNvSpPr/>
          <p:nvPr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5" name="Google Shape;165;p39"/>
          <p:cNvCxnSpPr/>
          <p:nvPr/>
        </p:nvCxnSpPr>
        <p:spPr>
          <a:xfrm>
            <a:off x="838200" y="1978925"/>
            <a:ext cx="0" cy="4879075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2602814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st slide (option 2)">
  <p:cSld name="Last slide (option 2)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40"/>
          <p:cNvSpPr/>
          <p:nvPr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40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9" name="Google Shape;169;p40"/>
          <p:cNvSpPr txBox="1"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Arial"/>
              <a:buNone/>
              <a:defRPr sz="60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0" name="Google Shape;170;p40"/>
          <p:cNvSpPr txBox="1">
            <a:spLocks noGrp="1"/>
          </p:cNvSpPr>
          <p:nvPr>
            <p:ph type="body" idx="1"/>
          </p:nvPr>
        </p:nvSpPr>
        <p:spPr>
          <a:xfrm>
            <a:off x="838976" y="4175997"/>
            <a:ext cx="10888663" cy="1620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>
                <a:solidFill>
                  <a:srgbClr val="767676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1" name="Google Shape;171;p40"/>
          <p:cNvCxnSpPr/>
          <p:nvPr/>
        </p:nvCxnSpPr>
        <p:spPr>
          <a:xfrm>
            <a:off x="838200" y="0"/>
            <a:ext cx="0" cy="2362711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8726463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Object">
  <p:cSld name="Content and Object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1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4" name="Google Shape;174;p41"/>
          <p:cNvSpPr txBox="1"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5" name="Google Shape;175;p41"/>
          <p:cNvSpPr txBox="1">
            <a:spLocks noGrp="1"/>
          </p:cNvSpPr>
          <p:nvPr>
            <p:ph type="body" idx="1"/>
          </p:nvPr>
        </p:nvSpPr>
        <p:spPr>
          <a:xfrm>
            <a:off x="838198" y="1825625"/>
            <a:ext cx="5328000" cy="3906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6" name="Google Shape;176;p41"/>
          <p:cNvSpPr txBox="1">
            <a:spLocks noGrp="1"/>
          </p:cNvSpPr>
          <p:nvPr>
            <p:ph type="body" idx="2"/>
          </p:nvPr>
        </p:nvSpPr>
        <p:spPr>
          <a:xfrm>
            <a:off x="6402250" y="1825625"/>
            <a:ext cx="5328000" cy="3906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7" name="Google Shape;177;p41"/>
          <p:cNvCxnSpPr/>
          <p:nvPr/>
        </p:nvCxnSpPr>
        <p:spPr>
          <a:xfrm flipH="1">
            <a:off x="838199" y="0"/>
            <a:ext cx="1" cy="1276357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89993983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3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401033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92168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14789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Picture and Content (half 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"/>
          <p:cNvSpPr>
            <a:spLocks noGrp="1"/>
          </p:cNvSpPr>
          <p:nvPr>
            <p:ph type="title"/>
          </p:nvPr>
        </p:nvSpPr>
        <p:spPr>
          <a:xfrm>
            <a:off x="1079550" y="288000"/>
            <a:ext cx="10522748" cy="52268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Main Content Placeholder"/>
          <p:cNvSpPr>
            <a:spLocks noGrp="1"/>
          </p:cNvSpPr>
          <p:nvPr>
            <p:ph idx="1" hasCustomPrompt="1"/>
          </p:nvPr>
        </p:nvSpPr>
        <p:spPr>
          <a:xfrm>
            <a:off x="1079550" y="900000"/>
            <a:ext cx="4930725" cy="5634063"/>
          </a:xfr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2600" b="1">
                <a:solidFill>
                  <a:schemeClr val="tx1">
                    <a:lumMod val="75000"/>
                  </a:schemeClr>
                </a:solidFill>
              </a:defRPr>
            </a:lvl1pPr>
            <a:lvl2pPr marL="444500" indent="-179388"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>
                    <a:lumMod val="75000"/>
                  </a:schemeClr>
                </a:solidFill>
              </a:defRPr>
            </a:lvl2pPr>
            <a:lvl3pPr marL="625475" indent="-180975">
              <a:spcBef>
                <a:spcPts val="0"/>
              </a:spcBef>
              <a:spcAft>
                <a:spcPts val="600"/>
              </a:spcAft>
              <a:tabLst>
                <a:tab pos="625475" algn="l"/>
              </a:tabLst>
              <a:defRPr sz="1800">
                <a:solidFill>
                  <a:schemeClr val="tx1">
                    <a:lumMod val="75000"/>
                  </a:schemeClr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"/>
          <p:cNvSpPr>
            <a:spLocks noGrp="1"/>
          </p:cNvSpPr>
          <p:nvPr>
            <p:ph type="sldNum" sz="quarter" idx="12"/>
          </p:nvPr>
        </p:nvSpPr>
        <p:spPr>
          <a:xfrm>
            <a:off x="838200" y="7620958"/>
            <a:ext cx="2743200" cy="441802"/>
          </a:xfrm>
        </p:spPr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E7C2032-95A3-40BE-8904-0F7BEE467E89}"/>
              </a:ext>
            </a:extLst>
          </p:cNvPr>
          <p:cNvCxnSpPr>
            <a:cxnSpLocks/>
          </p:cNvCxnSpPr>
          <p:nvPr userDrawn="1"/>
        </p:nvCxnSpPr>
        <p:spPr>
          <a:xfrm flipH="1">
            <a:off x="839049" y="0"/>
            <a:ext cx="8676" cy="70485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Main Content Placeholder">
            <a:extLst>
              <a:ext uri="{FF2B5EF4-FFF2-40B4-BE49-F238E27FC236}">
                <a16:creationId xmlns:a16="http://schemas.microsoft.com/office/drawing/2014/main" id="{CC41B7B8-59D8-C926-305B-298A281AA66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600825" y="900000"/>
            <a:ext cx="4930725" cy="5634063"/>
          </a:xfr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2600" b="1">
                <a:solidFill>
                  <a:schemeClr val="tx1">
                    <a:lumMod val="75000"/>
                  </a:schemeClr>
                </a:solidFill>
              </a:defRPr>
            </a:lvl1pPr>
            <a:lvl2pPr marL="444500" indent="-179388"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>
                    <a:lumMod val="75000"/>
                  </a:schemeClr>
                </a:solidFill>
              </a:defRPr>
            </a:lvl2pPr>
            <a:lvl3pPr marL="625475" indent="-180975">
              <a:spcBef>
                <a:spcPts val="0"/>
              </a:spcBef>
              <a:spcAft>
                <a:spcPts val="600"/>
              </a:spcAft>
              <a:tabLst>
                <a:tab pos="625475" algn="l"/>
              </a:tabLst>
              <a:defRPr sz="1800">
                <a:solidFill>
                  <a:schemeClr val="tx1">
                    <a:lumMod val="75000"/>
                  </a:schemeClr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97101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and Content (half 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0000" y="972000"/>
            <a:ext cx="5495690" cy="579259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480000" y="216000"/>
            <a:ext cx="5495690" cy="782357"/>
          </a:xfrm>
          <a:prstGeom prst="rect">
            <a:avLst/>
          </a:prstGeom>
        </p:spPr>
        <p:txBody>
          <a:bodyPr vert="horz" lIns="91440" tIns="45720" rIns="9144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46383" y="-46383"/>
            <a:ext cx="6142383" cy="6964017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988"/>
            <a:ext cx="1715733" cy="45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172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1pPr>
              <a:spcAft>
                <a:spcPts val="1800"/>
              </a:spcAft>
              <a:defRPr/>
            </a:lvl1pPr>
            <a:lvl2pPr>
              <a:spcAft>
                <a:spcPts val="1800"/>
              </a:spcAft>
              <a:defRPr/>
            </a:lvl2pPr>
            <a:lvl3pPr>
              <a:spcAft>
                <a:spcPts val="1800"/>
              </a:spcAft>
              <a:defRPr/>
            </a:lvl3pPr>
            <a:lvl4pPr>
              <a:spcAft>
                <a:spcPts val="1800"/>
              </a:spcAft>
              <a:defRPr/>
            </a:lvl4pPr>
            <a:lvl5pPr>
              <a:spcAft>
                <a:spcPts val="18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  <a:noFill/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05224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670C6E6A-0191-4020-A084-BB23C7AE6B0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PPP Virtual Worlds | 2025-02-12</a:t>
            </a:r>
          </a:p>
        </p:txBody>
      </p:sp>
    </p:spTree>
    <p:extLst>
      <p:ext uri="{BB962C8B-B14F-4D97-AF65-F5344CB8AC3E}">
        <p14:creationId xmlns:p14="http://schemas.microsoft.com/office/powerpoint/2010/main" val="41936337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092D1760-10AA-43FB-AC0B-074FF500719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PPP Virtual Worlds | 2025-02-12</a:t>
            </a:r>
          </a:p>
        </p:txBody>
      </p:sp>
    </p:spTree>
    <p:extLst>
      <p:ext uri="{BB962C8B-B14F-4D97-AF65-F5344CB8AC3E}">
        <p14:creationId xmlns:p14="http://schemas.microsoft.com/office/powerpoint/2010/main" val="386778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BC293230-94BC-41FA-A2D9-E9259B125F8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PPP Virtual Worlds | 2025-02-12</a:t>
            </a:r>
          </a:p>
        </p:txBody>
      </p:sp>
    </p:spTree>
    <p:extLst>
      <p:ext uri="{BB962C8B-B14F-4D97-AF65-F5344CB8AC3E}">
        <p14:creationId xmlns:p14="http://schemas.microsoft.com/office/powerpoint/2010/main" val="21901670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80pt (motif 1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PPP Virtual Worlds | 2025-02-12</a:t>
            </a:r>
          </a:p>
        </p:txBody>
      </p:sp>
    </p:spTree>
    <p:extLst>
      <p:ext uri="{BB962C8B-B14F-4D97-AF65-F5344CB8AC3E}">
        <p14:creationId xmlns:p14="http://schemas.microsoft.com/office/powerpoint/2010/main" val="18153919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60pt (motif 1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PPP Virtual Worlds | 2025-02-12</a:t>
            </a:r>
          </a:p>
        </p:txBody>
      </p:sp>
    </p:spTree>
    <p:extLst>
      <p:ext uri="{BB962C8B-B14F-4D97-AF65-F5344CB8AC3E}">
        <p14:creationId xmlns:p14="http://schemas.microsoft.com/office/powerpoint/2010/main" val="24913109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40pt (motif 1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PPP Virtual Worlds | 2025-02-12</a:t>
            </a:r>
          </a:p>
        </p:txBody>
      </p:sp>
    </p:spTree>
    <p:extLst>
      <p:ext uri="{BB962C8B-B14F-4D97-AF65-F5344CB8AC3E}">
        <p14:creationId xmlns:p14="http://schemas.microsoft.com/office/powerpoint/2010/main" val="31330395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80pt (motif 1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PPP Virtual Worlds | 2025-02-12</a:t>
            </a:r>
          </a:p>
        </p:txBody>
      </p:sp>
    </p:spTree>
    <p:extLst>
      <p:ext uri="{BB962C8B-B14F-4D97-AF65-F5344CB8AC3E}">
        <p14:creationId xmlns:p14="http://schemas.microsoft.com/office/powerpoint/2010/main" val="35211960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images">
  <p:cSld name="4 images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3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0" name="Google Shape;90;p33"/>
          <p:cNvSpPr txBox="1"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3"/>
          <p:cNvSpPr>
            <a:spLocks noGrp="1"/>
          </p:cNvSpPr>
          <p:nvPr>
            <p:ph type="pic" idx="2"/>
          </p:nvPr>
        </p:nvSpPr>
        <p:spPr>
          <a:xfrm>
            <a:off x="3713869" y="2159957"/>
            <a:ext cx="2461591" cy="1638158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92" name="Google Shape;92;p33"/>
          <p:cNvSpPr txBox="1">
            <a:spLocks noGrp="1"/>
          </p:cNvSpPr>
          <p:nvPr>
            <p:ph type="body" idx="1"/>
          </p:nvPr>
        </p:nvSpPr>
        <p:spPr>
          <a:xfrm>
            <a:off x="1033617" y="2159957"/>
            <a:ext cx="2520000" cy="1638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0000" rIns="91425" bIns="45700" anchor="t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33"/>
          <p:cNvSpPr>
            <a:spLocks noGrp="1"/>
          </p:cNvSpPr>
          <p:nvPr>
            <p:ph type="pic" idx="3"/>
          </p:nvPr>
        </p:nvSpPr>
        <p:spPr>
          <a:xfrm>
            <a:off x="3713868" y="3968881"/>
            <a:ext cx="2461591" cy="1638158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94" name="Google Shape;94;p33"/>
          <p:cNvSpPr txBox="1">
            <a:spLocks noGrp="1"/>
          </p:cNvSpPr>
          <p:nvPr>
            <p:ph type="body" idx="4"/>
          </p:nvPr>
        </p:nvSpPr>
        <p:spPr>
          <a:xfrm>
            <a:off x="1033617" y="3968881"/>
            <a:ext cx="2520000" cy="1638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0000" rIns="91425" bIns="45700" anchor="t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33"/>
          <p:cNvSpPr>
            <a:spLocks noGrp="1"/>
          </p:cNvSpPr>
          <p:nvPr>
            <p:ph type="pic" idx="5"/>
          </p:nvPr>
        </p:nvSpPr>
        <p:spPr>
          <a:xfrm>
            <a:off x="6324547" y="2159956"/>
            <a:ext cx="2461593" cy="1638159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96" name="Google Shape;96;p33"/>
          <p:cNvSpPr txBox="1">
            <a:spLocks noGrp="1"/>
          </p:cNvSpPr>
          <p:nvPr>
            <p:ph type="body" idx="6"/>
          </p:nvPr>
        </p:nvSpPr>
        <p:spPr>
          <a:xfrm>
            <a:off x="8966322" y="2159956"/>
            <a:ext cx="2520000" cy="1638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00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33"/>
          <p:cNvSpPr>
            <a:spLocks noGrp="1"/>
          </p:cNvSpPr>
          <p:nvPr>
            <p:ph type="pic" idx="7"/>
          </p:nvPr>
        </p:nvSpPr>
        <p:spPr>
          <a:xfrm>
            <a:off x="6324549" y="3968880"/>
            <a:ext cx="2461591" cy="1638158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98" name="Google Shape;98;p33"/>
          <p:cNvSpPr txBox="1">
            <a:spLocks noGrp="1"/>
          </p:cNvSpPr>
          <p:nvPr>
            <p:ph type="body" idx="8"/>
          </p:nvPr>
        </p:nvSpPr>
        <p:spPr>
          <a:xfrm>
            <a:off x="8935227" y="3968880"/>
            <a:ext cx="2520000" cy="1638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00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99" name="Google Shape;99;p33"/>
          <p:cNvCxnSpPr/>
          <p:nvPr/>
        </p:nvCxnSpPr>
        <p:spPr>
          <a:xfrm flipH="1">
            <a:off x="838199" y="0"/>
            <a:ext cx="1" cy="1276357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387815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60pt (motif 1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PPP Virtual Worlds | 2025-02-12</a:t>
            </a:r>
          </a:p>
        </p:txBody>
      </p:sp>
    </p:spTree>
    <p:extLst>
      <p:ext uri="{BB962C8B-B14F-4D97-AF65-F5344CB8AC3E}">
        <p14:creationId xmlns:p14="http://schemas.microsoft.com/office/powerpoint/2010/main" val="33321546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40pt (motif 1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PPP Virtual Worlds | 2025-02-12</a:t>
            </a:r>
          </a:p>
        </p:txBody>
      </p:sp>
    </p:spTree>
    <p:extLst>
      <p:ext uri="{BB962C8B-B14F-4D97-AF65-F5344CB8AC3E}">
        <p14:creationId xmlns:p14="http://schemas.microsoft.com/office/powerpoint/2010/main" val="15681522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80pt (motif 1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PPP Virtual Worlds | 2025-02-12</a:t>
            </a:r>
          </a:p>
        </p:txBody>
      </p:sp>
    </p:spTree>
    <p:extLst>
      <p:ext uri="{BB962C8B-B14F-4D97-AF65-F5344CB8AC3E}">
        <p14:creationId xmlns:p14="http://schemas.microsoft.com/office/powerpoint/2010/main" val="18571841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60pt (motif 1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PPP Virtual Worlds | 2025-02-12</a:t>
            </a:r>
          </a:p>
        </p:txBody>
      </p:sp>
    </p:spTree>
    <p:extLst>
      <p:ext uri="{BB962C8B-B14F-4D97-AF65-F5344CB8AC3E}">
        <p14:creationId xmlns:p14="http://schemas.microsoft.com/office/powerpoint/2010/main" val="5223303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40pt (motif 1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PPP Virtual Worlds | 2025-02-12</a:t>
            </a:r>
          </a:p>
        </p:txBody>
      </p:sp>
    </p:spTree>
    <p:extLst>
      <p:ext uri="{BB962C8B-B14F-4D97-AF65-F5344CB8AC3E}">
        <p14:creationId xmlns:p14="http://schemas.microsoft.com/office/powerpoint/2010/main" val="3708768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PPP Virtual Worlds | 2025-02-12</a:t>
            </a:r>
          </a:p>
        </p:txBody>
      </p:sp>
    </p:spTree>
    <p:extLst>
      <p:ext uri="{BB962C8B-B14F-4D97-AF65-F5344CB8AC3E}">
        <p14:creationId xmlns:p14="http://schemas.microsoft.com/office/powerpoint/2010/main" val="36162037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PPP Virtual Worlds | 2025-02-12</a:t>
            </a:r>
          </a:p>
        </p:txBody>
      </p:sp>
    </p:spTree>
    <p:extLst>
      <p:ext uri="{BB962C8B-B14F-4D97-AF65-F5344CB8AC3E}">
        <p14:creationId xmlns:p14="http://schemas.microsoft.com/office/powerpoint/2010/main" val="14165926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36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PPP Virtual Worlds | 2025-02-12</a:t>
            </a:r>
          </a:p>
        </p:txBody>
      </p:sp>
    </p:spTree>
    <p:extLst>
      <p:ext uri="{BB962C8B-B14F-4D97-AF65-F5344CB8AC3E}">
        <p14:creationId xmlns:p14="http://schemas.microsoft.com/office/powerpoint/2010/main" val="18794768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>
            <a:extLst>
              <a:ext uri="{FF2B5EF4-FFF2-40B4-BE49-F238E27FC236}">
                <a16:creationId xmlns:a16="http://schemas.microsoft.com/office/drawing/2014/main" id="{6FD70AD7-1356-4F56-BCF5-60206B889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PPP Virtual Worlds | 2025-02-12</a:t>
            </a:r>
          </a:p>
        </p:txBody>
      </p:sp>
    </p:spTree>
    <p:extLst>
      <p:ext uri="{BB962C8B-B14F-4D97-AF65-F5344CB8AC3E}">
        <p14:creationId xmlns:p14="http://schemas.microsoft.com/office/powerpoint/2010/main" val="20087612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>
            <a:extLst>
              <a:ext uri="{FF2B5EF4-FFF2-40B4-BE49-F238E27FC236}">
                <a16:creationId xmlns:a16="http://schemas.microsoft.com/office/drawing/2014/main" id="{BC751AD9-F368-4030-BEF3-878CBEED0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PPP Virtual Worlds | 2025-02-12</a:t>
            </a:r>
          </a:p>
        </p:txBody>
      </p:sp>
    </p:spTree>
    <p:extLst>
      <p:ext uri="{BB962C8B-B14F-4D97-AF65-F5344CB8AC3E}">
        <p14:creationId xmlns:p14="http://schemas.microsoft.com/office/powerpoint/2010/main" val="28089679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Collage">
  <p:cSld name="Picture Collage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4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2" name="Google Shape;102;p34"/>
          <p:cNvSpPr txBox="1"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4"/>
          <p:cNvSpPr>
            <a:spLocks noGrp="1"/>
          </p:cNvSpPr>
          <p:nvPr>
            <p:ph type="pic" idx="2"/>
          </p:nvPr>
        </p:nvSpPr>
        <p:spPr>
          <a:xfrm>
            <a:off x="938213" y="1748077"/>
            <a:ext cx="2643187" cy="1868487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34"/>
          <p:cNvSpPr>
            <a:spLocks noGrp="1"/>
          </p:cNvSpPr>
          <p:nvPr>
            <p:ph type="pic" idx="3"/>
          </p:nvPr>
        </p:nvSpPr>
        <p:spPr>
          <a:xfrm>
            <a:off x="938213" y="3908959"/>
            <a:ext cx="1751486" cy="1751486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4"/>
          <p:cNvSpPr>
            <a:spLocks noGrp="1"/>
          </p:cNvSpPr>
          <p:nvPr>
            <p:ph type="pic" idx="4"/>
          </p:nvPr>
        </p:nvSpPr>
        <p:spPr>
          <a:xfrm>
            <a:off x="2840251" y="2860831"/>
            <a:ext cx="1620431" cy="218403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p34"/>
          <p:cNvSpPr>
            <a:spLocks noGrp="1"/>
          </p:cNvSpPr>
          <p:nvPr>
            <p:ph type="pic" idx="5"/>
          </p:nvPr>
        </p:nvSpPr>
        <p:spPr>
          <a:xfrm>
            <a:off x="4081980" y="1913416"/>
            <a:ext cx="3185512" cy="218403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p34"/>
          <p:cNvSpPr>
            <a:spLocks noGrp="1"/>
          </p:cNvSpPr>
          <p:nvPr>
            <p:ph type="pic" idx="6"/>
          </p:nvPr>
        </p:nvSpPr>
        <p:spPr>
          <a:xfrm>
            <a:off x="4919097" y="3790927"/>
            <a:ext cx="1987550" cy="198755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34"/>
          <p:cNvSpPr>
            <a:spLocks noGrp="1"/>
          </p:cNvSpPr>
          <p:nvPr>
            <p:ph type="pic" idx="7"/>
          </p:nvPr>
        </p:nvSpPr>
        <p:spPr>
          <a:xfrm>
            <a:off x="7051401" y="2898477"/>
            <a:ext cx="2307284" cy="2307284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34"/>
          <p:cNvSpPr>
            <a:spLocks noGrp="1"/>
          </p:cNvSpPr>
          <p:nvPr>
            <p:ph type="pic" idx="8"/>
          </p:nvPr>
        </p:nvSpPr>
        <p:spPr>
          <a:xfrm>
            <a:off x="9478619" y="1913416"/>
            <a:ext cx="1875181" cy="2434309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cxnSp>
        <p:nvCxnSpPr>
          <p:cNvPr id="110" name="Google Shape;110;p34"/>
          <p:cNvCxnSpPr/>
          <p:nvPr/>
        </p:nvCxnSpPr>
        <p:spPr>
          <a:xfrm flipH="1">
            <a:off x="838199" y="0"/>
            <a:ext cx="1" cy="1276357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8117475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>
            <a:extLst>
              <a:ext uri="{FF2B5EF4-FFF2-40B4-BE49-F238E27FC236}">
                <a16:creationId xmlns:a16="http://schemas.microsoft.com/office/drawing/2014/main" id="{0F638833-9358-4A10-8860-60EC0C65D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36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PPP Virtual Worlds | 2025-02-12</a:t>
            </a:r>
          </a:p>
        </p:txBody>
      </p:sp>
    </p:spTree>
    <p:extLst>
      <p:ext uri="{BB962C8B-B14F-4D97-AF65-F5344CB8AC3E}">
        <p14:creationId xmlns:p14="http://schemas.microsoft.com/office/powerpoint/2010/main" val="11366410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Unrestricted | © Siemens 2025 | PPP Virtual Worlds | 2025-02-12</a:t>
            </a:r>
          </a:p>
        </p:txBody>
      </p:sp>
    </p:spTree>
    <p:extLst>
      <p:ext uri="{BB962C8B-B14F-4D97-AF65-F5344CB8AC3E}">
        <p14:creationId xmlns:p14="http://schemas.microsoft.com/office/powerpoint/2010/main" val="10786761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Unrestricted | © Siemens 2025 | PPP Virtual Worlds | 2025-02-12</a:t>
            </a:r>
          </a:p>
        </p:txBody>
      </p:sp>
    </p:spTree>
    <p:extLst>
      <p:ext uri="{BB962C8B-B14F-4D97-AF65-F5344CB8AC3E}">
        <p14:creationId xmlns:p14="http://schemas.microsoft.com/office/powerpoint/2010/main" val="20175960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36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Unrestricted | © Siemens 2025 | PPP Virtual Worlds | 2025-02-12</a:t>
            </a:r>
          </a:p>
        </p:txBody>
      </p:sp>
    </p:spTree>
    <p:extLst>
      <p:ext uri="{BB962C8B-B14F-4D97-AF65-F5344CB8AC3E}">
        <p14:creationId xmlns:p14="http://schemas.microsoft.com/office/powerpoint/2010/main" val="25523561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2025 | PPP Virtual Worlds | 2025-02-12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4462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2025 | PPP Virtual Worlds | 2025-02-12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7179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2025 | PPP Virtual Worlds | 2025-02-12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302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8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lor Stage">
            <a:extLst>
              <a:ext uri="{FF2B5EF4-FFF2-40B4-BE49-F238E27FC236}">
                <a16:creationId xmlns:a16="http://schemas.microsoft.com/office/drawing/2014/main" id="{A71FD435-3CF0-4700-A204-51B8FECDB0E5}"/>
              </a:ext>
            </a:extLst>
          </p:cNvPr>
          <p:cNvSpPr/>
          <p:nvPr userDrawn="1"/>
        </p:nvSpPr>
        <p:spPr bwMode="hidden">
          <a:xfrm>
            <a:off x="0" y="0"/>
            <a:ext cx="12192000" cy="6166800"/>
          </a:xfrm>
          <a:prstGeom prst="rect">
            <a:avLst/>
          </a:prstGeom>
          <a:solidFill>
            <a:srgbClr val="00FF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BDD73C6A-6099-483E-9C34-F604024F257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2025 | PPP Virtual Worlds | 2025-02-12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2793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6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A236A90B-8F03-45C0-87DD-5479E8376B64}"/>
              </a:ext>
            </a:extLst>
          </p:cNvPr>
          <p:cNvSpPr/>
          <p:nvPr userDrawn="1"/>
        </p:nvSpPr>
        <p:spPr bwMode="hidden">
          <a:xfrm>
            <a:off x="0" y="0"/>
            <a:ext cx="12192000" cy="6166800"/>
          </a:xfrm>
          <a:prstGeom prst="rect">
            <a:avLst/>
          </a:prstGeom>
          <a:solidFill>
            <a:srgbClr val="00E6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CFA8B97-DE99-4B15-8C8C-3748FA022B7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2025 | PPP Virtual Worlds | 2025-02-12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0740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4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40C63E25-48A4-43B2-BEE6-D2FE79309C83}"/>
              </a:ext>
            </a:extLst>
          </p:cNvPr>
          <p:cNvSpPr/>
          <p:nvPr userDrawn="1"/>
        </p:nvSpPr>
        <p:spPr bwMode="hidden">
          <a:xfrm>
            <a:off x="0" y="0"/>
            <a:ext cx="12192000" cy="6166800"/>
          </a:xfrm>
          <a:prstGeom prst="rect">
            <a:avLst/>
          </a:prstGeom>
          <a:gradFill>
            <a:gsLst>
              <a:gs pos="40000">
                <a:srgbClr val="00FFB9"/>
              </a:gs>
              <a:gs pos="100000">
                <a:srgbClr val="00E6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EN"/>
          </a:p>
        </p:txBody>
      </p:sp>
      <p:sp>
        <p:nvSpPr>
          <p:cNvPr id="9" name="Color Stage">
            <a:extLst>
              <a:ext uri="{FF2B5EF4-FFF2-40B4-BE49-F238E27FC236}">
                <a16:creationId xmlns:a16="http://schemas.microsoft.com/office/drawing/2014/main" id="{0C524D66-9942-450A-A90F-E7A0CC42EC73}"/>
              </a:ext>
            </a:extLst>
          </p:cNvPr>
          <p:cNvSpPr/>
          <p:nvPr userDrawn="1"/>
        </p:nvSpPr>
        <p:spPr>
          <a:xfrm>
            <a:off x="0" y="1414463"/>
            <a:ext cx="12192000" cy="4752337"/>
          </a:xfrm>
          <a:prstGeom prst="rect">
            <a:avLst/>
          </a:prstGeom>
          <a:gradFill flip="none" rotWithShape="1">
            <a:gsLst>
              <a:gs pos="0">
                <a:srgbClr val="00FFB9"/>
              </a:gs>
              <a:gs pos="100000">
                <a:schemeClr val="bg2">
                  <a:alpha val="0"/>
                </a:schemeClr>
              </a:gs>
              <a:gs pos="40000">
                <a:srgbClr val="00FFB9">
                  <a:alpha val="5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de-DE"/>
          </a:p>
        </p:txBody>
      </p:sp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CCD0B8A8-7DE9-432C-82EA-6468E4BB565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2025 | PPP Virtual Worlds | 2025-02-12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9832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gallery">
  <p:cSld name="Photo gallery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5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3" name="Google Shape;113;p35"/>
          <p:cNvSpPr txBox="1"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5"/>
          <p:cNvSpPr>
            <a:spLocks noGrp="1"/>
          </p:cNvSpPr>
          <p:nvPr>
            <p:ph type="pic" idx="2"/>
          </p:nvPr>
        </p:nvSpPr>
        <p:spPr>
          <a:xfrm>
            <a:off x="838199" y="1748079"/>
            <a:ext cx="1896289" cy="1896289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15" name="Google Shape;115;p35"/>
          <p:cNvSpPr>
            <a:spLocks noGrp="1"/>
          </p:cNvSpPr>
          <p:nvPr>
            <p:ph type="pic" idx="3"/>
          </p:nvPr>
        </p:nvSpPr>
        <p:spPr>
          <a:xfrm>
            <a:off x="2993027" y="1748079"/>
            <a:ext cx="1896289" cy="1896289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16" name="Google Shape;116;p35"/>
          <p:cNvSpPr>
            <a:spLocks noGrp="1"/>
          </p:cNvSpPr>
          <p:nvPr>
            <p:ph type="pic" idx="4"/>
          </p:nvPr>
        </p:nvSpPr>
        <p:spPr>
          <a:xfrm>
            <a:off x="5147855" y="1748078"/>
            <a:ext cx="1896289" cy="1896289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17" name="Google Shape;117;p35"/>
          <p:cNvSpPr>
            <a:spLocks noGrp="1"/>
          </p:cNvSpPr>
          <p:nvPr>
            <p:ph type="pic" idx="5"/>
          </p:nvPr>
        </p:nvSpPr>
        <p:spPr>
          <a:xfrm>
            <a:off x="7302683" y="1748077"/>
            <a:ext cx="1896289" cy="1896289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18" name="Google Shape;118;p35"/>
          <p:cNvSpPr>
            <a:spLocks noGrp="1"/>
          </p:cNvSpPr>
          <p:nvPr>
            <p:ph type="pic" idx="6"/>
          </p:nvPr>
        </p:nvSpPr>
        <p:spPr>
          <a:xfrm>
            <a:off x="9457511" y="1748077"/>
            <a:ext cx="1896289" cy="1896289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19" name="Google Shape;119;p35"/>
          <p:cNvSpPr>
            <a:spLocks noGrp="1"/>
          </p:cNvSpPr>
          <p:nvPr>
            <p:ph type="pic" idx="7"/>
          </p:nvPr>
        </p:nvSpPr>
        <p:spPr>
          <a:xfrm>
            <a:off x="838199" y="3934111"/>
            <a:ext cx="1896289" cy="1896289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20" name="Google Shape;120;p35"/>
          <p:cNvSpPr>
            <a:spLocks noGrp="1"/>
          </p:cNvSpPr>
          <p:nvPr>
            <p:ph type="pic" idx="8"/>
          </p:nvPr>
        </p:nvSpPr>
        <p:spPr>
          <a:xfrm>
            <a:off x="2993027" y="3934111"/>
            <a:ext cx="1896289" cy="1896289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21" name="Google Shape;121;p35"/>
          <p:cNvSpPr>
            <a:spLocks noGrp="1"/>
          </p:cNvSpPr>
          <p:nvPr>
            <p:ph type="pic" idx="9"/>
          </p:nvPr>
        </p:nvSpPr>
        <p:spPr>
          <a:xfrm>
            <a:off x="5147855" y="3934110"/>
            <a:ext cx="1896289" cy="1896289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22" name="Google Shape;122;p35"/>
          <p:cNvSpPr>
            <a:spLocks noGrp="1"/>
          </p:cNvSpPr>
          <p:nvPr>
            <p:ph type="pic" idx="13"/>
          </p:nvPr>
        </p:nvSpPr>
        <p:spPr>
          <a:xfrm>
            <a:off x="7302683" y="3934109"/>
            <a:ext cx="1896289" cy="1896289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23" name="Google Shape;123;p35"/>
          <p:cNvSpPr>
            <a:spLocks noGrp="1"/>
          </p:cNvSpPr>
          <p:nvPr>
            <p:ph type="pic" idx="14"/>
          </p:nvPr>
        </p:nvSpPr>
        <p:spPr>
          <a:xfrm>
            <a:off x="9457511" y="3934109"/>
            <a:ext cx="1896289" cy="1896289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cxnSp>
        <p:nvCxnSpPr>
          <p:cNvPr id="124" name="Google Shape;124;p35"/>
          <p:cNvCxnSpPr/>
          <p:nvPr/>
        </p:nvCxnSpPr>
        <p:spPr>
          <a:xfrm flipH="1">
            <a:off x="838199" y="0"/>
            <a:ext cx="1" cy="1276357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41084303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Unrestricted | © Siemens 2025 | PPP Virtual Worlds | 2025-02-12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745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Unrestricted | © Siemens 2025 | PPP Virtual Worlds | 2025-02-12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0031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399" y="1414463"/>
            <a:ext cx="11370437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Unrestricted | © Siemens 2025 | PPP Virtual Worlds | 2025-02-12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8455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00" cy="57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py 1" descr="Agenda text frame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black">
          <a:xfrm>
            <a:off x="411163" y="1414463"/>
            <a:ext cx="7199311" cy="4751387"/>
          </a:xfrm>
        </p:spPr>
        <p:txBody>
          <a:bodyPr/>
          <a:lstStyle>
            <a:lvl1pPr defTabSz="360000">
              <a:spcAft>
                <a:spcPts val="900"/>
              </a:spcAft>
              <a:tabLst>
                <a:tab pos="7200000" algn="r"/>
              </a:tabLst>
              <a:defRPr/>
            </a:lvl1pPr>
            <a:lvl2pPr defTabSz="360000">
              <a:spcAft>
                <a:spcPts val="900"/>
              </a:spcAft>
              <a:tabLst>
                <a:tab pos="7200000" algn="r"/>
              </a:tabLst>
              <a:defRPr/>
            </a:lvl2pPr>
            <a:lvl3pPr marL="180000" defTabSz="360000">
              <a:spcAft>
                <a:spcPts val="900"/>
              </a:spcAft>
              <a:tabLst>
                <a:tab pos="7200000" algn="r"/>
              </a:tabLst>
              <a:defRPr b="1"/>
            </a:lvl3pPr>
            <a:lvl4pPr marL="360000" defTabSz="360000">
              <a:spcAft>
                <a:spcPts val="900"/>
              </a:spcAft>
              <a:tabLst>
                <a:tab pos="7200000" algn="r"/>
              </a:tabLst>
              <a:defRPr/>
            </a:lvl4pPr>
            <a:lvl5pPr marL="360000" defTabSz="360000">
              <a:spcAft>
                <a:spcPts val="900"/>
              </a:spcAft>
              <a:tabLst>
                <a:tab pos="7200000" algn="r"/>
              </a:tabLst>
              <a:defRPr b="1"/>
            </a:lvl5pPr>
            <a:lvl6pPr marL="180000" defTabSz="360000">
              <a:spcAft>
                <a:spcPts val="600"/>
              </a:spcAft>
              <a:tabLst>
                <a:tab pos="7200000" algn="r"/>
              </a:tabLst>
              <a:defRPr sz="1600"/>
            </a:lvl6pPr>
            <a:lvl7pPr marL="180000" defTabSz="360000">
              <a:spcAft>
                <a:spcPts val="600"/>
              </a:spcAft>
              <a:tabLst>
                <a:tab pos="7200000" algn="r"/>
              </a:tabLst>
              <a:defRPr sz="1600" b="1"/>
            </a:lvl7pPr>
            <a:lvl8pPr marL="360000" defTabSz="360000">
              <a:spcAft>
                <a:spcPts val="600"/>
              </a:spcAft>
              <a:tabLst>
                <a:tab pos="7200000" algn="r"/>
              </a:tabLst>
              <a:defRPr sz="1600"/>
            </a:lvl8pPr>
            <a:lvl9pPr marL="360000" defTabSz="360000">
              <a:spcAft>
                <a:spcPts val="600"/>
              </a:spcAft>
              <a:tabLst>
                <a:tab pos="7200000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PPP Virtual Worlds | 2025-02-12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68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20" pos="4794">
          <p15:clr>
            <a:srgbClr val="65CEFF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00" cy="57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py 1" descr="Agenda text frame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black"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py 2" descr="Agenda text frame">
            <a:extLst>
              <a:ext uri="{FF2B5EF4-FFF2-40B4-BE49-F238E27FC236}">
                <a16:creationId xmlns:a16="http://schemas.microsoft.com/office/drawing/2014/main" id="{F3AAF44F-3461-47E2-8680-A8CD085220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black">
          <a:xfrm>
            <a:off x="6743700" y="1414463"/>
            <a:ext cx="5043488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040000" algn="r"/>
              </a:tabLst>
              <a:defRPr/>
            </a:lvl1pPr>
            <a:lvl2pPr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/>
            </a:lvl2pPr>
            <a:lvl3pPr marL="180000"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 b="1"/>
            </a:lvl3pPr>
            <a:lvl4pPr marL="360000"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/>
            </a:lvl4pPr>
            <a:lvl5pPr marL="360000"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 b="1"/>
            </a:lvl5pPr>
            <a:lvl6pPr marL="18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/>
            </a:lvl6pPr>
            <a:lvl7pPr marL="18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 b="1"/>
            </a:lvl7pPr>
            <a:lvl8pPr marL="36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/>
            </a:lvl8pPr>
            <a:lvl9pPr marL="36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AB400EC0-C78D-42DD-85FB-5ED577185C1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PPP Virtual Worlds | 2025-02-12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2830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PPP Virtual Worlds | 2025-02-12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5876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full size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1"/>
            <a:ext cx="1219200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9252000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Content page,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PPP Virtual Worlds | 2025-02-12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7668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full size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1"/>
            <a:ext cx="1219200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9252000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bg2"/>
                </a:solidFill>
              </a:defRPr>
            </a:lvl1pPr>
          </a:lstStyle>
          <a:p>
            <a:r>
              <a:rPr lang="en-US"/>
              <a:t>Content page,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2AF4F4C6-6E41-442C-BB9E-9E72BE92D2D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PPP Virtual Worlds | 2025-02-12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5202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1"/>
            <a:ext cx="761116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Thematic 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6156275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Content page,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black"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PPP Virtual Worlds | 2025-02-12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7981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PPP Virtual Worlds | 2025-02-12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0707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ound pictures">
  <p:cSld name="Round pictures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6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7" name="Google Shape;127;p36"/>
          <p:cNvSpPr txBox="1"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36"/>
          <p:cNvSpPr>
            <a:spLocks noGrp="1"/>
          </p:cNvSpPr>
          <p:nvPr>
            <p:ph type="pic" idx="2"/>
          </p:nvPr>
        </p:nvSpPr>
        <p:spPr>
          <a:xfrm>
            <a:off x="969963" y="1843395"/>
            <a:ext cx="2138669" cy="2138669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29" name="Google Shape;129;p36"/>
          <p:cNvSpPr txBox="1">
            <a:spLocks noGrp="1"/>
          </p:cNvSpPr>
          <p:nvPr>
            <p:ph type="body" idx="1"/>
          </p:nvPr>
        </p:nvSpPr>
        <p:spPr>
          <a:xfrm>
            <a:off x="997897" y="4260554"/>
            <a:ext cx="2082800" cy="1249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36"/>
          <p:cNvSpPr>
            <a:spLocks noGrp="1"/>
          </p:cNvSpPr>
          <p:nvPr>
            <p:ph type="pic" idx="3"/>
          </p:nvPr>
        </p:nvSpPr>
        <p:spPr>
          <a:xfrm>
            <a:off x="3581400" y="1843394"/>
            <a:ext cx="2138669" cy="2138669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31" name="Google Shape;131;p36"/>
          <p:cNvSpPr txBox="1">
            <a:spLocks noGrp="1"/>
          </p:cNvSpPr>
          <p:nvPr>
            <p:ph type="body" idx="4"/>
          </p:nvPr>
        </p:nvSpPr>
        <p:spPr>
          <a:xfrm>
            <a:off x="3618645" y="4260554"/>
            <a:ext cx="2082800" cy="1249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p36"/>
          <p:cNvSpPr>
            <a:spLocks noGrp="1"/>
          </p:cNvSpPr>
          <p:nvPr>
            <p:ph type="pic" idx="5"/>
          </p:nvPr>
        </p:nvSpPr>
        <p:spPr>
          <a:xfrm>
            <a:off x="6192837" y="1843393"/>
            <a:ext cx="2138669" cy="2138669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33" name="Google Shape;133;p36"/>
          <p:cNvSpPr txBox="1">
            <a:spLocks noGrp="1"/>
          </p:cNvSpPr>
          <p:nvPr>
            <p:ph type="body" idx="6"/>
          </p:nvPr>
        </p:nvSpPr>
        <p:spPr>
          <a:xfrm>
            <a:off x="6239393" y="4260554"/>
            <a:ext cx="2082800" cy="1249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36"/>
          <p:cNvSpPr>
            <a:spLocks noGrp="1"/>
          </p:cNvSpPr>
          <p:nvPr>
            <p:ph type="pic" idx="7"/>
          </p:nvPr>
        </p:nvSpPr>
        <p:spPr>
          <a:xfrm>
            <a:off x="8804274" y="1843392"/>
            <a:ext cx="2138669" cy="2138669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35" name="Google Shape;135;p36"/>
          <p:cNvSpPr txBox="1">
            <a:spLocks noGrp="1"/>
          </p:cNvSpPr>
          <p:nvPr>
            <p:ph type="body" idx="8"/>
          </p:nvPr>
        </p:nvSpPr>
        <p:spPr>
          <a:xfrm>
            <a:off x="8860143" y="4260554"/>
            <a:ext cx="2082800" cy="1249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36" name="Google Shape;136;p36"/>
          <p:cNvCxnSpPr/>
          <p:nvPr/>
        </p:nvCxnSpPr>
        <p:spPr>
          <a:xfrm>
            <a:off x="3349671" y="4291726"/>
            <a:ext cx="0" cy="1187018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7" name="Google Shape;137;p36"/>
          <p:cNvCxnSpPr/>
          <p:nvPr/>
        </p:nvCxnSpPr>
        <p:spPr>
          <a:xfrm>
            <a:off x="5970419" y="4291726"/>
            <a:ext cx="0" cy="1187018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8" name="Google Shape;138;p36"/>
          <p:cNvCxnSpPr/>
          <p:nvPr/>
        </p:nvCxnSpPr>
        <p:spPr>
          <a:xfrm>
            <a:off x="8591167" y="4291726"/>
            <a:ext cx="0" cy="1187018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9" name="Google Shape;139;p36"/>
          <p:cNvCxnSpPr/>
          <p:nvPr/>
        </p:nvCxnSpPr>
        <p:spPr>
          <a:xfrm flipH="1">
            <a:off x="838199" y="0"/>
            <a:ext cx="1" cy="1276357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1207512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 flip="none" rotWithShape="1">
          <a:gsLst>
            <a:gs pos="40000">
              <a:schemeClr val="accent6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B8172AC2-E83F-4EFD-B70E-DE91E64651D8}"/>
              </a:ext>
            </a:extLst>
          </p:cNvPr>
          <p:cNvSpPr/>
          <p:nvPr userDrawn="1"/>
        </p:nvSpPr>
        <p:spPr>
          <a:xfrm>
            <a:off x="0" y="1414463"/>
            <a:ext cx="12192000" cy="5443537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PPP Virtual Worlds | 2025-02-12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9726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3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Light Sa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1AC59AB3-8DAC-43B8-977E-A91337DC082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Unrestricted | © Siemens 2025 | PPP Virtual Worlds | 2025-02-12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92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PPP Virtual Worlds | 2025-02-12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192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PPP Virtual Worlds | 2025-02-12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0238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py 2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PPP Virtual Worlds | 2025-02-12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9317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py 2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py 3" descr="Content text frame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 bwMode="black"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PPP Virtual Worlds | 2025-02-12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6915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py 2" descr="Content text frame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 bwMode="black"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py 3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py 4" descr="Content text frame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 bwMode="black"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PPP Virtual Worlds | 2025-02-12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3553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" descr="Thematic picture – please describe furth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411161" y="1414800"/>
            <a:ext cx="7199313" cy="4752000"/>
          </a:xfrm>
          <a:solidFill>
            <a:srgbClr val="9999A9"/>
          </a:solidFill>
        </p:spPr>
        <p:txBody>
          <a:bodyPr lIns="144000" tIns="108000" rIns="144000" bIns="108000">
            <a:noAutofit/>
          </a:bodyPr>
          <a:lstStyle/>
          <a:p>
            <a:r>
              <a:rPr lang="en-US"/>
              <a:t>Thematic picture</a:t>
            </a:r>
          </a:p>
        </p:txBody>
      </p:sp>
      <p:sp>
        <p:nvSpPr>
          <p:cNvPr id="4" name="Copy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3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PPP Virtual Worlds | 2025-02-12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794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" descr="Content table  frame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 bwMode="black">
          <a:xfrm>
            <a:off x="404812" y="1414461"/>
            <a:ext cx="11376026" cy="4392000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3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PPP Virtual Worlds | 2025-02-12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491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 descr="Slide headlin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chemeClr val="tx1"/>
              </a:buClr>
              <a:defRPr>
                <a:ln>
                  <a:noFill/>
                </a:ln>
              </a:defRPr>
            </a:lvl2pPr>
            <a:lvl3pPr>
              <a:buClr>
                <a:schemeClr val="tx1"/>
              </a:buClr>
              <a:defRPr>
                <a:ln>
                  <a:noFill/>
                </a:ln>
              </a:defRPr>
            </a:lvl3pPr>
            <a:lvl4pPr>
              <a:buClr>
                <a:schemeClr val="tx1"/>
              </a:buClr>
              <a:defRPr>
                <a:ln>
                  <a:noFill/>
                </a:ln>
              </a:defRPr>
            </a:lvl4pPr>
            <a:lvl5pPr>
              <a:buClr>
                <a:schemeClr val="tx1"/>
              </a:buClr>
              <a:defRPr>
                <a:ln>
                  <a:noFill/>
                </a:ln>
              </a:defRPr>
            </a:lvl5pPr>
            <a:lvl6pPr>
              <a:buClr>
                <a:schemeClr val="tx1"/>
              </a:buClr>
              <a:defRPr>
                <a:ln>
                  <a:noFill/>
                </a:ln>
              </a:defRPr>
            </a:lvl6pPr>
            <a:lvl7pPr>
              <a:buClr>
                <a:schemeClr val="tx1"/>
              </a:buClr>
              <a:defRPr>
                <a:ln>
                  <a:noFill/>
                </a:ln>
              </a:defRPr>
            </a:lvl7pPr>
            <a:lvl8pPr>
              <a:buClr>
                <a:schemeClr val="tx1"/>
              </a:buClr>
              <a:defRPr>
                <a:ln>
                  <a:noFill/>
                </a:ln>
              </a:defRPr>
            </a:lvl8pPr>
            <a:lvl9pPr>
              <a:buClr>
                <a:schemeClr val="tx1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py 2" descr="Content text frame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 bwMode="black"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chemeClr val="tx1"/>
              </a:buClr>
              <a:defRPr>
                <a:ln>
                  <a:noFill/>
                </a:ln>
              </a:defRPr>
            </a:lvl2pPr>
            <a:lvl3pPr>
              <a:buClr>
                <a:schemeClr val="tx1"/>
              </a:buClr>
              <a:defRPr>
                <a:ln>
                  <a:noFill/>
                </a:ln>
              </a:defRPr>
            </a:lvl3pPr>
            <a:lvl4pPr>
              <a:buClr>
                <a:schemeClr val="tx1"/>
              </a:buClr>
              <a:defRPr>
                <a:ln>
                  <a:noFill/>
                </a:ln>
              </a:defRPr>
            </a:lvl4pPr>
            <a:lvl5pPr>
              <a:buClr>
                <a:schemeClr val="tx1"/>
              </a:buClr>
              <a:defRPr>
                <a:ln>
                  <a:noFill/>
                </a:ln>
              </a:defRPr>
            </a:lvl5pPr>
            <a:lvl6pPr>
              <a:buClr>
                <a:schemeClr val="tx1"/>
              </a:buClr>
              <a:defRPr>
                <a:ln>
                  <a:noFill/>
                </a:ln>
              </a:defRPr>
            </a:lvl6pPr>
            <a:lvl7pPr>
              <a:buClr>
                <a:schemeClr val="tx1"/>
              </a:buClr>
              <a:defRPr>
                <a:ln>
                  <a:noFill/>
                </a:ln>
              </a:defRPr>
            </a:lvl7pPr>
            <a:lvl8pPr>
              <a:buClr>
                <a:schemeClr val="tx1"/>
              </a:buClr>
              <a:defRPr>
                <a:ln>
                  <a:noFill/>
                </a:ln>
              </a:defRPr>
            </a:lvl8pPr>
            <a:lvl9pPr>
              <a:buClr>
                <a:schemeClr val="tx1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py 3" descr="Content text frame (highlight)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 bwMode="blackWhite">
          <a:xfrm>
            <a:off x="8187189" y="1414462"/>
            <a:ext cx="3600000" cy="43920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009999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  <a:lvl6pPr>
              <a:buClr>
                <a:schemeClr val="tx1"/>
              </a:buClr>
              <a:defRPr>
                <a:solidFill>
                  <a:schemeClr val="tx1"/>
                </a:solidFill>
              </a:defRPr>
            </a:lvl6pPr>
            <a:lvl7pPr>
              <a:buClr>
                <a:schemeClr val="tx1"/>
              </a:buClr>
              <a:defRPr>
                <a:solidFill>
                  <a:schemeClr val="tx1"/>
                </a:solidFill>
              </a:defRPr>
            </a:lvl7pPr>
            <a:lvl8pPr>
              <a:buClr>
                <a:schemeClr val="tx1"/>
              </a:buClr>
              <a:defRPr>
                <a:solidFill>
                  <a:schemeClr val="tx1"/>
                </a:solidFill>
              </a:defRPr>
            </a:lvl8pPr>
            <a:lvl9pPr>
              <a:buClr>
                <a:schemeClr val="tx1"/>
              </a:buCl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PPP Virtual Worlds | 2025-02-12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5014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st slide (option 1)">
  <p:cSld name="Last slide (option 1)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7"/>
          <p:cNvSpPr/>
          <p:nvPr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37"/>
          <p:cNvSpPr txBox="1">
            <a:spLocks noGrp="1"/>
          </p:cNvSpPr>
          <p:nvPr>
            <p:ph type="sldNum" idx="12"/>
          </p:nvPr>
        </p:nvSpPr>
        <p:spPr>
          <a:xfrm>
            <a:off x="715108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3" name="Google Shape;143;p37"/>
          <p:cNvSpPr txBox="1"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/>
              <a:buNone/>
              <a:defRPr sz="6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7"/>
          <p:cNvSpPr txBox="1">
            <a:spLocks noGrp="1"/>
          </p:cNvSpPr>
          <p:nvPr>
            <p:ph type="body" idx="1"/>
          </p:nvPr>
        </p:nvSpPr>
        <p:spPr>
          <a:xfrm>
            <a:off x="838976" y="4175997"/>
            <a:ext cx="10888663" cy="1620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>
                <a:solidFill>
                  <a:srgbClr val="767676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45" name="Google Shape;145;p37"/>
          <p:cNvCxnSpPr/>
          <p:nvPr/>
        </p:nvCxnSpPr>
        <p:spPr>
          <a:xfrm>
            <a:off x="838200" y="0"/>
            <a:ext cx="0" cy="2362711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4183133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00B813CE-4DD6-4EAD-800B-047C0542F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-540000"/>
            <a:ext cx="9863997" cy="360000"/>
          </a:xfrm>
        </p:spPr>
        <p:txBody>
          <a:bodyPr/>
          <a:lstStyle>
            <a:lvl1pPr>
              <a:defRPr b="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py" descr="Quote text frame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ltGray"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15000">
                <a:srgbClr val="00FFB9"/>
              </a:gs>
              <a:gs pos="8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PPP Virtual Worlds | 2025-02-12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782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3A8C0A65-FABA-4781-9F01-D54558440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162" y="-540000"/>
            <a:ext cx="9863138" cy="360000"/>
          </a:xfrm>
        </p:spPr>
        <p:txBody>
          <a:bodyPr/>
          <a:lstStyle>
            <a:lvl1pPr>
              <a:defRPr b="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py" descr="Quote text frame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ltGray"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15000">
                <a:srgbClr val="00FFB9"/>
              </a:gs>
              <a:gs pos="8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PPP Virtual Worlds | 2025-02-12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5084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tatement text fram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 b="0">
                <a:gradFill>
                  <a:gsLst>
                    <a:gs pos="20000">
                      <a:srgbClr val="00FFB9"/>
                    </a:gs>
                    <a:gs pos="70000">
                      <a:srgbClr val="00E6DC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PPP Virtual Worlds | 2025-02-12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4970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tatement text fram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 b="0">
                <a:gradFill>
                  <a:gsLst>
                    <a:gs pos="20000">
                      <a:srgbClr val="00FFB9"/>
                    </a:gs>
                    <a:gs pos="70000">
                      <a:srgbClr val="00E6DC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PPP Virtual Worlds | 2025-02-12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448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 descr="Slide headlin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58400" y="1234800"/>
            <a:ext cx="9216000" cy="1162523"/>
          </a:xfrm>
          <a:noFill/>
        </p:spPr>
        <p:txBody>
          <a:bodyPr wrap="square" lIns="0" tIns="54000" rIns="0" bIns="0" anchor="t" anchorCtr="0">
            <a:spAutoFit/>
          </a:bodyPr>
          <a:lstStyle>
            <a:lvl1pPr marL="0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Contact</a:t>
            </a:r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2pPr>
            <a:lvl3pPr marL="144000" indent="-144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4pPr>
            <a:lvl5pPr marL="144000" indent="-144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5pPr>
            <a:lvl6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360000" indent="-180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/>
            </a:lvl7pPr>
            <a:lvl8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540000" indent="-180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/>
            </a:lvl9pPr>
          </a:lstStyle>
          <a:p>
            <a:pPr lvl="0"/>
            <a:r>
              <a:rPr lang="en-US"/>
              <a:t>Click to edit the contact</a:t>
            </a:r>
          </a:p>
          <a:p>
            <a:pPr lvl="1"/>
            <a:r>
              <a:rPr lang="en-US"/>
              <a:t>Name etc.</a:t>
            </a:r>
          </a:p>
          <a:p>
            <a:pPr lvl="2"/>
            <a:r>
              <a:rPr lang="en-US"/>
              <a:t>Skills etc.</a:t>
            </a:r>
          </a:p>
          <a:p>
            <a:pPr lvl="3"/>
            <a:r>
              <a:rPr lang="en-US"/>
              <a:t>Name etc. sublevel</a:t>
            </a:r>
          </a:p>
          <a:p>
            <a:pPr lvl="4"/>
            <a:r>
              <a:rPr lang="en-US"/>
              <a:t>Skills etc. sublevel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8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PPP Virtual Worlds | 2025-02-12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6088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of contents / 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PPP Virtual Worlds | 2025-02-12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238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3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" name="Google Shape;25;p23"/>
          <p:cNvSpPr txBox="1"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3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905699" cy="3881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7" name="Google Shape;27;p23"/>
          <p:cNvCxnSpPr/>
          <p:nvPr/>
        </p:nvCxnSpPr>
        <p:spPr>
          <a:xfrm flipH="1">
            <a:off x="838199" y="0"/>
            <a:ext cx="1" cy="1276357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7868234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ntent">
  <p:cSld name="Three Conten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7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7"/>
          <p:cNvSpPr txBox="1">
            <a:spLocks noGrp="1"/>
          </p:cNvSpPr>
          <p:nvPr>
            <p:ph type="body" idx="1"/>
          </p:nvPr>
        </p:nvSpPr>
        <p:spPr>
          <a:xfrm>
            <a:off x="838198" y="1825626"/>
            <a:ext cx="3358489" cy="3763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7"/>
          <p:cNvSpPr txBox="1">
            <a:spLocks noGrp="1"/>
          </p:cNvSpPr>
          <p:nvPr>
            <p:ph type="body" idx="2"/>
          </p:nvPr>
        </p:nvSpPr>
        <p:spPr>
          <a:xfrm>
            <a:off x="4604979" y="1825625"/>
            <a:ext cx="3358489" cy="3763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27"/>
          <p:cNvSpPr txBox="1">
            <a:spLocks noGrp="1"/>
          </p:cNvSpPr>
          <p:nvPr>
            <p:ph type="body" idx="3"/>
          </p:nvPr>
        </p:nvSpPr>
        <p:spPr>
          <a:xfrm>
            <a:off x="8371761" y="1825625"/>
            <a:ext cx="3358489" cy="3763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52" name="Google Shape;52;p27"/>
          <p:cNvCxnSpPr/>
          <p:nvPr/>
        </p:nvCxnSpPr>
        <p:spPr>
          <a:xfrm flipH="1">
            <a:off x="838199" y="0"/>
            <a:ext cx="1" cy="1276357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41013177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8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5" name="Google Shape;55;p28"/>
          <p:cNvSpPr txBox="1"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7" name="Google Shape;57;p2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097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2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9" name="Google Shape;59;p2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097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60" name="Google Shape;60;p28"/>
          <p:cNvCxnSpPr/>
          <p:nvPr/>
        </p:nvCxnSpPr>
        <p:spPr>
          <a:xfrm flipH="1">
            <a:off x="838199" y="0"/>
            <a:ext cx="1" cy="1276357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4717464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">
  <p:cSld name="Quote Slid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9"/>
          <p:cNvSpPr txBox="1">
            <a:spLocks noGrp="1"/>
          </p:cNvSpPr>
          <p:nvPr>
            <p:ph type="sldNum" idx="12"/>
          </p:nvPr>
        </p:nvSpPr>
        <p:spPr>
          <a:xfrm>
            <a:off x="838200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3" name="Google Shape;63;p29"/>
          <p:cNvSpPr txBox="1">
            <a:spLocks noGrp="1"/>
          </p:cNvSpPr>
          <p:nvPr>
            <p:ph type="title"/>
          </p:nvPr>
        </p:nvSpPr>
        <p:spPr>
          <a:xfrm>
            <a:off x="6178608" y="-841992"/>
            <a:ext cx="5585761" cy="78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56B1"/>
              </a:buClr>
              <a:buSzPts val="4000"/>
              <a:buFont typeface="Arial"/>
              <a:buNone/>
              <a:defRPr>
                <a:solidFill>
                  <a:srgbClr val="0356B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9"/>
          <p:cNvSpPr>
            <a:spLocks noGrp="1"/>
          </p:cNvSpPr>
          <p:nvPr>
            <p:ph type="pic" idx="2"/>
          </p:nvPr>
        </p:nvSpPr>
        <p:spPr>
          <a:xfrm>
            <a:off x="-59635" y="-59635"/>
            <a:ext cx="6155635" cy="6983896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" name="Google Shape;65;p29"/>
          <p:cNvSpPr/>
          <p:nvPr/>
        </p:nvSpPr>
        <p:spPr>
          <a:xfrm>
            <a:off x="3214048" y="1992573"/>
            <a:ext cx="8550322" cy="36166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" name="Google Shape;66;p29" descr="Quo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19447" y="743802"/>
            <a:ext cx="544923" cy="544923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29"/>
          <p:cNvSpPr txBox="1">
            <a:spLocks noGrp="1"/>
          </p:cNvSpPr>
          <p:nvPr>
            <p:ph type="body" idx="1"/>
          </p:nvPr>
        </p:nvSpPr>
        <p:spPr>
          <a:xfrm>
            <a:off x="3214048" y="1992572"/>
            <a:ext cx="8550323" cy="36166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60000" tIns="360000" rIns="360000" bIns="3600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i="1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3387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8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48" name="Google Shape;148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50288"/>
            <a:ext cx="12192000" cy="501834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38"/>
          <p:cNvSpPr/>
          <p:nvPr/>
        </p:nvSpPr>
        <p:spPr>
          <a:xfrm>
            <a:off x="0" y="1078174"/>
            <a:ext cx="12192000" cy="28908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" name="Google Shape;150;p38" descr="European Commiss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88933" y="258042"/>
            <a:ext cx="1659793" cy="115246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38"/>
          <p:cNvSpPr txBox="1">
            <a:spLocks noGrp="1"/>
          </p:cNvSpPr>
          <p:nvPr>
            <p:ph type="ctrTitle"/>
          </p:nvPr>
        </p:nvSpPr>
        <p:spPr>
          <a:xfrm>
            <a:off x="1071350" y="1992572"/>
            <a:ext cx="10065224" cy="872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 b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38"/>
          <p:cNvSpPr txBox="1">
            <a:spLocks noGrp="1"/>
          </p:cNvSpPr>
          <p:nvPr>
            <p:ph type="subTitle" idx="1"/>
          </p:nvPr>
        </p:nvSpPr>
        <p:spPr>
          <a:xfrm>
            <a:off x="1071351" y="3067468"/>
            <a:ext cx="10065224" cy="89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i="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3" name="Google Shape;153;p38"/>
          <p:cNvSpPr txBox="1">
            <a:spLocks noGrp="1"/>
          </p:cNvSpPr>
          <p:nvPr>
            <p:ph type="body" idx="2"/>
          </p:nvPr>
        </p:nvSpPr>
        <p:spPr>
          <a:xfrm>
            <a:off x="6096000" y="5783535"/>
            <a:ext cx="5040313" cy="528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  <a:defRPr sz="2200" i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38"/>
          <p:cNvSpPr/>
          <p:nvPr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5" name="Google Shape;155;p38"/>
          <p:cNvCxnSpPr/>
          <p:nvPr/>
        </p:nvCxnSpPr>
        <p:spPr>
          <a:xfrm>
            <a:off x="838200" y="1978925"/>
            <a:ext cx="0" cy="4879075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274267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and Content (half page)">
  <p:cSld name="Picture and Content (half page)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0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0" name="Google Shape;70;p30"/>
          <p:cNvSpPr txBox="1">
            <a:spLocks noGrp="1"/>
          </p:cNvSpPr>
          <p:nvPr>
            <p:ph type="title"/>
          </p:nvPr>
        </p:nvSpPr>
        <p:spPr>
          <a:xfrm>
            <a:off x="6817056" y="482860"/>
            <a:ext cx="4926840" cy="78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0"/>
          <p:cNvSpPr txBox="1">
            <a:spLocks noGrp="1"/>
          </p:cNvSpPr>
          <p:nvPr>
            <p:ph type="body" idx="1"/>
          </p:nvPr>
        </p:nvSpPr>
        <p:spPr>
          <a:xfrm>
            <a:off x="6817056" y="1825625"/>
            <a:ext cx="4926841" cy="3769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30"/>
          <p:cNvSpPr>
            <a:spLocks noGrp="1"/>
          </p:cNvSpPr>
          <p:nvPr>
            <p:ph type="pic" idx="2"/>
          </p:nvPr>
        </p:nvSpPr>
        <p:spPr>
          <a:xfrm>
            <a:off x="-46383" y="-46383"/>
            <a:ext cx="6142383" cy="6964017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77604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1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5" name="Google Shape;75;p31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76" name="Google Shape;76;p31"/>
          <p:cNvSpPr txBox="1">
            <a:spLocks noGrp="1"/>
          </p:cNvSpPr>
          <p:nvPr>
            <p:ph type="title"/>
          </p:nvPr>
        </p:nvSpPr>
        <p:spPr>
          <a:xfrm>
            <a:off x="838200" y="2646643"/>
            <a:ext cx="10515600" cy="7823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1"/>
          <p:cNvSpPr txBox="1">
            <a:spLocks noGrp="1"/>
          </p:cNvSpPr>
          <p:nvPr>
            <p:ph type="body" idx="1"/>
          </p:nvPr>
        </p:nvSpPr>
        <p:spPr>
          <a:xfrm>
            <a:off x="838200" y="3630613"/>
            <a:ext cx="10515600" cy="2035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16743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images">
  <p:cSld name="4 images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3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0" name="Google Shape;90;p33"/>
          <p:cNvSpPr txBox="1"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3"/>
          <p:cNvSpPr>
            <a:spLocks noGrp="1"/>
          </p:cNvSpPr>
          <p:nvPr>
            <p:ph type="pic" idx="2"/>
          </p:nvPr>
        </p:nvSpPr>
        <p:spPr>
          <a:xfrm>
            <a:off x="3713869" y="2159957"/>
            <a:ext cx="2461591" cy="1638158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92" name="Google Shape;92;p33"/>
          <p:cNvSpPr txBox="1">
            <a:spLocks noGrp="1"/>
          </p:cNvSpPr>
          <p:nvPr>
            <p:ph type="body" idx="1"/>
          </p:nvPr>
        </p:nvSpPr>
        <p:spPr>
          <a:xfrm>
            <a:off x="1033617" y="2159957"/>
            <a:ext cx="2520000" cy="1638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0000" rIns="91425" bIns="45700" anchor="t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33"/>
          <p:cNvSpPr>
            <a:spLocks noGrp="1"/>
          </p:cNvSpPr>
          <p:nvPr>
            <p:ph type="pic" idx="3"/>
          </p:nvPr>
        </p:nvSpPr>
        <p:spPr>
          <a:xfrm>
            <a:off x="3713868" y="3968881"/>
            <a:ext cx="2461591" cy="1638158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94" name="Google Shape;94;p33"/>
          <p:cNvSpPr txBox="1">
            <a:spLocks noGrp="1"/>
          </p:cNvSpPr>
          <p:nvPr>
            <p:ph type="body" idx="4"/>
          </p:nvPr>
        </p:nvSpPr>
        <p:spPr>
          <a:xfrm>
            <a:off x="1033617" y="3968881"/>
            <a:ext cx="2520000" cy="1638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0000" rIns="91425" bIns="45700" anchor="t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33"/>
          <p:cNvSpPr>
            <a:spLocks noGrp="1"/>
          </p:cNvSpPr>
          <p:nvPr>
            <p:ph type="pic" idx="5"/>
          </p:nvPr>
        </p:nvSpPr>
        <p:spPr>
          <a:xfrm>
            <a:off x="6324547" y="2159956"/>
            <a:ext cx="2461593" cy="1638159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96" name="Google Shape;96;p33"/>
          <p:cNvSpPr txBox="1">
            <a:spLocks noGrp="1"/>
          </p:cNvSpPr>
          <p:nvPr>
            <p:ph type="body" idx="6"/>
          </p:nvPr>
        </p:nvSpPr>
        <p:spPr>
          <a:xfrm>
            <a:off x="8966322" y="2159956"/>
            <a:ext cx="2520000" cy="1638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00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33"/>
          <p:cNvSpPr>
            <a:spLocks noGrp="1"/>
          </p:cNvSpPr>
          <p:nvPr>
            <p:ph type="pic" idx="7"/>
          </p:nvPr>
        </p:nvSpPr>
        <p:spPr>
          <a:xfrm>
            <a:off x="6324549" y="3968880"/>
            <a:ext cx="2461591" cy="1638158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98" name="Google Shape;98;p33"/>
          <p:cNvSpPr txBox="1">
            <a:spLocks noGrp="1"/>
          </p:cNvSpPr>
          <p:nvPr>
            <p:ph type="body" idx="8"/>
          </p:nvPr>
        </p:nvSpPr>
        <p:spPr>
          <a:xfrm>
            <a:off x="8935227" y="3968880"/>
            <a:ext cx="2520000" cy="1638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00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99" name="Google Shape;99;p33"/>
          <p:cNvCxnSpPr/>
          <p:nvPr/>
        </p:nvCxnSpPr>
        <p:spPr>
          <a:xfrm flipH="1">
            <a:off x="838199" y="0"/>
            <a:ext cx="1" cy="1276357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0631331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Collage">
  <p:cSld name="Picture Collage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4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2" name="Google Shape;102;p34"/>
          <p:cNvSpPr txBox="1"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4"/>
          <p:cNvSpPr>
            <a:spLocks noGrp="1"/>
          </p:cNvSpPr>
          <p:nvPr>
            <p:ph type="pic" idx="2"/>
          </p:nvPr>
        </p:nvSpPr>
        <p:spPr>
          <a:xfrm>
            <a:off x="938213" y="1748077"/>
            <a:ext cx="2643187" cy="1868487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34"/>
          <p:cNvSpPr>
            <a:spLocks noGrp="1"/>
          </p:cNvSpPr>
          <p:nvPr>
            <p:ph type="pic" idx="3"/>
          </p:nvPr>
        </p:nvSpPr>
        <p:spPr>
          <a:xfrm>
            <a:off x="938213" y="3908959"/>
            <a:ext cx="1751486" cy="1751486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4"/>
          <p:cNvSpPr>
            <a:spLocks noGrp="1"/>
          </p:cNvSpPr>
          <p:nvPr>
            <p:ph type="pic" idx="4"/>
          </p:nvPr>
        </p:nvSpPr>
        <p:spPr>
          <a:xfrm>
            <a:off x="2840251" y="2860831"/>
            <a:ext cx="1620431" cy="218403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p34"/>
          <p:cNvSpPr>
            <a:spLocks noGrp="1"/>
          </p:cNvSpPr>
          <p:nvPr>
            <p:ph type="pic" idx="5"/>
          </p:nvPr>
        </p:nvSpPr>
        <p:spPr>
          <a:xfrm>
            <a:off x="4081980" y="1913416"/>
            <a:ext cx="3185512" cy="218403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p34"/>
          <p:cNvSpPr>
            <a:spLocks noGrp="1"/>
          </p:cNvSpPr>
          <p:nvPr>
            <p:ph type="pic" idx="6"/>
          </p:nvPr>
        </p:nvSpPr>
        <p:spPr>
          <a:xfrm>
            <a:off x="4919097" y="3790927"/>
            <a:ext cx="1987550" cy="198755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34"/>
          <p:cNvSpPr>
            <a:spLocks noGrp="1"/>
          </p:cNvSpPr>
          <p:nvPr>
            <p:ph type="pic" idx="7"/>
          </p:nvPr>
        </p:nvSpPr>
        <p:spPr>
          <a:xfrm>
            <a:off x="7051401" y="2898477"/>
            <a:ext cx="2307284" cy="2307284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34"/>
          <p:cNvSpPr>
            <a:spLocks noGrp="1"/>
          </p:cNvSpPr>
          <p:nvPr>
            <p:ph type="pic" idx="8"/>
          </p:nvPr>
        </p:nvSpPr>
        <p:spPr>
          <a:xfrm>
            <a:off x="9478619" y="1913416"/>
            <a:ext cx="1875181" cy="2434309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cxnSp>
        <p:nvCxnSpPr>
          <p:cNvPr id="110" name="Google Shape;110;p34"/>
          <p:cNvCxnSpPr/>
          <p:nvPr/>
        </p:nvCxnSpPr>
        <p:spPr>
          <a:xfrm flipH="1">
            <a:off x="838199" y="0"/>
            <a:ext cx="1" cy="1276357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37009107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gallery">
  <p:cSld name="Photo gallery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5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3" name="Google Shape;113;p35"/>
          <p:cNvSpPr txBox="1"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5"/>
          <p:cNvSpPr>
            <a:spLocks noGrp="1"/>
          </p:cNvSpPr>
          <p:nvPr>
            <p:ph type="pic" idx="2"/>
          </p:nvPr>
        </p:nvSpPr>
        <p:spPr>
          <a:xfrm>
            <a:off x="838199" y="1748079"/>
            <a:ext cx="1896289" cy="1896289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15" name="Google Shape;115;p35"/>
          <p:cNvSpPr>
            <a:spLocks noGrp="1"/>
          </p:cNvSpPr>
          <p:nvPr>
            <p:ph type="pic" idx="3"/>
          </p:nvPr>
        </p:nvSpPr>
        <p:spPr>
          <a:xfrm>
            <a:off x="2993027" y="1748079"/>
            <a:ext cx="1896289" cy="1896289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16" name="Google Shape;116;p35"/>
          <p:cNvSpPr>
            <a:spLocks noGrp="1"/>
          </p:cNvSpPr>
          <p:nvPr>
            <p:ph type="pic" idx="4"/>
          </p:nvPr>
        </p:nvSpPr>
        <p:spPr>
          <a:xfrm>
            <a:off x="5147855" y="1748078"/>
            <a:ext cx="1896289" cy="1896289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17" name="Google Shape;117;p35"/>
          <p:cNvSpPr>
            <a:spLocks noGrp="1"/>
          </p:cNvSpPr>
          <p:nvPr>
            <p:ph type="pic" idx="5"/>
          </p:nvPr>
        </p:nvSpPr>
        <p:spPr>
          <a:xfrm>
            <a:off x="7302683" y="1748077"/>
            <a:ext cx="1896289" cy="1896289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18" name="Google Shape;118;p35"/>
          <p:cNvSpPr>
            <a:spLocks noGrp="1"/>
          </p:cNvSpPr>
          <p:nvPr>
            <p:ph type="pic" idx="6"/>
          </p:nvPr>
        </p:nvSpPr>
        <p:spPr>
          <a:xfrm>
            <a:off x="9457511" y="1748077"/>
            <a:ext cx="1896289" cy="1896289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19" name="Google Shape;119;p35"/>
          <p:cNvSpPr>
            <a:spLocks noGrp="1"/>
          </p:cNvSpPr>
          <p:nvPr>
            <p:ph type="pic" idx="7"/>
          </p:nvPr>
        </p:nvSpPr>
        <p:spPr>
          <a:xfrm>
            <a:off x="838199" y="3934111"/>
            <a:ext cx="1896289" cy="1896289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20" name="Google Shape;120;p35"/>
          <p:cNvSpPr>
            <a:spLocks noGrp="1"/>
          </p:cNvSpPr>
          <p:nvPr>
            <p:ph type="pic" idx="8"/>
          </p:nvPr>
        </p:nvSpPr>
        <p:spPr>
          <a:xfrm>
            <a:off x="2993027" y="3934111"/>
            <a:ext cx="1896289" cy="1896289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21" name="Google Shape;121;p35"/>
          <p:cNvSpPr>
            <a:spLocks noGrp="1"/>
          </p:cNvSpPr>
          <p:nvPr>
            <p:ph type="pic" idx="9"/>
          </p:nvPr>
        </p:nvSpPr>
        <p:spPr>
          <a:xfrm>
            <a:off x="5147855" y="3934110"/>
            <a:ext cx="1896289" cy="1896289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22" name="Google Shape;122;p35"/>
          <p:cNvSpPr>
            <a:spLocks noGrp="1"/>
          </p:cNvSpPr>
          <p:nvPr>
            <p:ph type="pic" idx="13"/>
          </p:nvPr>
        </p:nvSpPr>
        <p:spPr>
          <a:xfrm>
            <a:off x="7302683" y="3934109"/>
            <a:ext cx="1896289" cy="1896289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23" name="Google Shape;123;p35"/>
          <p:cNvSpPr>
            <a:spLocks noGrp="1"/>
          </p:cNvSpPr>
          <p:nvPr>
            <p:ph type="pic" idx="14"/>
          </p:nvPr>
        </p:nvSpPr>
        <p:spPr>
          <a:xfrm>
            <a:off x="9457511" y="3934109"/>
            <a:ext cx="1896289" cy="1896289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cxnSp>
        <p:nvCxnSpPr>
          <p:cNvPr id="124" name="Google Shape;124;p35"/>
          <p:cNvCxnSpPr/>
          <p:nvPr/>
        </p:nvCxnSpPr>
        <p:spPr>
          <a:xfrm flipH="1">
            <a:off x="838199" y="0"/>
            <a:ext cx="1" cy="1276357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81401225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ound pictures">
  <p:cSld name="Round pictures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6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7" name="Google Shape;127;p36"/>
          <p:cNvSpPr txBox="1"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36"/>
          <p:cNvSpPr>
            <a:spLocks noGrp="1"/>
          </p:cNvSpPr>
          <p:nvPr>
            <p:ph type="pic" idx="2"/>
          </p:nvPr>
        </p:nvSpPr>
        <p:spPr>
          <a:xfrm>
            <a:off x="969963" y="1843395"/>
            <a:ext cx="2138669" cy="2138669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29" name="Google Shape;129;p36"/>
          <p:cNvSpPr txBox="1">
            <a:spLocks noGrp="1"/>
          </p:cNvSpPr>
          <p:nvPr>
            <p:ph type="body" idx="1"/>
          </p:nvPr>
        </p:nvSpPr>
        <p:spPr>
          <a:xfrm>
            <a:off x="997897" y="4260554"/>
            <a:ext cx="2082800" cy="1249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36"/>
          <p:cNvSpPr>
            <a:spLocks noGrp="1"/>
          </p:cNvSpPr>
          <p:nvPr>
            <p:ph type="pic" idx="3"/>
          </p:nvPr>
        </p:nvSpPr>
        <p:spPr>
          <a:xfrm>
            <a:off x="3581400" y="1843394"/>
            <a:ext cx="2138669" cy="2138669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31" name="Google Shape;131;p36"/>
          <p:cNvSpPr txBox="1">
            <a:spLocks noGrp="1"/>
          </p:cNvSpPr>
          <p:nvPr>
            <p:ph type="body" idx="4"/>
          </p:nvPr>
        </p:nvSpPr>
        <p:spPr>
          <a:xfrm>
            <a:off x="3618645" y="4260554"/>
            <a:ext cx="2082800" cy="1249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p36"/>
          <p:cNvSpPr>
            <a:spLocks noGrp="1"/>
          </p:cNvSpPr>
          <p:nvPr>
            <p:ph type="pic" idx="5"/>
          </p:nvPr>
        </p:nvSpPr>
        <p:spPr>
          <a:xfrm>
            <a:off x="6192837" y="1843393"/>
            <a:ext cx="2138669" cy="2138669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33" name="Google Shape;133;p36"/>
          <p:cNvSpPr txBox="1">
            <a:spLocks noGrp="1"/>
          </p:cNvSpPr>
          <p:nvPr>
            <p:ph type="body" idx="6"/>
          </p:nvPr>
        </p:nvSpPr>
        <p:spPr>
          <a:xfrm>
            <a:off x="6239393" y="4260554"/>
            <a:ext cx="2082800" cy="1249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36"/>
          <p:cNvSpPr>
            <a:spLocks noGrp="1"/>
          </p:cNvSpPr>
          <p:nvPr>
            <p:ph type="pic" idx="7"/>
          </p:nvPr>
        </p:nvSpPr>
        <p:spPr>
          <a:xfrm>
            <a:off x="8804274" y="1843392"/>
            <a:ext cx="2138669" cy="2138669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35" name="Google Shape;135;p36"/>
          <p:cNvSpPr txBox="1">
            <a:spLocks noGrp="1"/>
          </p:cNvSpPr>
          <p:nvPr>
            <p:ph type="body" idx="8"/>
          </p:nvPr>
        </p:nvSpPr>
        <p:spPr>
          <a:xfrm>
            <a:off x="8860143" y="4260554"/>
            <a:ext cx="2082800" cy="1249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36" name="Google Shape;136;p36"/>
          <p:cNvCxnSpPr/>
          <p:nvPr/>
        </p:nvCxnSpPr>
        <p:spPr>
          <a:xfrm>
            <a:off x="3349671" y="4291726"/>
            <a:ext cx="0" cy="1187018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7" name="Google Shape;137;p36"/>
          <p:cNvCxnSpPr/>
          <p:nvPr/>
        </p:nvCxnSpPr>
        <p:spPr>
          <a:xfrm>
            <a:off x="5970419" y="4291726"/>
            <a:ext cx="0" cy="1187018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8" name="Google Shape;138;p36"/>
          <p:cNvCxnSpPr/>
          <p:nvPr/>
        </p:nvCxnSpPr>
        <p:spPr>
          <a:xfrm>
            <a:off x="8591167" y="4291726"/>
            <a:ext cx="0" cy="1187018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9" name="Google Shape;139;p36"/>
          <p:cNvCxnSpPr/>
          <p:nvPr/>
        </p:nvCxnSpPr>
        <p:spPr>
          <a:xfrm flipH="1">
            <a:off x="838199" y="0"/>
            <a:ext cx="1" cy="1276357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49387953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st slide (option 1)">
  <p:cSld name="Last slide (option 1)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7"/>
          <p:cNvSpPr/>
          <p:nvPr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37"/>
          <p:cNvSpPr txBox="1">
            <a:spLocks noGrp="1"/>
          </p:cNvSpPr>
          <p:nvPr>
            <p:ph type="sldNum" idx="12"/>
          </p:nvPr>
        </p:nvSpPr>
        <p:spPr>
          <a:xfrm>
            <a:off x="715108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3" name="Google Shape;143;p37"/>
          <p:cNvSpPr txBox="1"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/>
              <a:buNone/>
              <a:defRPr sz="6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7"/>
          <p:cNvSpPr txBox="1">
            <a:spLocks noGrp="1"/>
          </p:cNvSpPr>
          <p:nvPr>
            <p:ph type="body" idx="1"/>
          </p:nvPr>
        </p:nvSpPr>
        <p:spPr>
          <a:xfrm>
            <a:off x="838976" y="4175997"/>
            <a:ext cx="10888663" cy="1620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>
                <a:solidFill>
                  <a:srgbClr val="767676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45" name="Google Shape;145;p37"/>
          <p:cNvCxnSpPr/>
          <p:nvPr/>
        </p:nvCxnSpPr>
        <p:spPr>
          <a:xfrm>
            <a:off x="838200" y="0"/>
            <a:ext cx="0" cy="2362711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7438818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8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48" name="Google Shape;148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50288"/>
            <a:ext cx="12192000" cy="501834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38"/>
          <p:cNvSpPr/>
          <p:nvPr/>
        </p:nvSpPr>
        <p:spPr>
          <a:xfrm>
            <a:off x="0" y="1078174"/>
            <a:ext cx="12192000" cy="28908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" name="Google Shape;150;p38" descr="European Commiss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88933" y="258042"/>
            <a:ext cx="1659793" cy="115246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38"/>
          <p:cNvSpPr txBox="1">
            <a:spLocks noGrp="1"/>
          </p:cNvSpPr>
          <p:nvPr>
            <p:ph type="ctrTitle"/>
          </p:nvPr>
        </p:nvSpPr>
        <p:spPr>
          <a:xfrm>
            <a:off x="1071350" y="1992572"/>
            <a:ext cx="10065224" cy="872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 b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38"/>
          <p:cNvSpPr txBox="1">
            <a:spLocks noGrp="1"/>
          </p:cNvSpPr>
          <p:nvPr>
            <p:ph type="subTitle" idx="1"/>
          </p:nvPr>
        </p:nvSpPr>
        <p:spPr>
          <a:xfrm>
            <a:off x="1071351" y="3067468"/>
            <a:ext cx="10065224" cy="89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i="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3" name="Google Shape;153;p38"/>
          <p:cNvSpPr txBox="1">
            <a:spLocks noGrp="1"/>
          </p:cNvSpPr>
          <p:nvPr>
            <p:ph type="body" idx="2"/>
          </p:nvPr>
        </p:nvSpPr>
        <p:spPr>
          <a:xfrm>
            <a:off x="6096000" y="5783535"/>
            <a:ext cx="5040313" cy="528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  <a:defRPr sz="2200" i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38"/>
          <p:cNvSpPr/>
          <p:nvPr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5" name="Google Shape;155;p38"/>
          <p:cNvCxnSpPr/>
          <p:nvPr/>
        </p:nvCxnSpPr>
        <p:spPr>
          <a:xfrm>
            <a:off x="838200" y="1978925"/>
            <a:ext cx="0" cy="4879075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731599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9"/>
          <p:cNvSpPr txBox="1">
            <a:spLocks noGrp="1"/>
          </p:cNvSpPr>
          <p:nvPr>
            <p:ph type="sldNum" idx="12"/>
          </p:nvPr>
        </p:nvSpPr>
        <p:spPr>
          <a:xfrm>
            <a:off x="838200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58" name="Google Shape;158;p39"/>
          <p:cNvPicPr preferRelativeResize="0"/>
          <p:nvPr/>
        </p:nvPicPr>
        <p:blipFill rotWithShape="1">
          <a:blip r:embed="rId2">
            <a:alphaModFix/>
          </a:blip>
          <a:srcRect t="4555"/>
          <a:stretch/>
        </p:blipFill>
        <p:spPr>
          <a:xfrm>
            <a:off x="0" y="1078173"/>
            <a:ext cx="12192000" cy="578324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39"/>
          <p:cNvSpPr/>
          <p:nvPr/>
        </p:nvSpPr>
        <p:spPr>
          <a:xfrm>
            <a:off x="5289" y="1078173"/>
            <a:ext cx="12197346" cy="5783239"/>
          </a:xfrm>
          <a:prstGeom prst="rect">
            <a:avLst/>
          </a:prstGeom>
          <a:solidFill>
            <a:srgbClr val="024EA2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0" name="Google Shape;160;p39" descr="European Commiss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88933" y="258042"/>
            <a:ext cx="1659793" cy="115246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39"/>
          <p:cNvSpPr txBox="1">
            <a:spLocks noGrp="1"/>
          </p:cNvSpPr>
          <p:nvPr>
            <p:ph type="ctrTitle"/>
          </p:nvPr>
        </p:nvSpPr>
        <p:spPr>
          <a:xfrm>
            <a:off x="1071350" y="1992572"/>
            <a:ext cx="10065224" cy="2149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 b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9"/>
          <p:cNvSpPr txBox="1"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i="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3" name="Google Shape;163;p39"/>
          <p:cNvSpPr txBox="1">
            <a:spLocks noGrp="1"/>
          </p:cNvSpPr>
          <p:nvPr>
            <p:ph type="body" idx="2"/>
          </p:nvPr>
        </p:nvSpPr>
        <p:spPr>
          <a:xfrm>
            <a:off x="6096000" y="5557903"/>
            <a:ext cx="5040313" cy="528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  <a:defRPr sz="2200" i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p39"/>
          <p:cNvSpPr/>
          <p:nvPr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5" name="Google Shape;165;p39"/>
          <p:cNvCxnSpPr/>
          <p:nvPr/>
        </p:nvCxnSpPr>
        <p:spPr>
          <a:xfrm>
            <a:off x="838200" y="1978925"/>
            <a:ext cx="0" cy="4879075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2136268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st slide (option 2)">
  <p:cSld name="Last slide (option 2)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40"/>
          <p:cNvSpPr/>
          <p:nvPr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40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9" name="Google Shape;169;p40"/>
          <p:cNvSpPr txBox="1"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Arial"/>
              <a:buNone/>
              <a:defRPr sz="60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40"/>
          <p:cNvSpPr txBox="1">
            <a:spLocks noGrp="1"/>
          </p:cNvSpPr>
          <p:nvPr>
            <p:ph type="body" idx="1"/>
          </p:nvPr>
        </p:nvSpPr>
        <p:spPr>
          <a:xfrm>
            <a:off x="838976" y="4175997"/>
            <a:ext cx="10888663" cy="1620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>
                <a:solidFill>
                  <a:srgbClr val="767676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71" name="Google Shape;171;p40"/>
          <p:cNvCxnSpPr/>
          <p:nvPr/>
        </p:nvCxnSpPr>
        <p:spPr>
          <a:xfrm>
            <a:off x="838200" y="0"/>
            <a:ext cx="0" cy="2362711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922078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9"/>
          <p:cNvSpPr txBox="1">
            <a:spLocks noGrp="1"/>
          </p:cNvSpPr>
          <p:nvPr>
            <p:ph type="sldNum" idx="12"/>
          </p:nvPr>
        </p:nvSpPr>
        <p:spPr>
          <a:xfrm>
            <a:off x="838200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58" name="Google Shape;158;p39"/>
          <p:cNvPicPr preferRelativeResize="0"/>
          <p:nvPr/>
        </p:nvPicPr>
        <p:blipFill rotWithShape="1">
          <a:blip r:embed="rId2">
            <a:alphaModFix/>
          </a:blip>
          <a:srcRect t="4555"/>
          <a:stretch/>
        </p:blipFill>
        <p:spPr>
          <a:xfrm>
            <a:off x="0" y="1078173"/>
            <a:ext cx="12192000" cy="578324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39"/>
          <p:cNvSpPr/>
          <p:nvPr/>
        </p:nvSpPr>
        <p:spPr>
          <a:xfrm>
            <a:off x="5289" y="1078173"/>
            <a:ext cx="12197346" cy="5783239"/>
          </a:xfrm>
          <a:prstGeom prst="rect">
            <a:avLst/>
          </a:prstGeom>
          <a:solidFill>
            <a:srgbClr val="024EA2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0" name="Google Shape;160;p39" descr="European Commiss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88933" y="258042"/>
            <a:ext cx="1659793" cy="115246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39"/>
          <p:cNvSpPr txBox="1">
            <a:spLocks noGrp="1"/>
          </p:cNvSpPr>
          <p:nvPr>
            <p:ph type="ctrTitle"/>
          </p:nvPr>
        </p:nvSpPr>
        <p:spPr>
          <a:xfrm>
            <a:off x="1071350" y="1992572"/>
            <a:ext cx="10065224" cy="2149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 b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9"/>
          <p:cNvSpPr txBox="1"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i="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3" name="Google Shape;163;p39"/>
          <p:cNvSpPr txBox="1">
            <a:spLocks noGrp="1"/>
          </p:cNvSpPr>
          <p:nvPr>
            <p:ph type="body" idx="2"/>
          </p:nvPr>
        </p:nvSpPr>
        <p:spPr>
          <a:xfrm>
            <a:off x="6096000" y="5557903"/>
            <a:ext cx="5040313" cy="528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  <a:defRPr sz="2200" i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p39"/>
          <p:cNvSpPr/>
          <p:nvPr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5" name="Google Shape;165;p39"/>
          <p:cNvCxnSpPr/>
          <p:nvPr/>
        </p:nvCxnSpPr>
        <p:spPr>
          <a:xfrm>
            <a:off x="838200" y="1978925"/>
            <a:ext cx="0" cy="4879075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385317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Object">
  <p:cSld name="Content and Object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1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4" name="Google Shape;174;p41"/>
          <p:cNvSpPr txBox="1"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41"/>
          <p:cNvSpPr txBox="1">
            <a:spLocks noGrp="1"/>
          </p:cNvSpPr>
          <p:nvPr>
            <p:ph type="body" idx="1"/>
          </p:nvPr>
        </p:nvSpPr>
        <p:spPr>
          <a:xfrm>
            <a:off x="838198" y="1825625"/>
            <a:ext cx="5328000" cy="3906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6" name="Google Shape;176;p41"/>
          <p:cNvSpPr txBox="1">
            <a:spLocks noGrp="1"/>
          </p:cNvSpPr>
          <p:nvPr>
            <p:ph type="body" idx="2"/>
          </p:nvPr>
        </p:nvSpPr>
        <p:spPr>
          <a:xfrm>
            <a:off x="6402250" y="1825625"/>
            <a:ext cx="5328000" cy="3906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77" name="Google Shape;177;p41"/>
          <p:cNvCxnSpPr/>
          <p:nvPr/>
        </p:nvCxnSpPr>
        <p:spPr>
          <a:xfrm flipH="1">
            <a:off x="838199" y="0"/>
            <a:ext cx="1" cy="1276357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90445324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2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0" name="Google Shape;180;p42"/>
          <p:cNvSpPr txBox="1"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81" name="Google Shape;181;p42"/>
          <p:cNvCxnSpPr/>
          <p:nvPr/>
        </p:nvCxnSpPr>
        <p:spPr>
          <a:xfrm flipH="1">
            <a:off x="838199" y="0"/>
            <a:ext cx="1" cy="1276357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9692917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3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926615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Picture and Content (half 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"/>
          <p:cNvSpPr>
            <a:spLocks noGrp="1"/>
          </p:cNvSpPr>
          <p:nvPr>
            <p:ph type="title"/>
          </p:nvPr>
        </p:nvSpPr>
        <p:spPr>
          <a:xfrm>
            <a:off x="1079550" y="288000"/>
            <a:ext cx="10522748" cy="52268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Main Content Placeholder"/>
          <p:cNvSpPr>
            <a:spLocks noGrp="1"/>
          </p:cNvSpPr>
          <p:nvPr>
            <p:ph idx="1" hasCustomPrompt="1"/>
          </p:nvPr>
        </p:nvSpPr>
        <p:spPr>
          <a:xfrm>
            <a:off x="1079550" y="900000"/>
            <a:ext cx="4930725" cy="5634063"/>
          </a:xfr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2600" b="1">
                <a:solidFill>
                  <a:schemeClr val="tx1">
                    <a:lumMod val="75000"/>
                  </a:schemeClr>
                </a:solidFill>
              </a:defRPr>
            </a:lvl1pPr>
            <a:lvl2pPr marL="444500" indent="-179388"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>
                    <a:lumMod val="75000"/>
                  </a:schemeClr>
                </a:solidFill>
              </a:defRPr>
            </a:lvl2pPr>
            <a:lvl3pPr marL="625475" indent="-180975">
              <a:spcBef>
                <a:spcPts val="0"/>
              </a:spcBef>
              <a:spcAft>
                <a:spcPts val="600"/>
              </a:spcAft>
              <a:tabLst>
                <a:tab pos="625475" algn="l"/>
              </a:tabLst>
              <a:defRPr sz="1800">
                <a:solidFill>
                  <a:schemeClr val="tx1">
                    <a:lumMod val="75000"/>
                  </a:schemeClr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"/>
          <p:cNvSpPr>
            <a:spLocks noGrp="1"/>
          </p:cNvSpPr>
          <p:nvPr>
            <p:ph type="sldNum" sz="quarter" idx="12"/>
          </p:nvPr>
        </p:nvSpPr>
        <p:spPr>
          <a:xfrm>
            <a:off x="838200" y="7620958"/>
            <a:ext cx="2743200" cy="441802"/>
          </a:xfrm>
        </p:spPr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E7C2032-95A3-40BE-8904-0F7BEE467E89}"/>
              </a:ext>
            </a:extLst>
          </p:cNvPr>
          <p:cNvCxnSpPr>
            <a:cxnSpLocks/>
          </p:cNvCxnSpPr>
          <p:nvPr userDrawn="1"/>
        </p:nvCxnSpPr>
        <p:spPr>
          <a:xfrm flipH="1">
            <a:off x="839049" y="0"/>
            <a:ext cx="8676" cy="70485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Main Content Placeholder">
            <a:extLst>
              <a:ext uri="{FF2B5EF4-FFF2-40B4-BE49-F238E27FC236}">
                <a16:creationId xmlns:a16="http://schemas.microsoft.com/office/drawing/2014/main" id="{CC41B7B8-59D8-C926-305B-298A281AA66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600825" y="900000"/>
            <a:ext cx="4930725" cy="5634063"/>
          </a:xfr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2600" b="1">
                <a:solidFill>
                  <a:schemeClr val="tx1">
                    <a:lumMod val="75000"/>
                  </a:schemeClr>
                </a:solidFill>
              </a:defRPr>
            </a:lvl1pPr>
            <a:lvl2pPr marL="444500" indent="-179388"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>
                    <a:lumMod val="75000"/>
                  </a:schemeClr>
                </a:solidFill>
              </a:defRPr>
            </a:lvl2pPr>
            <a:lvl3pPr marL="625475" indent="-180975">
              <a:spcBef>
                <a:spcPts val="0"/>
              </a:spcBef>
              <a:spcAft>
                <a:spcPts val="600"/>
              </a:spcAft>
              <a:tabLst>
                <a:tab pos="625475" algn="l"/>
              </a:tabLst>
              <a:defRPr sz="1800">
                <a:solidFill>
                  <a:schemeClr val="tx1">
                    <a:lumMod val="75000"/>
                  </a:schemeClr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53766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and Content (half 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0000" y="972000"/>
            <a:ext cx="5495690" cy="579259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480000" y="216000"/>
            <a:ext cx="5495690" cy="782357"/>
          </a:xfrm>
          <a:prstGeom prst="rect">
            <a:avLst/>
          </a:prstGeom>
        </p:spPr>
        <p:txBody>
          <a:bodyPr vert="horz" lIns="91440" tIns="45720" rIns="9144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46383" y="-46383"/>
            <a:ext cx="6142383" cy="6964017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988"/>
            <a:ext cx="1715733" cy="45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489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1876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05062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83996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6794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857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st slide (option 2)">
  <p:cSld name="Last slide (option 2)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40"/>
          <p:cNvSpPr/>
          <p:nvPr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40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9" name="Google Shape;169;p40"/>
          <p:cNvSpPr txBox="1"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Arial"/>
              <a:buNone/>
              <a:defRPr sz="60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40"/>
          <p:cNvSpPr txBox="1">
            <a:spLocks noGrp="1"/>
          </p:cNvSpPr>
          <p:nvPr>
            <p:ph type="body" idx="1"/>
          </p:nvPr>
        </p:nvSpPr>
        <p:spPr>
          <a:xfrm>
            <a:off x="838976" y="4175997"/>
            <a:ext cx="10888663" cy="1620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>
                <a:solidFill>
                  <a:srgbClr val="767676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71" name="Google Shape;171;p40"/>
          <p:cNvCxnSpPr/>
          <p:nvPr/>
        </p:nvCxnSpPr>
        <p:spPr>
          <a:xfrm>
            <a:off x="838200" y="0"/>
            <a:ext cx="0" cy="2362711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6365893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19815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44986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72254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5056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4614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18950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in 2 columns and big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7773642" y="1"/>
            <a:ext cx="4418358" cy="685799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78936A4-CDCB-C345-F71F-92F2A35F2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461067"/>
            <a:ext cx="7915275" cy="71724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FE590DB-1C31-60F0-D6F8-A1706796115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1" y="1833754"/>
            <a:ext cx="2974761" cy="3638550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94C5D68-6EAE-4A7A-7185-241C6CF3B9BB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305922" y="1833754"/>
            <a:ext cx="2974761" cy="3638550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A blue flag with yellow stars&#10;&#10;Description automatically generated">
            <a:extLst>
              <a:ext uri="{FF2B5EF4-FFF2-40B4-BE49-F238E27FC236}">
                <a16:creationId xmlns:a16="http://schemas.microsoft.com/office/drawing/2014/main" id="{901A7271-B7CF-4C49-1423-D7CA7ECEF2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9" y="5901016"/>
            <a:ext cx="1256063" cy="762106"/>
          </a:xfrm>
          <a:prstGeom prst="rect">
            <a:avLst/>
          </a:prstGeom>
        </p:spPr>
      </p:pic>
      <p:pic>
        <p:nvPicPr>
          <p:cNvPr id="5" name="Picture 4" descr="A blue flag with yellow stars&#10;&#10;Description automatically generated">
            <a:extLst>
              <a:ext uri="{FF2B5EF4-FFF2-40B4-BE49-F238E27FC236}">
                <a16:creationId xmlns:a16="http://schemas.microsoft.com/office/drawing/2014/main" id="{C0DCEE1B-27AC-37B6-7683-71F823E43E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9" y="5901016"/>
            <a:ext cx="1256063" cy="762106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397D846-EECB-7092-C88A-21E2250BDE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 dirty="0"/>
          </a:p>
        </p:txBody>
      </p:sp>
      <p:sp>
        <p:nvSpPr>
          <p:cNvPr id="8" name="Footer Placeholder 8">
            <a:extLst>
              <a:ext uri="{FF2B5EF4-FFF2-40B4-BE49-F238E27FC236}">
                <a16:creationId xmlns:a16="http://schemas.microsoft.com/office/drawing/2014/main" id="{296A4E82-A1A1-EFC7-7768-E6DDC71C43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20076397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2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" name="Google Shape;16;p22"/>
          <p:cNvSpPr/>
          <p:nvPr/>
        </p:nvSpPr>
        <p:spPr>
          <a:xfrm>
            <a:off x="0" y="1078173"/>
            <a:ext cx="12192000" cy="5779827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2"/>
          <p:cNvSpPr txBox="1">
            <a:spLocks noGrp="1"/>
          </p:cNvSpPr>
          <p:nvPr>
            <p:ph type="ctrTitle"/>
          </p:nvPr>
        </p:nvSpPr>
        <p:spPr>
          <a:xfrm>
            <a:off x="1071350" y="1992572"/>
            <a:ext cx="10065224" cy="2149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 b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9" name="Google Shape;19;p22"/>
          <p:cNvSpPr txBox="1"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i="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0" name="Google Shape;20;p22"/>
          <p:cNvSpPr txBox="1">
            <a:spLocks noGrp="1"/>
          </p:cNvSpPr>
          <p:nvPr>
            <p:ph type="body" idx="2"/>
          </p:nvPr>
        </p:nvSpPr>
        <p:spPr>
          <a:xfrm>
            <a:off x="6096000" y="5557903"/>
            <a:ext cx="5040313" cy="528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  <a:defRPr sz="2200" i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Google Shape;21;p22"/>
          <p:cNvSpPr/>
          <p:nvPr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" name="Google Shape;22;p22"/>
          <p:cNvCxnSpPr/>
          <p:nvPr/>
        </p:nvCxnSpPr>
        <p:spPr>
          <a:xfrm>
            <a:off x="846746" y="1978925"/>
            <a:ext cx="0" cy="4879075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" name="Google Shape;17;p22" descr="European Commission">
            <a:extLst>
              <a:ext uri="{FF2B5EF4-FFF2-40B4-BE49-F238E27FC236}">
                <a16:creationId xmlns:a16="http://schemas.microsoft.com/office/drawing/2014/main" id="{B45F4576-0280-9ABD-3693-C3C51E11FA1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5388933" y="258042"/>
            <a:ext cx="1659793" cy="11524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98222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3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" name="Google Shape;25;p23"/>
          <p:cNvSpPr txBox="1"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6" name="Google Shape;26;p23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905699" cy="3881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7" name="Google Shape;27;p23"/>
          <p:cNvCxnSpPr/>
          <p:nvPr/>
        </p:nvCxnSpPr>
        <p:spPr>
          <a:xfrm flipH="1">
            <a:off x="838199" y="0"/>
            <a:ext cx="1" cy="1276357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61947148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Slide" type="title">
  <p:cSld name="Chapter Slide">
    <p:bg>
      <p:bgPr>
        <a:solidFill>
          <a:srgbClr val="0356B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4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200">
                <a:solidFill>
                  <a:srgbClr val="0356B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1200">
                <a:solidFill>
                  <a:srgbClr val="0356B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1200">
                <a:solidFill>
                  <a:srgbClr val="0356B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1200">
                <a:solidFill>
                  <a:srgbClr val="0356B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1200">
                <a:solidFill>
                  <a:srgbClr val="0356B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1200">
                <a:solidFill>
                  <a:srgbClr val="0356B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1200">
                <a:solidFill>
                  <a:srgbClr val="0356B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1200">
                <a:solidFill>
                  <a:srgbClr val="0356B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1200">
                <a:solidFill>
                  <a:srgbClr val="0356B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" name="Google Shape;30;p24"/>
          <p:cNvSpPr txBox="1">
            <a:spLocks noGrp="1"/>
          </p:cNvSpPr>
          <p:nvPr>
            <p:ph type="ctrTitle"/>
          </p:nvPr>
        </p:nvSpPr>
        <p:spPr>
          <a:xfrm>
            <a:off x="1070189" y="1122363"/>
            <a:ext cx="10676038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Arial"/>
              <a:buNone/>
              <a:defRPr sz="60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1" name="Google Shape;31;p24"/>
          <p:cNvSpPr txBox="1">
            <a:spLocks noGrp="1"/>
          </p:cNvSpPr>
          <p:nvPr>
            <p:ph type="subTitle" idx="1"/>
          </p:nvPr>
        </p:nvSpPr>
        <p:spPr>
          <a:xfrm>
            <a:off x="1070189" y="3602038"/>
            <a:ext cx="10676038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32" name="Google Shape;32;p24" descr="European Commissio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027715" y="6045257"/>
            <a:ext cx="1718512" cy="4511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" name="Google Shape;33;p24"/>
          <p:cNvCxnSpPr/>
          <p:nvPr/>
        </p:nvCxnSpPr>
        <p:spPr>
          <a:xfrm>
            <a:off x="838200" y="0"/>
            <a:ext cx="0" cy="3295934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126076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42" Type="http://schemas.openxmlformats.org/officeDocument/2006/relationships/slideLayout" Target="../slideLayouts/slideLayout54.xml"/><Relationship Id="rId47" Type="http://schemas.openxmlformats.org/officeDocument/2006/relationships/slideLayout" Target="../slideLayouts/slideLayout59.xml"/><Relationship Id="rId50" Type="http://schemas.openxmlformats.org/officeDocument/2006/relationships/slideLayout" Target="../slideLayouts/slideLayout62.xml"/><Relationship Id="rId55" Type="http://schemas.openxmlformats.org/officeDocument/2006/relationships/tags" Target="../tags/tag1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40" Type="http://schemas.openxmlformats.org/officeDocument/2006/relationships/slideLayout" Target="../slideLayouts/slideLayout52.xml"/><Relationship Id="rId45" Type="http://schemas.openxmlformats.org/officeDocument/2006/relationships/slideLayout" Target="../slideLayouts/slideLayout57.xml"/><Relationship Id="rId53" Type="http://schemas.openxmlformats.org/officeDocument/2006/relationships/slideLayout" Target="../slideLayouts/slideLayout65.xml"/><Relationship Id="rId5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43" Type="http://schemas.openxmlformats.org/officeDocument/2006/relationships/slideLayout" Target="../slideLayouts/slideLayout55.xml"/><Relationship Id="rId48" Type="http://schemas.openxmlformats.org/officeDocument/2006/relationships/slideLayout" Target="../slideLayouts/slideLayout60.xml"/><Relationship Id="rId56" Type="http://schemas.openxmlformats.org/officeDocument/2006/relationships/oleObject" Target="../embeddings/oleObject1.bin"/><Relationship Id="rId8" Type="http://schemas.openxmlformats.org/officeDocument/2006/relationships/slideLayout" Target="../slideLayouts/slideLayout20.xml"/><Relationship Id="rId51" Type="http://schemas.openxmlformats.org/officeDocument/2006/relationships/slideLayout" Target="../slideLayouts/slideLayout63.xml"/><Relationship Id="rId3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Relationship Id="rId4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32.xml"/><Relationship Id="rId41" Type="http://schemas.openxmlformats.org/officeDocument/2006/relationships/slideLayout" Target="../slideLayouts/slideLayout53.xml"/><Relationship Id="rId54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49" Type="http://schemas.openxmlformats.org/officeDocument/2006/relationships/slideLayout" Target="../slideLayouts/slideLayout61.xml"/><Relationship Id="rId57" Type="http://schemas.openxmlformats.org/officeDocument/2006/relationships/image" Target="../media/image5.emf"/><Relationship Id="rId10" Type="http://schemas.openxmlformats.org/officeDocument/2006/relationships/slideLayout" Target="../slideLayouts/slideLayout22.xml"/><Relationship Id="rId31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56.xml"/><Relationship Id="rId52" Type="http://schemas.openxmlformats.org/officeDocument/2006/relationships/slideLayout" Target="../slideLayouts/slideLayout6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68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1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99.xml"/><Relationship Id="rId21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17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98.xml"/><Relationship Id="rId16" Type="http://schemas.openxmlformats.org/officeDocument/2006/relationships/slideLayout" Target="../slideLayouts/slideLayout112.xml"/><Relationship Id="rId20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106.xml"/><Relationship Id="rId19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Relationship Id="rId22" Type="http://schemas.openxmlformats.org/officeDocument/2006/relationships/slideLayout" Target="../slideLayouts/slideLayout1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" name="Google Shape;11;p21"/>
          <p:cNvSpPr txBox="1">
            <a:spLocks noGrp="1"/>
          </p:cNvSpPr>
          <p:nvPr>
            <p:ph type="title"/>
          </p:nvPr>
        </p:nvSpPr>
        <p:spPr>
          <a:xfrm>
            <a:off x="838200" y="482860"/>
            <a:ext cx="10515600" cy="78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3881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3" name="Google Shape;13;p21" descr="European Commission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033852" y="6045988"/>
            <a:ext cx="1715733" cy="4504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82336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10" r:id="rId11"/>
    <p:sldLayoutId id="2147483781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D38F225D-6F96-ABEB-EEAE-C20F984526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5"/>
            </p:custDataLst>
            <p:extLst>
              <p:ext uri="{D42A27DB-BD31-4B8C-83A1-F6EECF244321}">
                <p14:modId xmlns:p14="http://schemas.microsoft.com/office/powerpoint/2010/main" val="17213421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6" imgW="384" imgH="383" progId="TCLayout.ActiveDocument.1">
                  <p:embed/>
                </p:oleObj>
              </mc:Choice>
              <mc:Fallback>
                <p:oleObj name="think-cell Folie" r:id="rId56" imgW="384" imgH="383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D38F225D-6F96-ABEB-EEAE-C20F984526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" descr="Slide headline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" descr="Content text frame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 bwMode="black"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Unrestricted | © Siemens 2025 | PPP Virtual Worlds | 2025-02-12</a:t>
            </a:r>
          </a:p>
        </p:txBody>
      </p:sp>
      <p:sp>
        <p:nvSpPr>
          <p:cNvPr id="6" name="Slide Number Placeholder" descr="Page numb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751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  <p:sldLayoutId id="2147483843" r:id="rId15"/>
    <p:sldLayoutId id="2147483844" r:id="rId16"/>
    <p:sldLayoutId id="2147483845" r:id="rId17"/>
    <p:sldLayoutId id="2147483846" r:id="rId18"/>
    <p:sldLayoutId id="2147483847" r:id="rId19"/>
    <p:sldLayoutId id="2147483848" r:id="rId20"/>
    <p:sldLayoutId id="2147483849" r:id="rId21"/>
    <p:sldLayoutId id="2147483850" r:id="rId22"/>
    <p:sldLayoutId id="2147483851" r:id="rId23"/>
    <p:sldLayoutId id="2147483852" r:id="rId24"/>
    <p:sldLayoutId id="2147483853" r:id="rId25"/>
    <p:sldLayoutId id="2147483854" r:id="rId26"/>
    <p:sldLayoutId id="2147483855" r:id="rId27"/>
    <p:sldLayoutId id="2147483856" r:id="rId28"/>
    <p:sldLayoutId id="2147483857" r:id="rId29"/>
    <p:sldLayoutId id="2147483858" r:id="rId30"/>
    <p:sldLayoutId id="2147483859" r:id="rId31"/>
    <p:sldLayoutId id="2147483860" r:id="rId32"/>
    <p:sldLayoutId id="2147483861" r:id="rId33"/>
    <p:sldLayoutId id="2147483862" r:id="rId34"/>
    <p:sldLayoutId id="2147483863" r:id="rId35"/>
    <p:sldLayoutId id="2147483864" r:id="rId36"/>
    <p:sldLayoutId id="2147483865" r:id="rId37"/>
    <p:sldLayoutId id="2147483866" r:id="rId38"/>
    <p:sldLayoutId id="2147483867" r:id="rId39"/>
    <p:sldLayoutId id="2147483868" r:id="rId40"/>
    <p:sldLayoutId id="2147483869" r:id="rId41"/>
    <p:sldLayoutId id="2147483870" r:id="rId42"/>
    <p:sldLayoutId id="2147483871" r:id="rId43"/>
    <p:sldLayoutId id="2147483872" r:id="rId44"/>
    <p:sldLayoutId id="2147483873" r:id="rId45"/>
    <p:sldLayoutId id="2147483874" r:id="rId46"/>
    <p:sldLayoutId id="2147483875" r:id="rId47"/>
    <p:sldLayoutId id="2147483876" r:id="rId48"/>
    <p:sldLayoutId id="2147483877" r:id="rId49"/>
    <p:sldLayoutId id="2147483878" r:id="rId50"/>
    <p:sldLayoutId id="2147483879" r:id="rId51"/>
    <p:sldLayoutId id="2147483880" r:id="rId52"/>
    <p:sldLayoutId id="2147483881" r:id="rId5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" name="Google Shape;11;p21"/>
          <p:cNvSpPr txBox="1">
            <a:spLocks noGrp="1"/>
          </p:cNvSpPr>
          <p:nvPr>
            <p:ph type="title"/>
          </p:nvPr>
        </p:nvSpPr>
        <p:spPr>
          <a:xfrm>
            <a:off x="838200" y="482860"/>
            <a:ext cx="10515600" cy="78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3881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3" name="Google Shape;13;p21" descr="European Commission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0033852" y="6045988"/>
            <a:ext cx="1715733" cy="4504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18750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  <p:sldLayoutId id="2147483896" r:id="rId14"/>
    <p:sldLayoutId id="2147483897" r:id="rId15"/>
    <p:sldLayoutId id="2147483898" r:id="rId16"/>
    <p:sldLayoutId id="2147483899" r:id="rId17"/>
    <p:sldLayoutId id="2147483900" r:id="rId18"/>
    <p:sldLayoutId id="2147483901" r:id="rId1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743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  <p:sldLayoutId id="2147483914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" name="Google Shape;11;p21"/>
          <p:cNvSpPr txBox="1">
            <a:spLocks noGrp="1"/>
          </p:cNvSpPr>
          <p:nvPr>
            <p:ph type="title"/>
          </p:nvPr>
        </p:nvSpPr>
        <p:spPr>
          <a:xfrm>
            <a:off x="838200" y="482860"/>
            <a:ext cx="10515600" cy="78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3881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3" name="Google Shape;13;p21" descr="European Commission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10033852" y="6045988"/>
            <a:ext cx="1715733" cy="4504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10284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  <p:sldLayoutId id="2147483927" r:id="rId12"/>
    <p:sldLayoutId id="2147483928" r:id="rId13"/>
    <p:sldLayoutId id="2147483929" r:id="rId14"/>
    <p:sldLayoutId id="2147483930" r:id="rId15"/>
    <p:sldLayoutId id="2147483931" r:id="rId16"/>
    <p:sldLayoutId id="2147483932" r:id="rId17"/>
    <p:sldLayoutId id="2147483933" r:id="rId18"/>
    <p:sldLayoutId id="2147483934" r:id="rId19"/>
    <p:sldLayoutId id="2147483935" r:id="rId20"/>
    <p:sldLayoutId id="2147483936" r:id="rId21"/>
    <p:sldLayoutId id="2147483937" r:id="rId2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3.xml"/><Relationship Id="rId4" Type="http://schemas.openxmlformats.org/officeDocument/2006/relationships/hyperlink" Target="https://xr2learn.eu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popular-project.eu/" TargetMode="External"/><Relationship Id="rId13" Type="http://schemas.openxmlformats.org/officeDocument/2006/relationships/image" Target="../media/image33.png"/><Relationship Id="rId18" Type="http://schemas.openxmlformats.org/officeDocument/2006/relationships/image" Target="../media/image35.png"/><Relationship Id="rId3" Type="http://schemas.openxmlformats.org/officeDocument/2006/relationships/image" Target="cid:image002.png@01DAC672.2C4742D0" TargetMode="External"/><Relationship Id="rId21" Type="http://schemas.openxmlformats.org/officeDocument/2006/relationships/hyperlink" Target="https://www.open-verse.eu/" TargetMode="External"/><Relationship Id="rId7" Type="http://schemas.openxmlformats.org/officeDocument/2006/relationships/hyperlink" Target="https://xr2industry.eu/" TargetMode="External"/><Relationship Id="rId12" Type="http://schemas.openxmlformats.org/officeDocument/2006/relationships/image" Target="cid:image003.png@01DAC672.2C4742D0" TargetMode="External"/><Relationship Id="rId17" Type="http://schemas.openxmlformats.org/officeDocument/2006/relationships/image" Target="../media/image34.png"/><Relationship Id="rId25" Type="http://schemas.openxmlformats.org/officeDocument/2006/relationships/image" Target="../media/image40.png"/><Relationship Id="rId2" Type="http://schemas.openxmlformats.org/officeDocument/2006/relationships/image" Target="../media/image30.png"/><Relationship Id="rId16" Type="http://schemas.openxmlformats.org/officeDocument/2006/relationships/hyperlink" Target="https://www.immersion.fr/heat-hybrid-extended-reality/" TargetMode="External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presence-xr.eu/" TargetMode="External"/><Relationship Id="rId11" Type="http://schemas.openxmlformats.org/officeDocument/2006/relationships/image" Target="../media/image32.png"/><Relationship Id="rId24" Type="http://schemas.openxmlformats.org/officeDocument/2006/relationships/image" Target="../media/image39.png"/><Relationship Id="rId5" Type="http://schemas.openxmlformats.org/officeDocument/2006/relationships/hyperlink" Target="http://luminous-horizon.eu/" TargetMode="External"/><Relationship Id="rId15" Type="http://schemas.openxmlformats.org/officeDocument/2006/relationships/hyperlink" Target="https://indux-r.eu/" TargetMode="External"/><Relationship Id="rId23" Type="http://schemas.openxmlformats.org/officeDocument/2006/relationships/hyperlink" Target="https://motivatexr.eu/" TargetMode="External"/><Relationship Id="rId10" Type="http://schemas.openxmlformats.org/officeDocument/2006/relationships/image" Target="cid:image001.png@01DAC672.2C4742D0" TargetMode="External"/><Relationship Id="rId19" Type="http://schemas.openxmlformats.org/officeDocument/2006/relationships/image" Target="../media/image36.png"/><Relationship Id="rId4" Type="http://schemas.openxmlformats.org/officeDocument/2006/relationships/hyperlink" Target="https://xtremeitu.dk/" TargetMode="External"/><Relationship Id="rId9" Type="http://schemas.openxmlformats.org/officeDocument/2006/relationships/image" Target="../media/image31.png"/><Relationship Id="rId14" Type="http://schemas.openxmlformats.org/officeDocument/2006/relationships/hyperlink" Target="https://xr50.eu/" TargetMode="External"/><Relationship Id="rId22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hyperlink" Target="https://europa.eu/!j4gQ6D" TargetMode="External"/><Relationship Id="rId7" Type="http://schemas.openxmlformats.org/officeDocument/2006/relationships/image" Target="../media/image44.sv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hyperlink" Target="https://europa.eu/!jpBR8V" TargetMode="External"/><Relationship Id="rId9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a blue border&#10;&#10;AI-generated content may be incorrect.">
            <a:extLst>
              <a:ext uri="{FF2B5EF4-FFF2-40B4-BE49-F238E27FC236}">
                <a16:creationId xmlns:a16="http://schemas.microsoft.com/office/drawing/2014/main" id="{94CDBAAE-2CF2-C5E3-38DD-5A15F329A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57" y="0"/>
            <a:ext cx="12192000" cy="6858000"/>
          </a:xfrm>
          <a:prstGeom prst="rect">
            <a:avLst/>
          </a:prstGeom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7491DE3E-3D53-F001-5F84-05AB43044F81}"/>
              </a:ext>
            </a:extLst>
          </p:cNvPr>
          <p:cNvSpPr txBox="1"/>
          <p:nvPr/>
        </p:nvSpPr>
        <p:spPr>
          <a:xfrm>
            <a:off x="4267199" y="787400"/>
            <a:ext cx="7336971" cy="4664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423"/>
              </a:lnSpc>
            </a:pPr>
            <a:r>
              <a:rPr lang="en-US" sz="4400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GenAI</a:t>
            </a:r>
            <a:r>
              <a:rPr lang="en-US" sz="44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for Virtual Worlds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F58FDAAB-C88F-92AA-5656-1D29BD30B5CF}"/>
              </a:ext>
            </a:extLst>
          </p:cNvPr>
          <p:cNvSpPr txBox="1"/>
          <p:nvPr/>
        </p:nvSpPr>
        <p:spPr>
          <a:xfrm>
            <a:off x="5355771" y="1834665"/>
            <a:ext cx="5633635" cy="1122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843"/>
              </a:lnSpc>
              <a:spcBef>
                <a:spcPct val="0"/>
              </a:spcBef>
            </a:pPr>
            <a:r>
              <a:rPr lang="en-US" sz="4000" dirty="0">
                <a:solidFill>
                  <a:srgbClr val="78BEF0"/>
                </a:solidFill>
                <a:latin typeface="Calibri"/>
                <a:ea typeface="Calibri (MS)"/>
                <a:cs typeface="Calibri (MS)"/>
                <a:sym typeface="Calibri (MS)"/>
              </a:rPr>
              <a:t>Horizon Europe WP25</a:t>
            </a:r>
          </a:p>
          <a:p>
            <a:pPr defTabSz="609630">
              <a:lnSpc>
                <a:spcPts val="2843"/>
              </a:lnSpc>
              <a:spcBef>
                <a:spcPct val="0"/>
              </a:spcBef>
            </a:pPr>
            <a:endParaRPr lang="en-US" sz="4000" dirty="0">
              <a:solidFill>
                <a:srgbClr val="78BEF0"/>
              </a:solidFill>
              <a:latin typeface="Calibri"/>
              <a:ea typeface="Calibri (MS)"/>
              <a:cs typeface="Calibri (MS)"/>
              <a:sym typeface="Calibri (MS)"/>
            </a:endParaRPr>
          </a:p>
          <a:p>
            <a:pPr defTabSz="609630">
              <a:lnSpc>
                <a:spcPts val="2843"/>
              </a:lnSpc>
              <a:spcBef>
                <a:spcPct val="0"/>
              </a:spcBef>
            </a:pPr>
            <a:r>
              <a:rPr lang="en-US" sz="4000" dirty="0">
                <a:solidFill>
                  <a:srgbClr val="78BEF0"/>
                </a:solidFill>
                <a:latin typeface="Calibri"/>
                <a:ea typeface="Calibri (MS)"/>
                <a:cs typeface="Calibri (MS)"/>
                <a:sym typeface="Calibri (MS)"/>
              </a:rPr>
              <a:t> 		Context and call</a:t>
            </a:r>
            <a:endParaRPr lang="en-US" sz="4000" dirty="0">
              <a:solidFill>
                <a:srgbClr val="78BEF0"/>
              </a:solidFill>
              <a:latin typeface="Calibri"/>
              <a:ea typeface="Calibri (MS)"/>
              <a:cs typeface="Calibri (MS)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078C085E-921A-FFCD-FECF-41993D200C6E}"/>
              </a:ext>
            </a:extLst>
          </p:cNvPr>
          <p:cNvSpPr txBox="1"/>
          <p:nvPr/>
        </p:nvSpPr>
        <p:spPr>
          <a:xfrm>
            <a:off x="1643743" y="4419600"/>
            <a:ext cx="10439400" cy="1572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135"/>
              </a:lnSpc>
            </a:pPr>
            <a:r>
              <a:rPr lang="en-US" sz="2400" dirty="0">
                <a:solidFill>
                  <a:srgbClr val="FFFFFF"/>
                </a:solidFill>
                <a:latin typeface="Calibri"/>
                <a:ea typeface="Calibri (MS)"/>
                <a:cs typeface="Calibri (MS)"/>
                <a:sym typeface="Calibri (MS)"/>
              </a:rPr>
              <a:t>Anne Bajart, Deputy Head of Unit</a:t>
            </a:r>
          </a:p>
          <a:p>
            <a:pPr defTabSz="609630">
              <a:lnSpc>
                <a:spcPts val="3135"/>
              </a:lnSpc>
            </a:pPr>
            <a:r>
              <a:rPr lang="en-US" sz="2400" dirty="0">
                <a:solidFill>
                  <a:srgbClr val="FFFFFF"/>
                </a:solidFill>
                <a:latin typeface="Calibri"/>
                <a:ea typeface="Calibri (MS)"/>
                <a:cs typeface="Calibri (MS)"/>
                <a:sym typeface="Calibri (MS)"/>
              </a:rPr>
              <a:t>Adelina Dinu, Project Officer</a:t>
            </a:r>
          </a:p>
          <a:p>
            <a:pPr defTabSz="609630">
              <a:lnSpc>
                <a:spcPts val="3135"/>
              </a:lnSpc>
            </a:pPr>
            <a:r>
              <a:rPr lang="en-US" sz="2400" dirty="0">
                <a:solidFill>
                  <a:srgbClr val="FFFFFF"/>
                </a:solidFill>
                <a:latin typeface="Calibri"/>
                <a:ea typeface="Calibri (MS)"/>
                <a:cs typeface="Calibri (MS)"/>
                <a:sym typeface="Calibri (MS)"/>
              </a:rPr>
              <a:t>DG </a:t>
            </a:r>
            <a:r>
              <a:rPr lang="en-US" sz="2400" dirty="0" err="1">
                <a:solidFill>
                  <a:srgbClr val="FFFFFF"/>
                </a:solidFill>
                <a:latin typeface="Calibri"/>
                <a:ea typeface="Calibri (MS)"/>
                <a:cs typeface="Calibri (MS)"/>
                <a:sym typeface="Calibri (MS)"/>
              </a:rPr>
              <a:t>CONNECt</a:t>
            </a:r>
            <a:r>
              <a:rPr lang="en-US" sz="2400" dirty="0">
                <a:solidFill>
                  <a:srgbClr val="FFFFFF"/>
                </a:solidFill>
                <a:latin typeface="Calibri"/>
                <a:ea typeface="Calibri (MS)"/>
                <a:cs typeface="Calibri (MS)"/>
                <a:sym typeface="Calibri (MS)"/>
              </a:rPr>
              <a:t> – Dir G Data</a:t>
            </a:r>
          </a:p>
          <a:p>
            <a:pPr defTabSz="609630">
              <a:lnSpc>
                <a:spcPts val="3135"/>
              </a:lnSpc>
            </a:pPr>
            <a:r>
              <a:rPr lang="en-US" sz="2400" dirty="0">
                <a:solidFill>
                  <a:srgbClr val="FFFFFF"/>
                </a:solidFill>
                <a:latin typeface="Calibri"/>
                <a:ea typeface="Calibri (MS)"/>
                <a:cs typeface="Calibri (MS)"/>
                <a:sym typeface="Calibri (MS)"/>
              </a:rPr>
              <a:t>Unit G2 Interactive Technologies, Digital for Culture and Education</a:t>
            </a:r>
            <a:endParaRPr lang="en-US" sz="2400" dirty="0">
              <a:solidFill>
                <a:srgbClr val="FFFFFF"/>
              </a:solidFill>
              <a:latin typeface="Calibri"/>
              <a:ea typeface="Calibri (MS)"/>
              <a:cs typeface="Calibri (MS)"/>
            </a:endParaRPr>
          </a:p>
        </p:txBody>
      </p:sp>
    </p:spTree>
    <p:extLst>
      <p:ext uri="{BB962C8B-B14F-4D97-AF65-F5344CB8AC3E}">
        <p14:creationId xmlns:p14="http://schemas.microsoft.com/office/powerpoint/2010/main" val="4093458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1554FD4-3A6D-DD9B-9975-E5ED82D787EA}"/>
              </a:ext>
            </a:extLst>
          </p:cNvPr>
          <p:cNvSpPr/>
          <p:nvPr/>
        </p:nvSpPr>
        <p:spPr>
          <a:xfrm>
            <a:off x="6814792" y="814272"/>
            <a:ext cx="5249985" cy="5560868"/>
          </a:xfrm>
          <a:prstGeom prst="roundRect">
            <a:avLst/>
          </a:prstGeom>
          <a:noFill/>
          <a:ln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6" name="Google Shape;226;p3"/>
          <p:cNvSpPr txBox="1"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GB" sz="3600" dirty="0"/>
              <a:t>Web 4.0 and virtual worlds</a:t>
            </a:r>
            <a:br>
              <a:rPr lang="en-GB" sz="3600" dirty="0"/>
            </a:br>
            <a:endParaRPr dirty="0"/>
          </a:p>
        </p:txBody>
      </p:sp>
      <p:sp>
        <p:nvSpPr>
          <p:cNvPr id="227" name="Google Shape;227;p3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905699" cy="3881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76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endParaRPr dirty="0"/>
          </a:p>
          <a:p>
            <a:pPr marL="685800" lvl="1" indent="-1016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SzPts val="2000"/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D35D002-B103-DA1A-30E1-6C6BAA602B27}"/>
              </a:ext>
            </a:extLst>
          </p:cNvPr>
          <p:cNvGrpSpPr/>
          <p:nvPr/>
        </p:nvGrpSpPr>
        <p:grpSpPr>
          <a:xfrm>
            <a:off x="463507" y="1526129"/>
            <a:ext cx="1691302" cy="1417231"/>
            <a:chOff x="617507" y="1917242"/>
            <a:chExt cx="3600002" cy="28800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2DE052C9-FC4B-BE78-4D88-82EAE71849F7}"/>
                </a:ext>
              </a:extLst>
            </p:cNvPr>
            <p:cNvSpPr/>
            <p:nvPr/>
          </p:nvSpPr>
          <p:spPr>
            <a:xfrm>
              <a:off x="617509" y="1917242"/>
              <a:ext cx="3600000" cy="2880000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rgbClr val="78B6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bIns="72000" rtlCol="0" anchor="b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Manufacturing</a:t>
              </a:r>
              <a:endParaRPr kumimoji="0" lang="en-IE" sz="1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D1F4128-9993-E863-6593-4D9A02CA6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7507" y="1917242"/>
              <a:ext cx="3600000" cy="239288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C6D4B79-8E70-BD94-4A4C-8ECB138E4FEC}"/>
              </a:ext>
            </a:extLst>
          </p:cNvPr>
          <p:cNvGrpSpPr/>
          <p:nvPr/>
        </p:nvGrpSpPr>
        <p:grpSpPr>
          <a:xfrm>
            <a:off x="463507" y="2930517"/>
            <a:ext cx="1687633" cy="1372624"/>
            <a:chOff x="5759177" y="1435337"/>
            <a:chExt cx="3607844" cy="28800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A36ADBA-751C-6E8A-9DEF-5C0B75610C59}"/>
                </a:ext>
              </a:extLst>
            </p:cNvPr>
            <p:cNvSpPr/>
            <p:nvPr/>
          </p:nvSpPr>
          <p:spPr>
            <a:xfrm>
              <a:off x="5759177" y="1435337"/>
              <a:ext cx="3600000" cy="2880000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rgbClr val="78B6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bIns="72000" rtlCol="0" anchor="b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Health</a:t>
              </a:r>
              <a:endParaRPr kumimoji="0" lang="en-IE" sz="1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58322EA-94FD-CEC5-5540-A40DAD03D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67020" y="1435337"/>
              <a:ext cx="3600001" cy="2389747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4313463-392C-62BA-BFF3-12F5BB569CB8}"/>
              </a:ext>
            </a:extLst>
          </p:cNvPr>
          <p:cNvSpPr/>
          <p:nvPr/>
        </p:nvSpPr>
        <p:spPr>
          <a:xfrm>
            <a:off x="448102" y="4256683"/>
            <a:ext cx="1699369" cy="141723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78B6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bIns="72000" rtlCol="0" anchor="b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Education</a:t>
            </a:r>
            <a:endParaRPr kumimoji="0" lang="en-IE" sz="1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Google Shape;228;p3">
            <a:extLst>
              <a:ext uri="{FF2B5EF4-FFF2-40B4-BE49-F238E27FC236}">
                <a16:creationId xmlns:a16="http://schemas.microsoft.com/office/drawing/2014/main" id="{54BD255F-8F10-BB16-3890-2AD9194FE77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775871" y="631797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76767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Slide </a:t>
            </a: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76767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76767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6353E4-17FB-CE2B-6E8D-94320DB402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838" y="4269525"/>
            <a:ext cx="1661980" cy="1104892"/>
          </a:xfrm>
          <a:prstGeom prst="rect">
            <a:avLst/>
          </a:prstGeom>
        </p:spPr>
      </p:pic>
      <p:sp>
        <p:nvSpPr>
          <p:cNvPr id="13" name="Google Shape;227;p3">
            <a:extLst>
              <a:ext uri="{FF2B5EF4-FFF2-40B4-BE49-F238E27FC236}">
                <a16:creationId xmlns:a16="http://schemas.microsoft.com/office/drawing/2014/main" id="{38D3E4E9-DED2-F1A9-1278-1B1011458E4F}"/>
              </a:ext>
            </a:extLst>
          </p:cNvPr>
          <p:cNvSpPr txBox="1">
            <a:spLocks/>
          </p:cNvSpPr>
          <p:nvPr/>
        </p:nvSpPr>
        <p:spPr>
          <a:xfrm>
            <a:off x="2468350" y="1526129"/>
            <a:ext cx="4473665" cy="4908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34EA2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Virtual worlds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  <a:p>
            <a:pPr marL="76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34EA2"/>
              </a:buClr>
              <a:buSzPts val="24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Persistent, 3D, real-time, immersive environments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blurring the line between real and virtual, for socialising, working, learning, making transactions, playing and creating.</a:t>
            </a:r>
          </a:p>
          <a:p>
            <a:pPr marL="76200" marR="0" lvl="0" indent="0" algn="l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600"/>
              </a:spcAft>
              <a:buClr>
                <a:srgbClr val="034EA2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 4.0</a:t>
            </a:r>
          </a:p>
          <a:p>
            <a:pPr marL="76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4EA2"/>
              </a:buClr>
              <a:buSzPts val="24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 wider, long term technological transition where physical and digital worlds will 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seamlessly blend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and 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smart devices will communicate to each other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to perform complex tasks. </a:t>
            </a:r>
          </a:p>
          <a:p>
            <a:pPr marL="685800" marR="0" lvl="1" indent="-101600" algn="l" defTabSz="914400" rtl="0" eaLnBrk="1" fontAlgn="auto" latinLnBrk="0" hangingPunct="1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34EA2"/>
              </a:buClr>
              <a:buSzPts val="2000"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0EC1317-3F5A-F72F-D5DB-B2A9957CB167}"/>
              </a:ext>
            </a:extLst>
          </p:cNvPr>
          <p:cNvGrpSpPr/>
          <p:nvPr/>
        </p:nvGrpSpPr>
        <p:grpSpPr>
          <a:xfrm>
            <a:off x="6853221" y="1277931"/>
            <a:ext cx="5100716" cy="5023308"/>
            <a:chOff x="333860" y="1120360"/>
            <a:chExt cx="5488485" cy="568346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EF037789-A436-9027-EC44-94CB90C2F74E}"/>
                </a:ext>
              </a:extLst>
            </p:cNvPr>
            <p:cNvSpPr/>
            <p:nvPr/>
          </p:nvSpPr>
          <p:spPr>
            <a:xfrm>
              <a:off x="1557707" y="4787467"/>
              <a:ext cx="4248000" cy="1656000"/>
            </a:xfrm>
            <a:prstGeom prst="roundRect">
              <a:avLst>
                <a:gd name="adj" fmla="val 6307"/>
              </a:avLst>
            </a:prstGeom>
            <a:solidFill>
              <a:srgbClr val="F2F2F2"/>
            </a:solidFill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AD60FD6-9792-CA36-77FE-6A8407F972A4}"/>
                </a:ext>
              </a:extLst>
            </p:cNvPr>
            <p:cNvSpPr/>
            <p:nvPr/>
          </p:nvSpPr>
          <p:spPr>
            <a:xfrm>
              <a:off x="1557706" y="2946889"/>
              <a:ext cx="4248000" cy="1656000"/>
            </a:xfrm>
            <a:prstGeom prst="roundRect">
              <a:avLst>
                <a:gd name="adj" fmla="val 6307"/>
              </a:avLst>
            </a:prstGeom>
            <a:solidFill>
              <a:srgbClr val="F2F2F2"/>
            </a:solidFill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470219F-DEF1-5582-258B-7B6A8A6A75CC}"/>
                </a:ext>
              </a:extLst>
            </p:cNvPr>
            <p:cNvSpPr/>
            <p:nvPr/>
          </p:nvSpPr>
          <p:spPr>
            <a:xfrm>
              <a:off x="1557707" y="1120408"/>
              <a:ext cx="4248000" cy="1656000"/>
            </a:xfrm>
            <a:prstGeom prst="roundRect">
              <a:avLst>
                <a:gd name="adj" fmla="val 6307"/>
              </a:avLst>
            </a:prstGeom>
            <a:solidFill>
              <a:srgbClr val="F2F2F2"/>
            </a:solidFill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5854215-20E4-409C-A124-726FA0D3C5AF}"/>
                </a:ext>
              </a:extLst>
            </p:cNvPr>
            <p:cNvSpPr/>
            <p:nvPr/>
          </p:nvSpPr>
          <p:spPr>
            <a:xfrm>
              <a:off x="3301416" y="1432211"/>
              <a:ext cx="2520929" cy="1171769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algn="l" defTabSz="896938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3E8F9"/>
                </a:buClr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D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Mainly 2D worlds, basic immersion, enabled by traditional input/output interfaces. Marketing/branding.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226D290-B117-B9A4-C4F6-B350C43A8B21}"/>
                </a:ext>
              </a:extLst>
            </p:cNvPr>
            <p:cNvSpPr/>
            <p:nvPr/>
          </p:nvSpPr>
          <p:spPr>
            <a:xfrm>
              <a:off x="3317140" y="3359688"/>
              <a:ext cx="2406868" cy="1110645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algn="l" defTabSz="896938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3E8F9"/>
                </a:buClr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4D4D4D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3D web, generalised use of Digital Twins, enhanced user interfaces, mainstream XR devices.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E0853DB-1B25-4A1C-7730-0B53DF5AB578}"/>
                </a:ext>
              </a:extLst>
            </p:cNvPr>
            <p:cNvSpPr/>
            <p:nvPr/>
          </p:nvSpPr>
          <p:spPr>
            <a:xfrm>
              <a:off x="3338544" y="4874701"/>
              <a:ext cx="2385463" cy="1929126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algn="l" defTabSz="896938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3E8F9"/>
                </a:buClr>
                <a:buSzTx/>
                <a:buFontTx/>
                <a:buNone/>
                <a:tabLst/>
                <a:defRPr/>
              </a:pPr>
              <a:r>
                <a:rPr kumimoji="0" lang="en-I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D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Seamless blending of real and virtual worlds, natural user interfaces, real-time sensor data, generalised AI, ubiquitous computing and distributed control.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BA3D5E8-3830-562A-0D44-32D8ECFF3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57706" y="2946937"/>
              <a:ext cx="1653596" cy="1656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8C46291-93D3-E727-A1B6-91D00E1DF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57707" y="1120360"/>
              <a:ext cx="1653596" cy="1655999"/>
            </a:xfrm>
            <a:prstGeom prst="rect">
              <a:avLst/>
            </a:prstGeom>
          </p:spPr>
        </p:pic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77440602-4204-12D1-B745-1B67279DB2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57706" y="4780685"/>
              <a:ext cx="1646854" cy="165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BFDFAB1F-3612-1FD3-D2F6-969246B9663C}"/>
                </a:ext>
              </a:extLst>
            </p:cNvPr>
            <p:cNvSpPr txBox="1">
              <a:spLocks/>
            </p:cNvSpPr>
            <p:nvPr/>
          </p:nvSpPr>
          <p:spPr>
            <a:xfrm>
              <a:off x="443515" y="1315127"/>
              <a:ext cx="1032492" cy="629234"/>
            </a:xfrm>
            <a:prstGeom prst="rect">
              <a:avLst/>
            </a:prstGeom>
            <a:noFill/>
          </p:spPr>
          <p:txBody>
            <a:bodyPr vert="horz" lIns="0" tIns="0" rIns="0" bIns="0" rtlCol="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2600" b="1" kern="1200">
                  <a:solidFill>
                    <a:schemeClr val="tx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44500" indent="-1793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625475" indent="-1809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tabLst>
                  <a:tab pos="625475" algn="l"/>
                </a:tabLst>
                <a:defRPr sz="1800" kern="1200">
                  <a:solidFill>
                    <a:schemeClr val="tx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18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18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3E8F9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I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BE610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WEB</a:t>
              </a:r>
              <a:endParaRPr kumimoji="0" lang="en-IE" sz="1800" b="1" i="0" u="none" strike="noStrike" kern="1200" cap="none" spc="0" normalizeH="0" baseline="0" noProof="0" dirty="0">
                <a:ln>
                  <a:noFill/>
                </a:ln>
                <a:solidFill>
                  <a:srgbClr val="BE610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3E8F9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IE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BE610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2.0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3E8F9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I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BE610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centralised</a:t>
              </a:r>
            </a:p>
          </p:txBody>
        </p:sp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id="{F876AF44-8774-80E6-D80E-B2CBEDA1F05B}"/>
                </a:ext>
              </a:extLst>
            </p:cNvPr>
            <p:cNvSpPr txBox="1">
              <a:spLocks/>
            </p:cNvSpPr>
            <p:nvPr/>
          </p:nvSpPr>
          <p:spPr>
            <a:xfrm>
              <a:off x="333860" y="2997683"/>
              <a:ext cx="1142147" cy="1130882"/>
            </a:xfrm>
            <a:prstGeom prst="rect">
              <a:avLst/>
            </a:prstGeom>
            <a:noFill/>
          </p:spPr>
          <p:txBody>
            <a:bodyPr vert="horz" lIns="0" tIns="0" rIns="0" bIns="0" rtlCol="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2600" b="1" kern="1200">
                  <a:solidFill>
                    <a:schemeClr val="tx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44500" indent="-1793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625475" indent="-1809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tabLst>
                  <a:tab pos="625475" algn="l"/>
                </a:tabLst>
                <a:defRPr sz="1800" kern="1200">
                  <a:solidFill>
                    <a:schemeClr val="tx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18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18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3E8F9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I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BE610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WEB</a:t>
              </a:r>
              <a:endParaRPr kumimoji="0" lang="en-IE" sz="1800" b="1" i="0" u="none" strike="noStrike" kern="1200" cap="none" spc="0" normalizeH="0" baseline="0" noProof="0" dirty="0">
                <a:ln>
                  <a:noFill/>
                </a:ln>
                <a:solidFill>
                  <a:srgbClr val="BE610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3E8F9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IE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BE610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3.0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3E8F9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I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BE610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decentralised</a:t>
              </a:r>
              <a:endParaRPr kumimoji="0" lang="en-IE" sz="2400" b="1" i="0" u="none" strike="noStrike" kern="1200" cap="none" spc="0" normalizeH="0" baseline="0" noProof="0" dirty="0">
                <a:ln>
                  <a:noFill/>
                </a:ln>
                <a:solidFill>
                  <a:srgbClr val="BE610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id="{5F4DB0E2-F58D-9A02-A441-477A26307CC7}"/>
                </a:ext>
              </a:extLst>
            </p:cNvPr>
            <p:cNvSpPr txBox="1">
              <a:spLocks/>
            </p:cNvSpPr>
            <p:nvPr/>
          </p:nvSpPr>
          <p:spPr>
            <a:xfrm>
              <a:off x="461593" y="4900856"/>
              <a:ext cx="1032492" cy="892259"/>
            </a:xfrm>
            <a:prstGeom prst="rect">
              <a:avLst/>
            </a:prstGeom>
            <a:noFill/>
          </p:spPr>
          <p:txBody>
            <a:bodyPr vert="horz" lIns="0" tIns="0" rIns="0" bIns="0" rtlCol="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2600" b="1" kern="1200">
                  <a:solidFill>
                    <a:schemeClr val="tx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44500" indent="-1793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625475" indent="-1809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tabLst>
                  <a:tab pos="625475" algn="l"/>
                </a:tabLst>
                <a:defRPr sz="1800" kern="1200">
                  <a:solidFill>
                    <a:schemeClr val="tx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18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18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3E8F9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I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BE610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WEB</a:t>
              </a:r>
              <a:endParaRPr kumimoji="0" lang="en-IE" sz="1800" b="1" i="0" u="none" strike="noStrike" kern="1200" cap="none" spc="0" normalizeH="0" baseline="0" noProof="0" dirty="0">
                <a:ln>
                  <a:noFill/>
                </a:ln>
                <a:solidFill>
                  <a:srgbClr val="BE610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3E8F9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IE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BE610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4.0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3E8F9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I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BE610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distributed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0640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76767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Slide </a:t>
            </a: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76767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76767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6" name="Google Shape;226;p3"/>
          <p:cNvSpPr txBox="1">
            <a:spLocks noGrp="1"/>
          </p:cNvSpPr>
          <p:nvPr>
            <p:ph type="title"/>
          </p:nvPr>
        </p:nvSpPr>
        <p:spPr>
          <a:xfrm>
            <a:off x="1152613" y="315608"/>
            <a:ext cx="10515600" cy="78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fr-BE" sz="3600" dirty="0"/>
              <a:t>EU Initiative on Web4,0 and Virtual Worlds</a:t>
            </a:r>
            <a:br>
              <a:rPr lang="fr-BE" sz="3600" dirty="0"/>
            </a:br>
            <a:r>
              <a:rPr lang="fr-BE" sz="3600" dirty="0"/>
              <a:t>A </a:t>
            </a:r>
            <a:r>
              <a:rPr lang="fr-BE" sz="3600" dirty="0" err="1"/>
              <a:t>head</a:t>
            </a:r>
            <a:r>
              <a:rPr lang="fr-BE" sz="3600" dirty="0"/>
              <a:t> start in the </a:t>
            </a:r>
            <a:r>
              <a:rPr lang="fr-BE" sz="3600" dirty="0" err="1"/>
              <a:t>next</a:t>
            </a:r>
            <a:r>
              <a:rPr lang="fr-BE" sz="3600" dirty="0"/>
              <a:t> </a:t>
            </a:r>
            <a:r>
              <a:rPr lang="fr-BE" sz="3600" dirty="0" err="1"/>
              <a:t>technological</a:t>
            </a:r>
            <a:r>
              <a:rPr lang="fr-BE" sz="3600" dirty="0"/>
              <a:t> transition</a:t>
            </a:r>
            <a:endParaRPr sz="3600" dirty="0"/>
          </a:p>
        </p:txBody>
      </p:sp>
      <p:sp>
        <p:nvSpPr>
          <p:cNvPr id="227" name="Google Shape;227;p3"/>
          <p:cNvSpPr txBox="1">
            <a:spLocks noGrp="1"/>
          </p:cNvSpPr>
          <p:nvPr>
            <p:ph type="body" idx="1"/>
          </p:nvPr>
        </p:nvSpPr>
        <p:spPr>
          <a:xfrm>
            <a:off x="392325" y="1381373"/>
            <a:ext cx="6454423" cy="3881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 defTabSz="896938">
              <a:lnSpc>
                <a:spcPct val="110000"/>
              </a:lnSpc>
              <a:spcAft>
                <a:spcPts val="1800"/>
              </a:spcAft>
              <a:buNone/>
            </a:pPr>
            <a:r>
              <a:rPr lang="en-US" sz="1800" b="1" dirty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Web 4.0 and virtual worlds: </a:t>
            </a:r>
          </a:p>
          <a:p>
            <a:pPr defTabSz="896938">
              <a:lnSpc>
                <a:spcPct val="110000"/>
              </a:lnSpc>
              <a:spcAft>
                <a:spcPts val="1800"/>
              </a:spcAft>
            </a:pPr>
            <a:r>
              <a:rPr lang="en-US" sz="1800" b="0" dirty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that reflect EU values, principles and fundamental rights</a:t>
            </a:r>
          </a:p>
          <a:p>
            <a:pPr defTabSz="896938">
              <a:lnSpc>
                <a:spcPct val="110000"/>
              </a:lnSpc>
              <a:spcAft>
                <a:spcPts val="1800"/>
              </a:spcAft>
            </a:pPr>
            <a:r>
              <a:rPr lang="en-US" sz="1800" b="0" dirty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where people can be safe, confident and empowered and where people’s rights as users, consumers, workers or creators are respected </a:t>
            </a:r>
          </a:p>
          <a:p>
            <a:pPr defTabSz="896938">
              <a:lnSpc>
                <a:spcPct val="110000"/>
              </a:lnSpc>
              <a:spcAft>
                <a:spcPts val="1800"/>
              </a:spcAft>
            </a:pPr>
            <a:r>
              <a:rPr lang="en-US" sz="1800" b="0" dirty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where European businesses can develop world-leading applications, scale up and grow </a:t>
            </a:r>
          </a:p>
          <a:p>
            <a:pPr defTabSz="896938">
              <a:lnSpc>
                <a:spcPct val="110000"/>
              </a:lnSpc>
              <a:spcAft>
                <a:spcPts val="1800"/>
              </a:spcAft>
            </a:pPr>
            <a:r>
              <a:rPr lang="en-US" sz="1800" b="0" dirty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that are open and interoperable giving freedom of choice for users</a:t>
            </a:r>
          </a:p>
          <a:p>
            <a:pPr defTabSz="896938">
              <a:lnSpc>
                <a:spcPct val="110000"/>
              </a:lnSpc>
              <a:spcAft>
                <a:spcPts val="1800"/>
              </a:spcAft>
            </a:pPr>
            <a:r>
              <a:rPr lang="en-US" sz="1800" b="0" dirty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where sustainability is at the core of technological developments. </a:t>
            </a:r>
          </a:p>
          <a:p>
            <a:pPr marL="228600" lvl="0" indent="-76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endParaRPr dirty="0"/>
          </a:p>
          <a:p>
            <a:pPr marL="685800" lvl="1" indent="-1016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SzPts val="2000"/>
              <a:buNone/>
            </a:pPr>
            <a:endParaRPr dirty="0"/>
          </a:p>
        </p:txBody>
      </p:sp>
      <p:sp>
        <p:nvSpPr>
          <p:cNvPr id="3" name="Google Shape;228;p3">
            <a:extLst>
              <a:ext uri="{FF2B5EF4-FFF2-40B4-BE49-F238E27FC236}">
                <a16:creationId xmlns:a16="http://schemas.microsoft.com/office/drawing/2014/main" id="{BA2ECDE2-7AD0-0587-7B71-1CB07EFED932}"/>
              </a:ext>
            </a:extLst>
          </p:cNvPr>
          <p:cNvSpPr txBox="1">
            <a:spLocks/>
          </p:cNvSpPr>
          <p:nvPr/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marR="0" lvl="0" indent="0" algn="l" defTabSz="9144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defTabSz="9144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defTabSz="9144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defTabSz="9144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defTabSz="9144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defTabSz="9144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defTabSz="9144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defTabSz="9144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defTabSz="9144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76767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Slide </a:t>
            </a: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76767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76767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CE60960-E8CE-6CDA-B70F-455050170E45}"/>
              </a:ext>
            </a:extLst>
          </p:cNvPr>
          <p:cNvGrpSpPr/>
          <p:nvPr/>
        </p:nvGrpSpPr>
        <p:grpSpPr>
          <a:xfrm>
            <a:off x="7743073" y="1311636"/>
            <a:ext cx="3260549" cy="4819650"/>
            <a:chOff x="7609509" y="1210253"/>
            <a:chExt cx="3260549" cy="4819650"/>
          </a:xfrm>
        </p:grpSpPr>
        <p:sp>
          <p:nvSpPr>
            <p:cNvPr id="9" name="Rectangle: Diagonal Corners Rounded 8">
              <a:extLst>
                <a:ext uri="{FF2B5EF4-FFF2-40B4-BE49-F238E27FC236}">
                  <a16:creationId xmlns:a16="http://schemas.microsoft.com/office/drawing/2014/main" id="{B524E63C-8031-55B7-72ED-8C23C877D45E}"/>
                </a:ext>
              </a:extLst>
            </p:cNvPr>
            <p:cNvSpPr/>
            <p:nvPr/>
          </p:nvSpPr>
          <p:spPr>
            <a:xfrm>
              <a:off x="7630057" y="1610618"/>
              <a:ext cx="3219451" cy="1667418"/>
            </a:xfrm>
            <a:prstGeom prst="round2DiagRect">
              <a:avLst>
                <a:gd name="adj1" fmla="val 18883"/>
                <a:gd name="adj2" fmla="val 0"/>
              </a:avLst>
            </a:prstGeom>
            <a:solidFill>
              <a:srgbClr val="C5E0B4"/>
            </a:solidFill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108000" rIns="0" bIns="0" rtlCol="0" anchor="t" anchorCtr="0"/>
            <a:lstStyle/>
            <a:p>
              <a:pPr marL="0" marR="0" lvl="3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47245"/>
                </a:buClr>
                <a:buSzPct val="90000"/>
                <a:buFontTx/>
                <a:buNone/>
                <a:tabLst/>
                <a:defRPr/>
              </a:pPr>
              <a:r>
                <a:rPr kumimoji="0" lang="en-IE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D4D4D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1: People</a:t>
              </a:r>
              <a:r>
                <a:rPr kumimoji="0" lang="en-I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D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and </a:t>
              </a:r>
            </a:p>
            <a:p>
              <a:pPr marL="0" marR="0" lvl="3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47245"/>
                </a:buClr>
                <a:buSzPct val="90000"/>
                <a:buFontTx/>
                <a:buNone/>
                <a:tabLst/>
                <a:defRPr/>
              </a:pPr>
              <a:r>
                <a:rPr kumimoji="0" lang="en-IE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D4D4D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skills</a:t>
              </a:r>
            </a:p>
          </p:txBody>
        </p:sp>
        <p:sp>
          <p:nvSpPr>
            <p:cNvPr id="10" name="Rectangle: Diagonal Corners Rounded 9">
              <a:extLst>
                <a:ext uri="{FF2B5EF4-FFF2-40B4-BE49-F238E27FC236}">
                  <a16:creationId xmlns:a16="http://schemas.microsoft.com/office/drawing/2014/main" id="{2EB463D6-3ADF-99E1-4EB9-143D1826FB71}"/>
                </a:ext>
              </a:extLst>
            </p:cNvPr>
            <p:cNvSpPr/>
            <p:nvPr/>
          </p:nvSpPr>
          <p:spPr>
            <a:xfrm>
              <a:off x="7609510" y="2714521"/>
              <a:ext cx="3240000" cy="1516321"/>
            </a:xfrm>
            <a:prstGeom prst="round2DiagRect">
              <a:avLst>
                <a:gd name="adj1" fmla="val 24252"/>
                <a:gd name="adj2" fmla="val 1557"/>
              </a:avLst>
            </a:prstGeom>
            <a:solidFill>
              <a:srgbClr val="FFD966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108000" rIns="0" bIns="0" rtlCol="0" anchor="t" anchorCtr="0"/>
            <a:lstStyle/>
            <a:p>
              <a:pPr marL="0" marR="0" lvl="3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47245"/>
                </a:buClr>
                <a:buSzPct val="90000"/>
                <a:buFontTx/>
                <a:buNone/>
                <a:tabLst/>
                <a:defRPr/>
              </a:pPr>
              <a:r>
                <a:rPr kumimoji="0" lang="en-IE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D4D4D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2: Business </a:t>
              </a:r>
              <a:r>
                <a:rPr kumimoji="0" lang="en-I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D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and</a:t>
              </a:r>
              <a:r>
                <a:rPr kumimoji="0" lang="en-IE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D4D4D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industrial </a:t>
              </a:r>
            </a:p>
            <a:p>
              <a:pPr marL="0" marR="0" lvl="3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47245"/>
                </a:buClr>
                <a:buSzPct val="90000"/>
                <a:buFontTx/>
                <a:buNone/>
                <a:tabLst/>
                <a:defRPr/>
              </a:pPr>
              <a:r>
                <a:rPr kumimoji="0" lang="en-IE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D4D4D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ecosystem</a:t>
              </a:r>
            </a:p>
          </p:txBody>
        </p:sp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C854019B-B21D-0B99-4352-A62D5670E203}"/>
                </a:ext>
              </a:extLst>
            </p:cNvPr>
            <p:cNvSpPr/>
            <p:nvPr/>
          </p:nvSpPr>
          <p:spPr>
            <a:xfrm>
              <a:off x="7609509" y="3878598"/>
              <a:ext cx="3240000" cy="1792783"/>
            </a:xfrm>
            <a:prstGeom prst="round2DiagRect">
              <a:avLst>
                <a:gd name="adj1" fmla="val 24158"/>
                <a:gd name="adj2" fmla="val 0"/>
              </a:avLst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216000" tIns="108000" rIns="0" bIns="0" rtlCol="0" anchor="t" anchorCtr="0"/>
            <a:lstStyle/>
            <a:p>
              <a:pPr marL="0" marR="0" lvl="3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47245"/>
                </a:buClr>
                <a:buSzPct val="90000"/>
                <a:buFontTx/>
                <a:buNone/>
                <a:tabLst/>
                <a:defRPr/>
              </a:pPr>
              <a:r>
                <a:rPr kumimoji="0" lang="en-IE" sz="2000" b="1" i="0" u="none" strike="noStrike" kern="1200" cap="none" spc="0" normalizeH="0" baseline="0" noProof="0">
                  <a:ln>
                    <a:noFill/>
                  </a:ln>
                  <a:solidFill>
                    <a:srgbClr val="4D4D4D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3: Government</a:t>
              </a:r>
              <a:endParaRPr kumimoji="0" lang="en-IE" sz="2000" b="0" i="0" u="none" strike="noStrike" kern="1200" cap="none" spc="0" normalizeH="0" baseline="0" noProof="0">
                <a:ln>
                  <a:noFill/>
                </a:ln>
                <a:solidFill>
                  <a:srgbClr val="4D4D4D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Rectangle: Diagonal Corners Rounded 11">
              <a:extLst>
                <a:ext uri="{FF2B5EF4-FFF2-40B4-BE49-F238E27FC236}">
                  <a16:creationId xmlns:a16="http://schemas.microsoft.com/office/drawing/2014/main" id="{D245C619-E56F-9CDF-1DB8-86A7DE8DF27A}"/>
                </a:ext>
              </a:extLst>
            </p:cNvPr>
            <p:cNvSpPr/>
            <p:nvPr/>
          </p:nvSpPr>
          <p:spPr>
            <a:xfrm>
              <a:off x="7609509" y="4774401"/>
              <a:ext cx="3240000" cy="1255502"/>
            </a:xfrm>
            <a:prstGeom prst="round2DiagRect">
              <a:avLst>
                <a:gd name="adj1" fmla="val 24158"/>
                <a:gd name="adj2" fmla="val 0"/>
              </a:avLst>
            </a:prstGeom>
            <a:solidFill>
              <a:srgbClr val="BBDBFE"/>
            </a:solidFill>
            <a:ln w="95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108000" rIns="0" bIns="0" rtlCol="0" anchor="t" anchorCtr="0"/>
            <a:lstStyle/>
            <a:p>
              <a:pPr marL="0" marR="0" lvl="3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47245"/>
                </a:buClr>
                <a:buSzPct val="90000"/>
                <a:buFontTx/>
                <a:buNone/>
                <a:tabLst/>
                <a:defRPr/>
              </a:pPr>
              <a:r>
                <a:rPr kumimoji="0" lang="en-IE" sz="2000" b="1" i="0" u="none" strike="noStrike" kern="1200" cap="none" spc="0" normalizeH="0" baseline="0" noProof="0">
                  <a:ln>
                    <a:noFill/>
                  </a:ln>
                  <a:solidFill>
                    <a:srgbClr val="4D4D4D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4: Governance</a:t>
              </a:r>
              <a:endParaRPr kumimoji="0" lang="en-IE" sz="2000" b="0" i="0" u="none" strike="noStrike" kern="1200" cap="none" spc="0" normalizeH="0" baseline="0" noProof="0">
                <a:ln>
                  <a:noFill/>
                </a:ln>
                <a:solidFill>
                  <a:srgbClr val="4D4D4D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3" name="Picture 12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D98BB9D2-BEFC-B0E1-BE02-DC51D1FE2C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alphaModFix am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81" t="3845" r="12789" b="22572"/>
            <a:stretch/>
          </p:blipFill>
          <p:spPr>
            <a:xfrm>
              <a:off x="9780390" y="1814521"/>
              <a:ext cx="945829" cy="900000"/>
            </a:xfrm>
            <a:prstGeom prst="rect">
              <a:avLst/>
            </a:prstGeom>
          </p:spPr>
        </p:pic>
        <p:pic>
          <p:nvPicPr>
            <p:cNvPr id="14" name="Picture 13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8E5BA0C6-8224-89B8-3066-D5C49C73F2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alphaModFix amt="4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8" r="7988" b="17909"/>
            <a:stretch/>
          </p:blipFill>
          <p:spPr>
            <a:xfrm>
              <a:off x="9790994" y="3004330"/>
              <a:ext cx="935225" cy="900000"/>
            </a:xfrm>
            <a:prstGeom prst="rect">
              <a:avLst/>
            </a:prstGeom>
          </p:spPr>
        </p:pic>
        <p:pic>
          <p:nvPicPr>
            <p:cNvPr id="15" name="Picture 14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4082DB33-3212-9F68-254B-FEA085E922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43" t="-197" r="9668" b="17282"/>
            <a:stretch/>
          </p:blipFill>
          <p:spPr>
            <a:xfrm>
              <a:off x="9887864" y="4751152"/>
              <a:ext cx="881268" cy="900000"/>
            </a:xfrm>
            <a:prstGeom prst="rect">
              <a:avLst/>
            </a:prstGeom>
          </p:spPr>
        </p:pic>
        <p:pic>
          <p:nvPicPr>
            <p:cNvPr id="16" name="Graphic 15" descr="City outline">
              <a:extLst>
                <a:ext uri="{FF2B5EF4-FFF2-40B4-BE49-F238E27FC236}">
                  <a16:creationId xmlns:a16="http://schemas.microsoft.com/office/drawing/2014/main" id="{66E7EC48-81EA-8B8A-4FAC-18115B7FD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887864" y="3815297"/>
              <a:ext cx="900000" cy="900000"/>
            </a:xfrm>
            <a:prstGeom prst="rect">
              <a:avLst/>
            </a:prstGeom>
          </p:spPr>
        </p:pic>
        <p:sp>
          <p:nvSpPr>
            <p:cNvPr id="4" name="Rectangle: Diagonal Corners Rounded 3">
              <a:extLst>
                <a:ext uri="{FF2B5EF4-FFF2-40B4-BE49-F238E27FC236}">
                  <a16:creationId xmlns:a16="http://schemas.microsoft.com/office/drawing/2014/main" id="{58948D5B-9E8A-D4A4-BB96-5CF92235E372}"/>
                </a:ext>
              </a:extLst>
            </p:cNvPr>
            <p:cNvSpPr/>
            <p:nvPr/>
          </p:nvSpPr>
          <p:spPr>
            <a:xfrm>
              <a:off x="7630058" y="1210253"/>
              <a:ext cx="3240000" cy="551461"/>
            </a:xfrm>
            <a:prstGeom prst="round2DiagRect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COM(2023) 442 </a:t>
              </a:r>
              <a:endPara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046AD85-6060-DF57-AF6C-1DDF7CA66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5380" y="147218"/>
            <a:ext cx="3408322" cy="1535098"/>
          </a:xfrm>
          <a:prstGeom prst="rect">
            <a:avLst/>
          </a:prstGeom>
        </p:spPr>
      </p:pic>
      <p:sp>
        <p:nvSpPr>
          <p:cNvPr id="3" name="Google Shape;228;p3">
            <a:extLst>
              <a:ext uri="{FF2B5EF4-FFF2-40B4-BE49-F238E27FC236}">
                <a16:creationId xmlns:a16="http://schemas.microsoft.com/office/drawing/2014/main" id="{DE35650B-512F-DF05-2EAC-F078D766E2E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76767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Slide </a:t>
            </a: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76767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76767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423EEC-2A84-28F9-AD2C-99AD60A54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50" y="259125"/>
            <a:ext cx="10522748" cy="522686"/>
          </a:xfrm>
        </p:spPr>
        <p:txBody>
          <a:bodyPr/>
          <a:lstStyle/>
          <a:p>
            <a:r>
              <a:rPr lang="en-US" dirty="0"/>
              <a:t>Virtual Worlds Partnership</a:t>
            </a:r>
            <a:endParaRPr lang="en-IE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5CD6CDE-D6AD-D3AE-F6D6-E3693B06CAFE}"/>
              </a:ext>
            </a:extLst>
          </p:cNvPr>
          <p:cNvSpPr/>
          <p:nvPr/>
        </p:nvSpPr>
        <p:spPr>
          <a:xfrm>
            <a:off x="307098" y="882287"/>
            <a:ext cx="8140960" cy="203486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150" sz="24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strong and multi-</a:t>
            </a:r>
            <a:r>
              <a:rPr kumimoji="0" lang="en-150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discipl</a:t>
            </a:r>
            <a:r>
              <a:rPr kumimoji="0" lang="fr-BE" sz="24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</a:t>
            </a:r>
            <a:r>
              <a:rPr kumimoji="0" lang="en-150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ary</a:t>
            </a:r>
            <a:r>
              <a:rPr kumimoji="0" lang="en-150" sz="24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Partnership, </a:t>
            </a:r>
            <a:endParaRPr kumimoji="0" lang="fr-BE" sz="2400" b="1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150" sz="24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develop and promote a thriving industrial and end-user ecosystem, covering all aspects of the V</a:t>
            </a:r>
            <a:r>
              <a:rPr kumimoji="0" lang="fr-BE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irtual</a:t>
            </a:r>
            <a:r>
              <a:rPr kumimoji="0" lang="fr-BE" sz="24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150" sz="24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</a:t>
            </a:r>
            <a:r>
              <a:rPr kumimoji="0" lang="fr-BE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orlds</a:t>
            </a:r>
            <a:r>
              <a:rPr kumimoji="0" lang="en-150" sz="24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value chain, while actively engaging with people and society</a:t>
            </a:r>
            <a:endParaRPr kumimoji="0" lang="en-150" sz="24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8DF553-E95C-93B8-5125-51ADC5B40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6720" y="1253992"/>
            <a:ext cx="2693964" cy="17963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92BF94-465C-1C60-698D-6E175F3F1F56}"/>
              </a:ext>
            </a:extLst>
          </p:cNvPr>
          <p:cNvSpPr txBox="1"/>
          <p:nvPr/>
        </p:nvSpPr>
        <p:spPr>
          <a:xfrm>
            <a:off x="8834087" y="2612262"/>
            <a:ext cx="2089285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https://www.sun-xr-project.eu/</a:t>
            </a:r>
            <a:endParaRPr kumimoji="0" lang="en-IE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ACC813-9592-74A1-708E-75B818A4F9B6}"/>
              </a:ext>
            </a:extLst>
          </p:cNvPr>
          <p:cNvSpPr txBox="1"/>
          <p:nvPr/>
        </p:nvSpPr>
        <p:spPr>
          <a:xfrm>
            <a:off x="10123015" y="898556"/>
            <a:ext cx="1600713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XR2Learn – XR2Learn</a:t>
            </a:r>
            <a:endParaRPr kumimoji="0" lang="en-IE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469E222-7028-4E6D-5BDE-E2178C19EB86}"/>
              </a:ext>
            </a:extLst>
          </p:cNvPr>
          <p:cNvSpPr/>
          <p:nvPr/>
        </p:nvSpPr>
        <p:spPr>
          <a:xfrm>
            <a:off x="604436" y="3232657"/>
            <a:ext cx="5385495" cy="2802383"/>
          </a:xfrm>
          <a:prstGeom prst="roundRect">
            <a:avLst>
              <a:gd name="adj" fmla="val 3969"/>
            </a:avLst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216000" tIns="180000" rIns="0" bIns="0" numCol="1" spcCol="36000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R&amp;I Technology building blocks </a:t>
            </a:r>
          </a:p>
          <a:p>
            <a:pPr marL="269875" marR="0" lvl="1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XR, sensors, electronics, photonics, optics, 3D…</a:t>
            </a:r>
          </a:p>
          <a:p>
            <a:pPr marL="269875" marR="0" lvl="1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AI, IoT, HPC, edge computing, clouds</a:t>
            </a:r>
          </a:p>
          <a:p>
            <a:pPr marL="269875" marR="0" lvl="1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Tools to develop, test and integrate technologies</a:t>
            </a:r>
          </a:p>
          <a:p>
            <a:pPr marL="269875" marR="0" lvl="1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Digitalisation of Cultural content</a:t>
            </a:r>
          </a:p>
          <a:p>
            <a:pPr marL="269875" marR="0" lvl="1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Copyright, IP, Blockchain and NFTs</a:t>
            </a:r>
          </a:p>
          <a:p>
            <a:pPr marL="269875" marR="0" lvl="1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Digital twins (modelling, data analytics, visualisation)</a:t>
            </a:r>
          </a:p>
          <a:p>
            <a:pPr marL="269875" marR="0" lvl="1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Testing solutions in real-world environments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9173694-9F9C-6EE8-C547-A614A0EE92ED}"/>
              </a:ext>
            </a:extLst>
          </p:cNvPr>
          <p:cNvSpPr/>
          <p:nvPr/>
        </p:nvSpPr>
        <p:spPr>
          <a:xfrm>
            <a:off x="6425805" y="2982979"/>
            <a:ext cx="5584962" cy="1366944"/>
          </a:xfrm>
          <a:prstGeom prst="roundRect">
            <a:avLst>
              <a:gd name="adj" fmla="val 3969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216000" tIns="180000" rIns="0" bIns="0" numCol="1" spcCol="36000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Open standards</a:t>
            </a:r>
          </a:p>
          <a:p>
            <a:pPr marL="269875" marR="0" lvl="1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Interoperability: metadata, ontologies, protocols, APIs</a:t>
            </a:r>
          </a:p>
          <a:p>
            <a:pPr marL="269875" marR="0" lvl="1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Open, accessibility and inclusivity  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DF75436E-751B-262F-1119-6E39FD185083}"/>
              </a:ext>
            </a:extLst>
          </p:cNvPr>
          <p:cNvSpPr txBox="1">
            <a:spLocks/>
          </p:cNvSpPr>
          <p:nvPr/>
        </p:nvSpPr>
        <p:spPr>
          <a:xfrm>
            <a:off x="6425805" y="4408589"/>
            <a:ext cx="5584962" cy="2264576"/>
          </a:xfrm>
          <a:prstGeom prst="roundRect">
            <a:avLst>
              <a:gd name="adj" fmla="val 6220"/>
            </a:avLst>
          </a:prstGeom>
          <a:solidFill>
            <a:srgbClr val="B8ECF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252000" tIns="216000" rIns="252000" bIns="0" numCol="1" spcCol="360000" rtlCol="0" anchor="t" anchorCtr="0"/>
          <a:lstStyle>
            <a:defPPr>
              <a:defRPr lang="en-US"/>
            </a:defPPr>
            <a:lvl1pPr>
              <a:spcAft>
                <a:spcPts val="1000"/>
              </a:spcAft>
              <a:defRPr sz="1600" u="sng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69875" lvl="1" indent="-182563">
              <a:spcAft>
                <a:spcPts val="400"/>
              </a:spcAft>
              <a:buFont typeface="Arial" panose="020B0604020202020204" pitchFamily="34" charset="0"/>
              <a:buChar char="•"/>
              <a:defRPr sz="1600" b="0">
                <a:solidFill>
                  <a:sysClr val="windowText" lastClr="000000"/>
                </a:solidFill>
              </a:defRPr>
            </a:lvl2pPr>
            <a:lvl3pPr marL="62547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>
                <a:tab pos="625475" algn="l"/>
              </a:tabLst>
              <a:defRPr sz="18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Policies, human and ethic</a:t>
            </a:r>
            <a:r>
              <a:rPr kumimoji="0" lang="en-IE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</a:p>
          <a:p>
            <a:pPr marL="269875" marR="0" lvl="1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Ethical &amp; regulatory questions</a:t>
            </a:r>
          </a:p>
          <a:p>
            <a:pPr marL="442912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E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(generated and collected), blockchain, cybersecurity, labour works, illegal activities, digital identity, children protection, diversity…</a:t>
            </a:r>
          </a:p>
          <a:p>
            <a:pPr marL="269875" marR="0" lvl="1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Awareness &amp; social acceptance, skills, exploitation</a:t>
            </a:r>
            <a:br>
              <a:rPr kumimoji="0" lang="en-IE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IE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 research results…</a:t>
            </a:r>
          </a:p>
        </p:txBody>
      </p:sp>
    </p:spTree>
    <p:extLst>
      <p:ext uri="{BB962C8B-B14F-4D97-AF65-F5344CB8AC3E}">
        <p14:creationId xmlns:p14="http://schemas.microsoft.com/office/powerpoint/2010/main" val="3466205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2">
            <a:extLst>
              <a:ext uri="{FF2B5EF4-FFF2-40B4-BE49-F238E27FC236}">
                <a16:creationId xmlns:a16="http://schemas.microsoft.com/office/drawing/2014/main" id="{668E8271-1C0A-ED8F-B0F4-2791026C8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417" y="2127254"/>
            <a:ext cx="1989138" cy="131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24EEC3-F842-511B-ECF7-9F4A90B72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5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FBFAEF7-3954-EC22-17AD-EBE6E7C08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850" y="33733"/>
            <a:ext cx="10515600" cy="782357"/>
          </a:xfrm>
        </p:spPr>
        <p:txBody>
          <a:bodyPr/>
          <a:lstStyle/>
          <a:p>
            <a:r>
              <a:rPr lang="fr-BE" dirty="0"/>
              <a:t>EU-</a:t>
            </a:r>
            <a:r>
              <a:rPr lang="fr-BE" dirty="0" err="1"/>
              <a:t>funded</a:t>
            </a:r>
            <a:r>
              <a:rPr lang="fr-BE" dirty="0"/>
              <a:t> </a:t>
            </a:r>
            <a:r>
              <a:rPr lang="fr-BE" dirty="0" err="1"/>
              <a:t>projects</a:t>
            </a:r>
            <a:endParaRPr lang="en-IE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5368C12-FFF2-8B76-4B75-23D48FE1F106}"/>
              </a:ext>
            </a:extLst>
          </p:cNvPr>
          <p:cNvSpPr txBox="1">
            <a:spLocks/>
          </p:cNvSpPr>
          <p:nvPr/>
        </p:nvSpPr>
        <p:spPr>
          <a:xfrm>
            <a:off x="8897433" y="3325861"/>
            <a:ext cx="3451986" cy="1325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 eaLnBrk="1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 eaLnBrk="1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 eaLnBrk="1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 eaLnBrk="1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 eaLnBrk="1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I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XTREME (Mixed Reality Environment for Immersive Experience of Art and Culture)</a:t>
            </a:r>
          </a:p>
          <a:p>
            <a:r>
              <a:rPr lang="en-IE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https://xtremeitu.dk/</a:t>
            </a:r>
            <a:endParaRPr lang="en-I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E" kern="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DF76A9D-8D90-AF26-CBD6-1AFF5B74FCA5}"/>
              </a:ext>
            </a:extLst>
          </p:cNvPr>
          <p:cNvSpPr txBox="1">
            <a:spLocks/>
          </p:cNvSpPr>
          <p:nvPr/>
        </p:nvSpPr>
        <p:spPr>
          <a:xfrm>
            <a:off x="456378" y="3044224"/>
            <a:ext cx="3134961" cy="1429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 eaLnBrk="1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 eaLnBrk="1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 eaLnBrk="1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 eaLnBrk="1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 eaLnBrk="1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Luminous</a:t>
            </a:r>
            <a:r>
              <a:rPr lang="fr-B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</a:t>
            </a:r>
            <a:r>
              <a:rPr lang="fr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Language</a:t>
            </a:r>
            <a:r>
              <a:rPr lang="fr-B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Augmentation for </a:t>
            </a:r>
            <a:r>
              <a:rPr lang="fr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Humanverse</a:t>
            </a:r>
            <a:r>
              <a:rPr lang="fr-B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</a:t>
            </a:r>
            <a:endParaRPr lang="en-I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fr-BE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5"/>
              </a:rPr>
              <a:t>http://luminous-horizon.eu/</a:t>
            </a:r>
            <a:endParaRPr lang="en-I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D9E7CD5-978F-923C-CB73-F3644EC0F444}"/>
              </a:ext>
            </a:extLst>
          </p:cNvPr>
          <p:cNvSpPr txBox="1">
            <a:spLocks/>
          </p:cNvSpPr>
          <p:nvPr/>
        </p:nvSpPr>
        <p:spPr>
          <a:xfrm>
            <a:off x="6319984" y="1413487"/>
            <a:ext cx="3700829" cy="1464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 eaLnBrk="1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 eaLnBrk="1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 eaLnBrk="1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 eaLnBrk="1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 eaLnBrk="1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IE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Presence (A toolset for hyper-realistic and XR-based human-human and human-machine interactions) </a:t>
            </a:r>
            <a:endParaRPr kumimoji="0" lang="en-IE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IE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https://presence-xr.eu/</a:t>
            </a:r>
            <a:endParaRPr kumimoji="0" lang="en-IE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A6A61A9-FAC8-19E6-DC32-9496DC4D781F}"/>
              </a:ext>
            </a:extLst>
          </p:cNvPr>
          <p:cNvSpPr txBox="1">
            <a:spLocks/>
          </p:cNvSpPr>
          <p:nvPr/>
        </p:nvSpPr>
        <p:spPr>
          <a:xfrm>
            <a:off x="408471" y="1016768"/>
            <a:ext cx="2706797" cy="1128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 eaLnBrk="1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 eaLnBrk="1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 eaLnBrk="1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 eaLnBrk="1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 eaLnBrk="1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I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XR2Industry (Tailoring </a:t>
            </a:r>
            <a:r>
              <a:rPr lang="en-I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eXtended</a:t>
            </a:r>
            <a:r>
              <a:rPr lang="en-I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Reality to Industry's needs)</a:t>
            </a:r>
          </a:p>
          <a:p>
            <a:r>
              <a:rPr lang="en-IE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7"/>
              </a:rPr>
              <a:t>https://xr2industry.eu/</a:t>
            </a:r>
            <a:endParaRPr lang="en-I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DD54C46-9E1F-B2DA-453B-A0DF31F101A4}"/>
              </a:ext>
            </a:extLst>
          </p:cNvPr>
          <p:cNvSpPr txBox="1">
            <a:spLocks/>
          </p:cNvSpPr>
          <p:nvPr/>
        </p:nvSpPr>
        <p:spPr>
          <a:xfrm>
            <a:off x="456378" y="4602012"/>
            <a:ext cx="4165446" cy="1461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 eaLnBrk="1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 eaLnBrk="1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 eaLnBrk="1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 eaLnBrk="1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 eaLnBrk="1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IE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Popular (PRESCRIPTION OPTICS PROVIDING A UNIVERSAL LENS FOR AUGMENTED REALITY EYEWEAR)</a:t>
            </a:r>
            <a:endParaRPr kumimoji="0" lang="en-IE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IE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8"/>
              </a:rPr>
              <a:t>POPULAR (popular-project.eu)</a:t>
            </a:r>
            <a:endParaRPr kumimoji="0" lang="en-IE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C280638-3960-9F22-D5A9-CA4657DB2001}"/>
              </a:ext>
            </a:extLst>
          </p:cNvPr>
          <p:cNvSpPr txBox="1">
            <a:spLocks/>
          </p:cNvSpPr>
          <p:nvPr/>
        </p:nvSpPr>
        <p:spPr>
          <a:xfrm>
            <a:off x="11590004" y="4234484"/>
            <a:ext cx="4491680" cy="2585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 eaLnBrk="1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 eaLnBrk="1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 eaLnBrk="1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 eaLnBrk="1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 eaLnBrk="1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en-IE" kern="0" dirty="0"/>
          </a:p>
        </p:txBody>
      </p:sp>
      <p:pic>
        <p:nvPicPr>
          <p:cNvPr id="1027" name="Picture 1">
            <a:extLst>
              <a:ext uri="{FF2B5EF4-FFF2-40B4-BE49-F238E27FC236}">
                <a16:creationId xmlns:a16="http://schemas.microsoft.com/office/drawing/2014/main" id="{0C97C351-7FB2-E869-2C47-AB5ED2ED5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013" y="4456069"/>
            <a:ext cx="2340381" cy="85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3">
            <a:extLst>
              <a:ext uri="{FF2B5EF4-FFF2-40B4-BE49-F238E27FC236}">
                <a16:creationId xmlns:a16="http://schemas.microsoft.com/office/drawing/2014/main" id="{73D7D292-3D9B-9EB2-807E-5379BF2D9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r:link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904" y="1927660"/>
            <a:ext cx="1181100" cy="96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9">
            <a:extLst>
              <a:ext uri="{FF2B5EF4-FFF2-40B4-BE49-F238E27FC236}">
                <a16:creationId xmlns:a16="http://schemas.microsoft.com/office/drawing/2014/main" id="{F1F465A0-2004-5B33-E582-FF791AF655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970" y="242960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DE6F57BF-7D37-3377-470D-EC62F8D8B6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255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pic>
        <p:nvPicPr>
          <p:cNvPr id="1037" name="Picture 4">
            <a:extLst>
              <a:ext uri="{FF2B5EF4-FFF2-40B4-BE49-F238E27FC236}">
                <a16:creationId xmlns:a16="http://schemas.microsoft.com/office/drawing/2014/main" id="{902403B9-B45D-6F51-07FE-DCB01A8C4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3786" y="1895383"/>
            <a:ext cx="1189037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0F66944D-3865-FB3D-CE0C-FE6B96C9C4C8}"/>
              </a:ext>
            </a:extLst>
          </p:cNvPr>
          <p:cNvSpPr txBox="1">
            <a:spLocks/>
          </p:cNvSpPr>
          <p:nvPr/>
        </p:nvSpPr>
        <p:spPr>
          <a:xfrm>
            <a:off x="3043940" y="754301"/>
            <a:ext cx="4363346" cy="1128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 eaLnBrk="1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 eaLnBrk="1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 eaLnBrk="1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 eaLnBrk="1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 eaLnBrk="1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I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XR5.0 (Human-Centric AI-Enabled Extended Reality Applications for the Industry 5.0 Era)</a:t>
            </a:r>
          </a:p>
          <a:p>
            <a:r>
              <a:rPr lang="en-IE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14"/>
              </a:rPr>
              <a:t>https://xr50.eu/</a:t>
            </a:r>
            <a:endParaRPr lang="en-I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E5D34B2E-49E1-6006-124C-F71E5B730ED8}"/>
              </a:ext>
            </a:extLst>
          </p:cNvPr>
          <p:cNvSpPr txBox="1">
            <a:spLocks/>
          </p:cNvSpPr>
          <p:nvPr/>
        </p:nvSpPr>
        <p:spPr>
          <a:xfrm>
            <a:off x="15325234" y="6506521"/>
            <a:ext cx="2948995" cy="859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 eaLnBrk="1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 eaLnBrk="1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 eaLnBrk="1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 eaLnBrk="1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 eaLnBrk="1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kern="0" dirty="0" err="1"/>
              <a:t>HEurope</a:t>
            </a:r>
            <a:r>
              <a:rPr lang="fr-BE" kern="0" dirty="0"/>
              <a:t> </a:t>
            </a:r>
            <a:r>
              <a:rPr lang="fr-BE" kern="0" dirty="0" err="1"/>
              <a:t>projects</a:t>
            </a:r>
            <a:endParaRPr lang="en-IE" kern="0" dirty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6D8D0153-0C2C-A29E-812B-D0438CA999E1}"/>
              </a:ext>
            </a:extLst>
          </p:cNvPr>
          <p:cNvSpPr txBox="1">
            <a:spLocks/>
          </p:cNvSpPr>
          <p:nvPr/>
        </p:nvSpPr>
        <p:spPr>
          <a:xfrm>
            <a:off x="7857739" y="4680219"/>
            <a:ext cx="4491680" cy="1411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 eaLnBrk="1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 eaLnBrk="1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 eaLnBrk="1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 eaLnBrk="1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 eaLnBrk="1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I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Indux</a:t>
            </a:r>
            <a:r>
              <a:rPr lang="en-I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-R (Transform European industrial ecosystems through </a:t>
            </a:r>
            <a:r>
              <a:rPr lang="en-I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eXtended</a:t>
            </a:r>
            <a:r>
              <a:rPr lang="en-I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Reality enhanced with human-centric AI and secure, 5G-enabled IoT) </a:t>
            </a:r>
          </a:p>
          <a:p>
            <a:r>
              <a:rPr lang="en-IE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15"/>
              </a:rPr>
              <a:t>https://indux-r.eu/</a:t>
            </a:r>
            <a:endParaRPr lang="en-I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E" kern="0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3D01C176-4D48-CFEF-CA12-E6F406912E08}"/>
              </a:ext>
            </a:extLst>
          </p:cNvPr>
          <p:cNvSpPr txBox="1">
            <a:spLocks/>
          </p:cNvSpPr>
          <p:nvPr/>
        </p:nvSpPr>
        <p:spPr>
          <a:xfrm>
            <a:off x="1036152" y="5907123"/>
            <a:ext cx="6479211" cy="858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 eaLnBrk="1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 eaLnBrk="1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 eaLnBrk="1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 eaLnBrk="1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 eaLnBrk="1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I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HEAT (Hybrid Extended reality)</a:t>
            </a:r>
          </a:p>
          <a:p>
            <a:r>
              <a:rPr lang="en-IE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16"/>
              </a:rPr>
              <a:t>https://www.immersion.fr/heat-hybrid-extended-reality/</a:t>
            </a:r>
            <a:endParaRPr lang="en-I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038" name="Picture 5">
            <a:extLst>
              <a:ext uri="{FF2B5EF4-FFF2-40B4-BE49-F238E27FC236}">
                <a16:creationId xmlns:a16="http://schemas.microsoft.com/office/drawing/2014/main" id="{25C6C264-0C21-354D-49B6-8606985FA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541" y="5432425"/>
            <a:ext cx="2234598" cy="803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6">
            <a:extLst>
              <a:ext uri="{FF2B5EF4-FFF2-40B4-BE49-F238E27FC236}">
                <a16:creationId xmlns:a16="http://schemas.microsoft.com/office/drawing/2014/main" id="{4AC1ED5D-89EC-4C0C-1DFB-078891B9F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507" y="4846698"/>
            <a:ext cx="1295538" cy="1575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7">
            <a:extLst>
              <a:ext uri="{FF2B5EF4-FFF2-40B4-BE49-F238E27FC236}">
                <a16:creationId xmlns:a16="http://schemas.microsoft.com/office/drawing/2014/main" id="{C2EBCEF0-A213-D785-6939-FC6216F1B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611" y="1514977"/>
            <a:ext cx="1190218" cy="1381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Picture 8">
            <a:extLst>
              <a:ext uri="{FF2B5EF4-FFF2-40B4-BE49-F238E27FC236}">
                <a16:creationId xmlns:a16="http://schemas.microsoft.com/office/drawing/2014/main" id="{F9645A86-26D0-A20A-156D-E453C91DF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11" y="2319646"/>
            <a:ext cx="25368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BF2E1C19-A61D-3905-41B8-EE2B88904508}"/>
              </a:ext>
            </a:extLst>
          </p:cNvPr>
          <p:cNvSpPr txBox="1">
            <a:spLocks/>
          </p:cNvSpPr>
          <p:nvPr/>
        </p:nvSpPr>
        <p:spPr>
          <a:xfrm>
            <a:off x="7837043" y="227607"/>
            <a:ext cx="4131786" cy="982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 eaLnBrk="1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 eaLnBrk="1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 eaLnBrk="1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 eaLnBrk="1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 eaLnBrk="1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I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Openverse</a:t>
            </a:r>
            <a:r>
              <a:rPr lang="en-I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(OPEN and co-created </a:t>
            </a:r>
            <a:r>
              <a:rPr lang="en-I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ViRtual</a:t>
            </a:r>
            <a:r>
              <a:rPr lang="en-I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I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worldS</a:t>
            </a:r>
            <a:r>
              <a:rPr lang="en-I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for Europe)</a:t>
            </a:r>
          </a:p>
          <a:p>
            <a:r>
              <a:rPr lang="en-IE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1"/>
              </a:rPr>
              <a:t>https://www.open-verse.eu/</a:t>
            </a:r>
            <a:endParaRPr lang="en-I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I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042" name="Picture 9">
            <a:extLst>
              <a:ext uri="{FF2B5EF4-FFF2-40B4-BE49-F238E27FC236}">
                <a16:creationId xmlns:a16="http://schemas.microsoft.com/office/drawing/2014/main" id="{2D4BB2BA-4C50-E301-94DB-9D2238BC3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3579" y="1259177"/>
            <a:ext cx="1706563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07A7C0-7A90-C5EA-8057-ABB0ED484165}"/>
              </a:ext>
            </a:extLst>
          </p:cNvPr>
          <p:cNvSpPr txBox="1"/>
          <p:nvPr/>
        </p:nvSpPr>
        <p:spPr>
          <a:xfrm>
            <a:off x="4036541" y="2948609"/>
            <a:ext cx="46530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Motivate XR (Maintenance, Support &amp; Operation Training using Immersive Virtual and Augmented Technology for Efficiency with XR)</a:t>
            </a:r>
          </a:p>
          <a:p>
            <a:r>
              <a:rPr lang="en-IE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3"/>
              </a:rPr>
              <a:t>https://motivatexr.eu/</a:t>
            </a:r>
            <a:endParaRPr lang="en-I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6" name="Picture 5" descr="A logo with a rainbow colored circle and a rainbow colored circle with a rainbow colored circle and a rainbow colored circle with a rainbow colored circle with a rainbow colored circle with a rainbow colored circle with a&#10;&#10;Description automatically generated">
            <a:extLst>
              <a:ext uri="{FF2B5EF4-FFF2-40B4-BE49-F238E27FC236}">
                <a16:creationId xmlns:a16="http://schemas.microsoft.com/office/drawing/2014/main" id="{1C338539-4C9F-92D6-2CE8-AF50BA8E513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692" y="3744712"/>
            <a:ext cx="1840788" cy="112243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8F117BF-C0F7-F86F-6FF9-ABF36979DF6D}"/>
              </a:ext>
            </a:extLst>
          </p:cNvPr>
          <p:cNvGrpSpPr/>
          <p:nvPr/>
        </p:nvGrpSpPr>
        <p:grpSpPr>
          <a:xfrm>
            <a:off x="4586693" y="1568768"/>
            <a:ext cx="2903359" cy="3264958"/>
            <a:chOff x="12383281" y="504120"/>
            <a:chExt cx="2903359" cy="3264958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3587D7E-740D-DD6F-5CB7-67EB1143FEE6}"/>
                </a:ext>
              </a:extLst>
            </p:cNvPr>
            <p:cNvSpPr txBox="1"/>
            <p:nvPr/>
          </p:nvSpPr>
          <p:spPr>
            <a:xfrm>
              <a:off x="12383281" y="3399746"/>
              <a:ext cx="2903359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IE" dirty="0"/>
                <a:t>https://europa.eu/!7kJMmJ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5FB5E01-3831-DE77-E7D8-AF3235D08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2414470" y="504120"/>
              <a:ext cx="2840982" cy="284707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79466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white background&#10;&#10;AI-generated content may be incorrect.">
            <a:extLst>
              <a:ext uri="{FF2B5EF4-FFF2-40B4-BE49-F238E27FC236}">
                <a16:creationId xmlns:a16="http://schemas.microsoft.com/office/drawing/2014/main" id="{F7C21419-AFEE-DB7A-2C20-6C2497399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A78FDC2-640C-408B-BDE0-6406AECE8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10017457" y="1"/>
            <a:ext cx="2174543" cy="6857999"/>
          </a:xfrm>
          <a:solidFill>
            <a:schemeClr val="accent1"/>
          </a:solidFill>
        </p:spPr>
        <p:txBody>
          <a:bodyPr/>
          <a:lstStyle/>
          <a:p>
            <a:endParaRPr lang="en-IE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1ACB49A-312D-3F6D-4650-7C46DD95BB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9605694"/>
              </p:ext>
            </p:extLst>
          </p:nvPr>
        </p:nvGraphicFramePr>
        <p:xfrm>
          <a:off x="185194" y="960985"/>
          <a:ext cx="9516567" cy="53210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2783">
                  <a:extLst>
                    <a:ext uri="{9D8B030D-6E8A-4147-A177-3AD203B41FA5}">
                      <a16:colId xmlns:a16="http://schemas.microsoft.com/office/drawing/2014/main" val="978557079"/>
                    </a:ext>
                  </a:extLst>
                </a:gridCol>
                <a:gridCol w="1263932">
                  <a:extLst>
                    <a:ext uri="{9D8B030D-6E8A-4147-A177-3AD203B41FA5}">
                      <a16:colId xmlns:a16="http://schemas.microsoft.com/office/drawing/2014/main" val="3309101095"/>
                    </a:ext>
                  </a:extLst>
                </a:gridCol>
                <a:gridCol w="991446">
                  <a:extLst>
                    <a:ext uri="{9D8B030D-6E8A-4147-A177-3AD203B41FA5}">
                      <a16:colId xmlns:a16="http://schemas.microsoft.com/office/drawing/2014/main" val="1658158839"/>
                    </a:ext>
                  </a:extLst>
                </a:gridCol>
                <a:gridCol w="1798406">
                  <a:extLst>
                    <a:ext uri="{9D8B030D-6E8A-4147-A177-3AD203B41FA5}">
                      <a16:colId xmlns:a16="http://schemas.microsoft.com/office/drawing/2014/main" val="406229715"/>
                    </a:ext>
                  </a:extLst>
                </a:gridCol>
              </a:tblGrid>
              <a:tr h="840524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400" b="1" dirty="0">
                          <a:solidFill>
                            <a:schemeClr val="bg1"/>
                          </a:solidFill>
                          <a:effectLst/>
                        </a:rPr>
                        <a:t>TOPICS </a:t>
                      </a:r>
                      <a:endParaRPr lang="en-GB" sz="1400" b="1" i="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100" b="1" dirty="0">
                          <a:solidFill>
                            <a:schemeClr val="bg1"/>
                          </a:solidFill>
                          <a:effectLst/>
                        </a:rPr>
                        <a:t>TYPE OF ACTION</a:t>
                      </a:r>
                      <a:endParaRPr lang="en-GB" sz="1100" b="1" i="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100" b="1" dirty="0">
                          <a:solidFill>
                            <a:schemeClr val="bg1"/>
                          </a:solidFill>
                          <a:effectLst/>
                        </a:rPr>
                        <a:t>BUDGETS (MEUR)</a:t>
                      </a:r>
                      <a:endParaRPr lang="en-GB" sz="1100" b="1" i="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fr-FR" sz="1100" b="1" dirty="0">
                          <a:solidFill>
                            <a:schemeClr val="bg1"/>
                          </a:solidFill>
                          <a:effectLst/>
                        </a:rPr>
                        <a:t>EXPECTED EU CONTRIBUTION PER PROJECT (MEUR)</a:t>
                      </a:r>
                      <a:endParaRPr lang="fr-FR" sz="1100" b="1" i="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983105"/>
                  </a:ext>
                </a:extLst>
              </a:tr>
              <a:tr h="751265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800" b="0" dirty="0">
                          <a:effectLst/>
                        </a:rPr>
                        <a:t>HORIZON-CL4-2025-03-HUMAN-14: </a:t>
                      </a:r>
                      <a:r>
                        <a:rPr lang="en-US" sz="1800" b="1" dirty="0">
                          <a:effectLst/>
                        </a:rPr>
                        <a:t>Core technologies for virtual worlds (RIA) </a:t>
                      </a:r>
                      <a:r>
                        <a:rPr lang="en-US" sz="1800" b="0" dirty="0">
                          <a:effectLst/>
                        </a:rPr>
                        <a:t>(Virtual Worlds and Photonics Partnerships) </a:t>
                      </a:r>
                      <a:endParaRPr lang="en-US" sz="1800" b="0" i="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800" b="0" dirty="0">
                          <a:effectLst/>
                        </a:rPr>
                        <a:t>RIA </a:t>
                      </a:r>
                      <a:endParaRPr lang="en-GB" sz="1800" b="0" i="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800" b="1" dirty="0">
                          <a:effectLst/>
                        </a:rPr>
                        <a:t>43.00 </a:t>
                      </a:r>
                      <a:endParaRPr lang="en-GB" sz="1800" b="1" i="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800" b="0" dirty="0">
                          <a:effectLst/>
                        </a:rPr>
                        <a:t>5.00 to 6.00 </a:t>
                      </a:r>
                      <a:endParaRPr lang="en-GB" sz="1800" b="0" i="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25240989"/>
                  </a:ext>
                </a:extLst>
              </a:tr>
              <a:tr h="1239542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800" b="0" dirty="0">
                          <a:effectLst/>
                        </a:rPr>
                        <a:t>HORIZON-CL4-2025-03-HUMAN-15: </a:t>
                      </a:r>
                      <a:r>
                        <a:rPr lang="en-GB" sz="1800" b="1" dirty="0">
                          <a:effectLst/>
                        </a:rPr>
                        <a:t>GenAI4EU: Generative AI for Virtual Worlds:  Advanced technologies for better performance and hyper personalised and immersive experience (IA) </a:t>
                      </a:r>
                      <a:r>
                        <a:rPr lang="en-GB" sz="1800" b="0" dirty="0">
                          <a:effectLst/>
                        </a:rPr>
                        <a:t>(AI/Data/Robotics &amp; Virtual Worlds Partnerships)   </a:t>
                      </a:r>
                      <a:endParaRPr lang="en-GB" sz="1800" b="0" i="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800" b="0" dirty="0">
                          <a:effectLst/>
                        </a:rPr>
                        <a:t>IA </a:t>
                      </a:r>
                      <a:endParaRPr lang="en-GB" sz="1800" b="0" i="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800" b="1" dirty="0">
                          <a:effectLst/>
                        </a:rPr>
                        <a:t>20.00 </a:t>
                      </a:r>
                      <a:endParaRPr lang="en-GB" sz="1800" b="1" i="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800" b="0" dirty="0">
                          <a:effectLst/>
                        </a:rPr>
                        <a:t>4.00 to 5.00 </a:t>
                      </a:r>
                      <a:endParaRPr lang="en-GB" sz="1800" b="0" i="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99312634"/>
                  </a:ext>
                </a:extLst>
              </a:tr>
              <a:tr h="1010313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800" b="0" dirty="0">
                          <a:effectLst/>
                        </a:rPr>
                        <a:t>HORIZON-CL4-2025-03-HUMAN-16: </a:t>
                      </a:r>
                      <a:r>
                        <a:rPr lang="en-US" sz="1800" b="1" dirty="0">
                          <a:effectLst/>
                        </a:rPr>
                        <a:t>Drive the evolution of the internet towards open and interoperable Web 4.0 and Virtual Worlds: building blocks in priority areas (RIA) </a:t>
                      </a:r>
                      <a:r>
                        <a:rPr lang="en-US" sz="1800" b="0" dirty="0">
                          <a:effectLst/>
                        </a:rPr>
                        <a:t>(Virtual Worlds Partnership)  </a:t>
                      </a:r>
                      <a:endParaRPr lang="en-US" sz="1800" b="0" i="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800" b="0" dirty="0">
                          <a:effectLst/>
                        </a:rPr>
                        <a:t>RIA </a:t>
                      </a:r>
                      <a:endParaRPr lang="en-GB" sz="1800" b="0" i="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800" b="1" dirty="0">
                          <a:effectLst/>
                        </a:rPr>
                        <a:t>14.50 </a:t>
                      </a:r>
                      <a:endParaRPr lang="en-GB" sz="1800" b="1" i="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800" b="0" dirty="0">
                          <a:effectLst/>
                        </a:rPr>
                        <a:t>1.00 to 3.00</a:t>
                      </a:r>
                      <a:endParaRPr lang="en-GB" sz="1800" b="0" i="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4322501"/>
                  </a:ext>
                </a:extLst>
              </a:tr>
              <a:tr h="842173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800" b="0" dirty="0">
                          <a:effectLst/>
                        </a:rPr>
                        <a:t>HORIZON-CL4-2025-03-HUMAN-17: </a:t>
                      </a:r>
                      <a:r>
                        <a:rPr lang="en-US" sz="1800" b="1" dirty="0">
                          <a:effectLst/>
                        </a:rPr>
                        <a:t>Specific support for the Virtual Worlds Partnership and the Web 4.0 initiative </a:t>
                      </a:r>
                      <a:r>
                        <a:rPr lang="en-US" sz="1800" b="0" dirty="0">
                          <a:effectLst/>
                        </a:rPr>
                        <a:t>(CSA) (Virtual Worlds Partnership) </a:t>
                      </a:r>
                      <a:endParaRPr lang="en-US" sz="1800" b="0" i="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800" b="0" dirty="0">
                          <a:effectLst/>
                        </a:rPr>
                        <a:t>CSA </a:t>
                      </a:r>
                      <a:endParaRPr lang="en-GB" sz="1800" b="0" i="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800" b="1" dirty="0">
                          <a:effectLst/>
                        </a:rPr>
                        <a:t>2.50 </a:t>
                      </a:r>
                      <a:endParaRPr lang="en-GB" sz="1800" b="1" i="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800" b="0" dirty="0">
                          <a:effectLst/>
                        </a:rPr>
                        <a:t>2.50  MEUR</a:t>
                      </a:r>
                      <a:endParaRPr lang="en-GB" sz="1800" b="0" i="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3502393"/>
                  </a:ext>
                </a:extLst>
              </a:tr>
            </a:tbl>
          </a:graphicData>
        </a:graphic>
      </p:graphicFrame>
      <p:sp>
        <p:nvSpPr>
          <p:cNvPr id="8" name="Title 7">
            <a:extLst>
              <a:ext uri="{FF2B5EF4-FFF2-40B4-BE49-F238E27FC236}">
                <a16:creationId xmlns:a16="http://schemas.microsoft.com/office/drawing/2014/main" id="{7A1AE155-303A-FAE2-A50B-CC5D3B137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848" y="0"/>
            <a:ext cx="8387687" cy="826023"/>
          </a:xfrm>
          <a:noFill/>
        </p:spPr>
        <p:txBody>
          <a:bodyPr/>
          <a:lstStyle/>
          <a:p>
            <a:r>
              <a:rPr lang="fr-BE" sz="2708" b="1" dirty="0" err="1">
                <a:solidFill>
                  <a:schemeClr val="tx2"/>
                </a:solidFill>
                <a:latin typeface="Montserrat" panose="00000500000000000000" pitchFamily="2" charset="0"/>
                <a:ea typeface="+mn-ea"/>
                <a:cs typeface="Montserrat Bold" panose="00000800000000000000" charset="0"/>
              </a:rPr>
              <a:t>HEurope</a:t>
            </a:r>
            <a:r>
              <a:rPr lang="fr-BE" sz="4000" b="1" dirty="0">
                <a:solidFill>
                  <a:schemeClr val="tx2"/>
                </a:solidFill>
              </a:rPr>
              <a:t> </a:t>
            </a:r>
            <a:r>
              <a:rPr lang="fr-BE" sz="2708" b="1" dirty="0">
                <a:solidFill>
                  <a:schemeClr val="tx2"/>
                </a:solidFill>
                <a:latin typeface="Montserrat" panose="00000500000000000000" pitchFamily="2" charset="0"/>
                <a:ea typeface="+mn-ea"/>
                <a:cs typeface="Montserrat Bold" panose="00000800000000000000" charset="0"/>
              </a:rPr>
              <a:t>Work Programme 2025</a:t>
            </a:r>
            <a:endParaRPr lang="en-GB" sz="2708" b="1" dirty="0">
              <a:solidFill>
                <a:schemeClr val="tx2"/>
              </a:solidFill>
              <a:latin typeface="Montserrat" panose="00000500000000000000" pitchFamily="2" charset="0"/>
              <a:ea typeface="+mn-ea"/>
              <a:cs typeface="Montserrat Bold" panose="00000800000000000000" charset="0"/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1983EDA-0DC1-0378-968A-5C5A08CFD2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 defTabSz="609630"/>
            <a:fld id="{768364BB-9B21-4D29-A19C-C6410F652861}" type="slidenum">
              <a:rPr lang="en-IE">
                <a:solidFill>
                  <a:prstClr val="black"/>
                </a:solidFill>
                <a:latin typeface="Calibri"/>
              </a:rPr>
              <a:pPr algn="l" defTabSz="609630"/>
              <a:t>6</a:t>
            </a:fld>
            <a:endParaRPr lang="en-IE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Content Placeholder 9">
            <a:extLst>
              <a:ext uri="{FF2B5EF4-FFF2-40B4-BE49-F238E27FC236}">
                <a16:creationId xmlns:a16="http://schemas.microsoft.com/office/drawing/2014/main" id="{DFCD403F-D99C-1D92-444D-3C966B2CD641}"/>
              </a:ext>
            </a:extLst>
          </p:cNvPr>
          <p:cNvSpPr txBox="1">
            <a:spLocks/>
          </p:cNvSpPr>
          <p:nvPr/>
        </p:nvSpPr>
        <p:spPr>
          <a:xfrm>
            <a:off x="10440107" y="2008872"/>
            <a:ext cx="1428044" cy="1252699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630" fontAlgn="base">
              <a:spcBef>
                <a:spcPts val="0"/>
              </a:spcBef>
              <a:buClr>
                <a:srgbClr val="1F497D"/>
              </a:buClr>
            </a:pPr>
            <a:r>
              <a:rPr lang="en-US" sz="1200" dirty="0">
                <a:solidFill>
                  <a:prstClr val="white"/>
                </a:solidFill>
                <a:latin typeface="Calibri"/>
              </a:rPr>
              <a:t>Destination 6: </a:t>
            </a:r>
          </a:p>
          <a:p>
            <a:pPr defTabSz="609630" fontAlgn="base">
              <a:spcBef>
                <a:spcPts val="0"/>
              </a:spcBef>
              <a:buClr>
                <a:srgbClr val="1F497D"/>
              </a:buClr>
            </a:pPr>
            <a:r>
              <a:rPr lang="en-US" sz="1200" dirty="0">
                <a:solidFill>
                  <a:prstClr val="white"/>
                </a:solidFill>
                <a:latin typeface="Calibri"/>
              </a:rPr>
              <a:t>Digital and industrial technologies driving human-centric innovation </a:t>
            </a:r>
          </a:p>
          <a:p>
            <a:pPr defTabSz="609630">
              <a:spcBef>
                <a:spcPts val="667"/>
              </a:spcBef>
              <a:buClr>
                <a:srgbClr val="1F497D"/>
              </a:buClr>
            </a:pPr>
            <a:r>
              <a:rPr lang="en-GB" sz="900" dirty="0">
                <a:solidFill>
                  <a:prstClr val="black"/>
                </a:solidFill>
                <a:latin typeface="Calibri"/>
                <a:hlinkClick r:id="rId3"/>
              </a:rPr>
              <a:t>https://europa.eu/!j4gQ6D</a:t>
            </a:r>
            <a:endParaRPr lang="en-GB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Content Placeholder 9">
            <a:extLst>
              <a:ext uri="{FF2B5EF4-FFF2-40B4-BE49-F238E27FC236}">
                <a16:creationId xmlns:a16="http://schemas.microsoft.com/office/drawing/2014/main" id="{B045DF3B-298F-4BB7-D3F1-BC7E4E98898F}"/>
              </a:ext>
            </a:extLst>
          </p:cNvPr>
          <p:cNvSpPr txBox="1">
            <a:spLocks/>
          </p:cNvSpPr>
          <p:nvPr/>
        </p:nvSpPr>
        <p:spPr>
          <a:xfrm>
            <a:off x="10448262" y="4145836"/>
            <a:ext cx="1428044" cy="856422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630">
              <a:spcBef>
                <a:spcPts val="667"/>
              </a:spcBef>
              <a:buClr>
                <a:srgbClr val="1F497D"/>
              </a:buClr>
            </a:pPr>
            <a:r>
              <a:rPr lang="en-IE" sz="1200" dirty="0">
                <a:solidFill>
                  <a:prstClr val="white"/>
                </a:solidFill>
                <a:latin typeface="Calibri"/>
                <a:cs typeface="Times New Roman" panose="02020603050405020304" pitchFamily="18" charset="0"/>
              </a:rPr>
              <a:t>HE Cluster 4 </a:t>
            </a:r>
            <a:r>
              <a:rPr lang="en-IE" sz="1200" dirty="0">
                <a:solidFill>
                  <a:prstClr val="white"/>
                </a:solidFill>
                <a:latin typeface="Calibri"/>
              </a:rPr>
              <a:t>info</a:t>
            </a:r>
            <a:r>
              <a:rPr lang="en-IE" sz="1200" dirty="0">
                <a:solidFill>
                  <a:prstClr val="white"/>
                </a:solidFill>
                <a:latin typeface="Calibri"/>
                <a:cs typeface="Times New Roman" panose="02020603050405020304" pitchFamily="18" charset="0"/>
              </a:rPr>
              <a:t> days taking place on 13 - 14 May 2025</a:t>
            </a:r>
          </a:p>
          <a:p>
            <a:pPr defTabSz="609630">
              <a:spcBef>
                <a:spcPts val="667"/>
              </a:spcBef>
              <a:buClr>
                <a:srgbClr val="1F497D"/>
              </a:buClr>
            </a:pPr>
            <a:r>
              <a:rPr lang="en-IE" sz="900" dirty="0">
                <a:solidFill>
                  <a:prstClr val="white"/>
                </a:solidFill>
                <a:latin typeface="Calibri"/>
                <a:cs typeface="Times New Roman" panose="02020603050405020304" pitchFamily="18" charset="0"/>
                <a:hlinkClick r:id="rId4"/>
              </a:rPr>
              <a:t>https://europa.eu/!jpBR8V</a:t>
            </a:r>
            <a:endParaRPr lang="en-GB" sz="9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" name="Picture Placeholder 3" descr="A group of people working on a project&#10;&#10;AI-generated content may be incorrect.">
            <a:extLst>
              <a:ext uri="{FF2B5EF4-FFF2-40B4-BE49-F238E27FC236}">
                <a16:creationId xmlns:a16="http://schemas.microsoft.com/office/drawing/2014/main" id="{07A5D943-B129-182E-0F8C-E40E553351E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0" t="6876" r="1182" b="4267"/>
          <a:stretch/>
        </p:blipFill>
        <p:spPr>
          <a:xfrm>
            <a:off x="10017455" y="0"/>
            <a:ext cx="2174544" cy="1269240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</p:pic>
      <p:pic>
        <p:nvPicPr>
          <p:cNvPr id="23" name="Graphic 22" descr="Add with solid fill">
            <a:extLst>
              <a:ext uri="{FF2B5EF4-FFF2-40B4-BE49-F238E27FC236}">
                <a16:creationId xmlns:a16="http://schemas.microsoft.com/office/drawing/2014/main" id="{006B6DAA-E23B-A9D0-1CCA-40F1107CA5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10258477" y="2008871"/>
            <a:ext cx="144000" cy="144000"/>
          </a:xfrm>
          <a:prstGeom prst="rect">
            <a:avLst/>
          </a:prstGeom>
        </p:spPr>
      </p:pic>
      <p:pic>
        <p:nvPicPr>
          <p:cNvPr id="24" name="Graphic 23" descr="Add with solid fill">
            <a:extLst>
              <a:ext uri="{FF2B5EF4-FFF2-40B4-BE49-F238E27FC236}">
                <a16:creationId xmlns:a16="http://schemas.microsoft.com/office/drawing/2014/main" id="{14A63E69-04C0-4D8E-B1DE-3AF61424F8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10258477" y="4145835"/>
            <a:ext cx="144000" cy="144000"/>
          </a:xfrm>
          <a:prstGeom prst="rect">
            <a:avLst/>
          </a:prstGeom>
        </p:spPr>
      </p:pic>
      <p:pic>
        <p:nvPicPr>
          <p:cNvPr id="27" name="Picture 26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3E0FB509-7F37-ECF6-A9E7-7CFA5A4890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53799" y="3163619"/>
            <a:ext cx="720000" cy="720000"/>
          </a:xfrm>
          <a:prstGeom prst="rect">
            <a:avLst/>
          </a:prstGeom>
        </p:spPr>
      </p:pic>
      <p:pic>
        <p:nvPicPr>
          <p:cNvPr id="28" name="Picture 27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F68A0FC4-D5E1-5D72-CC10-46C4A4DB8B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53799" y="5002257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460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blue background with a blue border&#10;&#10;AI-generated content may be incorrect.">
            <a:extLst>
              <a:ext uri="{FF2B5EF4-FFF2-40B4-BE49-F238E27FC236}">
                <a16:creationId xmlns:a16="http://schemas.microsoft.com/office/drawing/2014/main" id="{BAE93B7A-4043-D79B-CEBE-2072C32922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830"/>
            <a:ext cx="12192000" cy="6858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BFA79D31-BE92-8BFE-147A-611D9F95BEEC}"/>
              </a:ext>
            </a:extLst>
          </p:cNvPr>
          <p:cNvSpPr/>
          <p:nvPr/>
        </p:nvSpPr>
        <p:spPr>
          <a:xfrm>
            <a:off x="4216400" y="2230373"/>
            <a:ext cx="6233382" cy="3593267"/>
          </a:xfrm>
          <a:custGeom>
            <a:avLst/>
            <a:gdLst/>
            <a:ahLst/>
            <a:cxnLst/>
            <a:rect l="l" t="t" r="r" b="b"/>
            <a:pathLst>
              <a:path w="4553814" h="2953148">
                <a:moveTo>
                  <a:pt x="44776" y="0"/>
                </a:moveTo>
                <a:lnTo>
                  <a:pt x="4509037" y="0"/>
                </a:lnTo>
                <a:cubicBezTo>
                  <a:pt x="4533767" y="0"/>
                  <a:pt x="4553814" y="20047"/>
                  <a:pt x="4553814" y="44776"/>
                </a:cubicBezTo>
                <a:lnTo>
                  <a:pt x="4553814" y="2908372"/>
                </a:lnTo>
                <a:cubicBezTo>
                  <a:pt x="4553814" y="2920248"/>
                  <a:pt x="4549096" y="2931637"/>
                  <a:pt x="4540699" y="2940034"/>
                </a:cubicBezTo>
                <a:cubicBezTo>
                  <a:pt x="4532302" y="2948431"/>
                  <a:pt x="4520913" y="2953148"/>
                  <a:pt x="4509037" y="2953148"/>
                </a:cubicBezTo>
                <a:lnTo>
                  <a:pt x="44776" y="2953148"/>
                </a:lnTo>
                <a:cubicBezTo>
                  <a:pt x="20047" y="2953148"/>
                  <a:pt x="0" y="2933101"/>
                  <a:pt x="0" y="2908372"/>
                </a:cubicBezTo>
                <a:lnTo>
                  <a:pt x="0" y="44776"/>
                </a:lnTo>
                <a:cubicBezTo>
                  <a:pt x="0" y="20047"/>
                  <a:pt x="20047" y="0"/>
                  <a:pt x="44776" y="0"/>
                </a:cubicBezTo>
                <a:close/>
              </a:path>
            </a:pathLst>
          </a:custGeom>
          <a:solidFill>
            <a:schemeClr val="bg1"/>
          </a:solidFill>
          <a:ln w="12700" cap="rnd">
            <a:solidFill>
              <a:srgbClr val="00C5E8"/>
            </a:solidFill>
            <a:prstDash val="solid"/>
            <a:round/>
          </a:ln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375B2B31-1464-F4B3-A515-470684A8FE40}"/>
              </a:ext>
            </a:extLst>
          </p:cNvPr>
          <p:cNvSpPr txBox="1"/>
          <p:nvPr/>
        </p:nvSpPr>
        <p:spPr>
          <a:xfrm>
            <a:off x="3825017" y="381000"/>
            <a:ext cx="8062183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843"/>
              </a:lnSpc>
              <a:spcBef>
                <a:spcPct val="0"/>
              </a:spcBef>
            </a:pPr>
            <a:r>
              <a:rPr lang="en-GB" sz="2667" dirty="0">
                <a:solidFill>
                  <a:srgbClr val="FFFFFF"/>
                </a:solidFill>
                <a:latin typeface="Montserrat" panose="00000500000000000000" pitchFamily="2" charset="0"/>
              </a:rPr>
              <a:t>HORIZON-CL4-2025-03-HUMAN-15 </a:t>
            </a:r>
          </a:p>
          <a:p>
            <a:pPr defTabSz="609630">
              <a:lnSpc>
                <a:spcPts val="2843"/>
              </a:lnSpc>
              <a:spcBef>
                <a:spcPct val="0"/>
              </a:spcBef>
            </a:pPr>
            <a:r>
              <a:rPr lang="en-GB" sz="2667" dirty="0">
                <a:solidFill>
                  <a:srgbClr val="FFFFFF"/>
                </a:solidFill>
                <a:latin typeface="Montserrat" panose="00000500000000000000" pitchFamily="2" charset="0"/>
              </a:rPr>
              <a:t>Generative AI for Virtual Worlds: Advanced technologies for better performance and hyper personalised and immersive experience </a:t>
            </a:r>
            <a:r>
              <a:rPr lang="en-IE" sz="2667" dirty="0">
                <a:solidFill>
                  <a:srgbClr val="FFFFFF"/>
                </a:solidFill>
                <a:latin typeface="Montserrat" panose="00000500000000000000" pitchFamily="2" charset="0"/>
              </a:rPr>
              <a:t>(IA) </a:t>
            </a:r>
            <a:endParaRPr lang="en-US" sz="2667" dirty="0">
              <a:solidFill>
                <a:srgbClr val="FFFFFF"/>
              </a:solidFill>
              <a:latin typeface="Montserrat" panose="00000500000000000000" pitchFamily="2" charset="0"/>
              <a:sym typeface="Glacial Indifference"/>
            </a:endParaRP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93A38975-F86B-AAE5-646E-00F29CEEF8B5}"/>
              </a:ext>
            </a:extLst>
          </p:cNvPr>
          <p:cNvSpPr txBox="1">
            <a:spLocks/>
          </p:cNvSpPr>
          <p:nvPr/>
        </p:nvSpPr>
        <p:spPr>
          <a:xfrm>
            <a:off x="609601" y="4997389"/>
            <a:ext cx="2844799" cy="1279299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46">
              <a:spcBef>
                <a:spcPts val="0"/>
              </a:spcBef>
              <a:buNone/>
              <a:defRPr/>
            </a:pPr>
            <a:r>
              <a:rPr lang="en-IE" sz="1800" b="1" dirty="0">
                <a:solidFill>
                  <a:prstClr val="white"/>
                </a:solidFill>
                <a:latin typeface="Calibri"/>
                <a:cs typeface="Calibri" panose="020F0502020204030204" pitchFamily="34" charset="0"/>
              </a:rPr>
              <a:t>Joint Effort from Virtual Worlds/ADRA      Partnerships</a:t>
            </a:r>
            <a:endParaRPr lang="en-US" sz="1800" dirty="0">
              <a:solidFill>
                <a:prstClr val="white"/>
              </a:solidFill>
              <a:latin typeface="Calibri"/>
              <a:cs typeface="Calibri" panose="020F0502020204030204" pitchFamily="34" charset="0"/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041EE090-42ED-59BB-1F2F-C0218325C61B}"/>
              </a:ext>
            </a:extLst>
          </p:cNvPr>
          <p:cNvSpPr/>
          <p:nvPr/>
        </p:nvSpPr>
        <p:spPr>
          <a:xfrm>
            <a:off x="738851" y="2376456"/>
            <a:ext cx="2540000" cy="1168400"/>
          </a:xfrm>
          <a:prstGeom prst="round2DiagRect">
            <a:avLst>
              <a:gd name="adj1" fmla="val 18883"/>
              <a:gd name="adj2" fmla="val 0"/>
            </a:avLst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16000" tIns="108000" rIns="0" bIns="0" rtlCol="0" anchor="t" anchorCtr="0"/>
          <a:lstStyle/>
          <a:p>
            <a:pPr marL="0" lvl="3" defTabSz="609630">
              <a:buClr>
                <a:srgbClr val="147245"/>
              </a:buClr>
              <a:buSzPct val="90000"/>
            </a:pPr>
            <a:r>
              <a:rPr lang="fi-FI" sz="2000" b="1" dirty="0" err="1">
                <a:solidFill>
                  <a:prstClr val="white"/>
                </a:solidFill>
                <a:latin typeface="Calibri"/>
                <a:cs typeface="Calibri" panose="020F0502020204030204" pitchFamily="34" charset="0"/>
              </a:rPr>
              <a:t>Budget</a:t>
            </a:r>
            <a:r>
              <a:rPr lang="fi-FI" sz="2000" b="1" dirty="0">
                <a:solidFill>
                  <a:prstClr val="white"/>
                </a:solidFill>
                <a:latin typeface="Calibri"/>
                <a:cs typeface="Calibri" panose="020F0502020204030204" pitchFamily="34" charset="0"/>
              </a:rPr>
              <a:t>: 20 MEUR</a:t>
            </a:r>
            <a:r>
              <a:rPr lang="en-US" sz="2000" b="1" dirty="0">
                <a:solidFill>
                  <a:prstClr val="white"/>
                </a:solidFill>
                <a:latin typeface="Calibri"/>
                <a:cs typeface="Calibri" panose="020F0502020204030204" pitchFamily="34" charset="0"/>
              </a:rPr>
              <a:t>​ </a:t>
            </a:r>
          </a:p>
          <a:p>
            <a:pPr marL="0" lvl="3" defTabSz="609630">
              <a:buClr>
                <a:srgbClr val="147245"/>
              </a:buClr>
              <a:buSzPct val="90000"/>
            </a:pPr>
            <a:r>
              <a:rPr lang="fi-FI" sz="2000" b="1" dirty="0">
                <a:solidFill>
                  <a:prstClr val="white"/>
                </a:solidFill>
                <a:latin typeface="Calibri"/>
                <a:cs typeface="Calibri" panose="020F0502020204030204" pitchFamily="34" charset="0"/>
              </a:rPr>
              <a:t>TRL: 4-6</a:t>
            </a:r>
            <a:endParaRPr lang="en-IE" sz="2000" b="1" dirty="0">
              <a:solidFill>
                <a:prstClr val="white"/>
              </a:solidFill>
              <a:latin typeface="Calibri"/>
              <a:cs typeface="Calibri" panose="020F0502020204030204" pitchFamily="34" charset="0"/>
            </a:endParaRPr>
          </a:p>
          <a:p>
            <a:pPr marL="0" lvl="3" defTabSz="609630">
              <a:buClr>
                <a:srgbClr val="147245"/>
              </a:buClr>
              <a:buSzPct val="90000"/>
            </a:pPr>
            <a:r>
              <a:rPr lang="en-IE" sz="2000" b="1" dirty="0">
                <a:solidFill>
                  <a:prstClr val="white"/>
                </a:solidFill>
                <a:latin typeface="Calibri"/>
                <a:cs typeface="Calibri" panose="020F0502020204030204" pitchFamily="34" charset="0"/>
              </a:rPr>
              <a:t>Project size: 4-5 MEUR</a:t>
            </a:r>
          </a:p>
          <a:p>
            <a:pPr marL="0" lvl="3" defTabSz="609630">
              <a:buClr>
                <a:srgbClr val="147245"/>
              </a:buClr>
              <a:buSzPct val="90000"/>
            </a:pPr>
            <a:r>
              <a:rPr lang="en-IE" sz="2000" b="1" dirty="0">
                <a:solidFill>
                  <a:prstClr val="white"/>
                </a:solidFill>
                <a:latin typeface="Calibri"/>
                <a:cs typeface="Calibri" panose="020F0502020204030204" pitchFamily="34" charset="0"/>
              </a:rPr>
              <a:t>Innovation Action</a:t>
            </a: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0CD5A350-1BD1-AF3A-3009-169A64AA4330}"/>
              </a:ext>
            </a:extLst>
          </p:cNvPr>
          <p:cNvSpPr/>
          <p:nvPr/>
        </p:nvSpPr>
        <p:spPr>
          <a:xfrm>
            <a:off x="572055" y="2019310"/>
            <a:ext cx="2882345" cy="2494817"/>
          </a:xfrm>
          <a:custGeom>
            <a:avLst/>
            <a:gdLst/>
            <a:ahLst/>
            <a:cxnLst/>
            <a:rect l="l" t="t" r="r" b="b"/>
            <a:pathLst>
              <a:path w="4553814" h="2953148">
                <a:moveTo>
                  <a:pt x="44776" y="0"/>
                </a:moveTo>
                <a:lnTo>
                  <a:pt x="4509037" y="0"/>
                </a:lnTo>
                <a:cubicBezTo>
                  <a:pt x="4533767" y="0"/>
                  <a:pt x="4553814" y="20047"/>
                  <a:pt x="4553814" y="44776"/>
                </a:cubicBezTo>
                <a:lnTo>
                  <a:pt x="4553814" y="2908372"/>
                </a:lnTo>
                <a:cubicBezTo>
                  <a:pt x="4553814" y="2920248"/>
                  <a:pt x="4549096" y="2931637"/>
                  <a:pt x="4540699" y="2940034"/>
                </a:cubicBezTo>
                <a:cubicBezTo>
                  <a:pt x="4532302" y="2948431"/>
                  <a:pt x="4520913" y="2953148"/>
                  <a:pt x="4509037" y="2953148"/>
                </a:cubicBezTo>
                <a:lnTo>
                  <a:pt x="44776" y="2953148"/>
                </a:lnTo>
                <a:cubicBezTo>
                  <a:pt x="20047" y="2953148"/>
                  <a:pt x="0" y="2933101"/>
                  <a:pt x="0" y="2908372"/>
                </a:cubicBezTo>
                <a:lnTo>
                  <a:pt x="0" y="44776"/>
                </a:lnTo>
                <a:cubicBezTo>
                  <a:pt x="0" y="20047"/>
                  <a:pt x="20047" y="0"/>
                  <a:pt x="44776" y="0"/>
                </a:cubicBezTo>
                <a:close/>
              </a:path>
            </a:pathLst>
          </a:custGeom>
          <a:noFill/>
          <a:ln w="12700" cap="rnd">
            <a:solidFill>
              <a:srgbClr val="00C5E8"/>
            </a:solidFill>
            <a:prstDash val="solid"/>
            <a:round/>
          </a:ln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7F4D82C-D1E7-2137-9A0E-9E338D18AEED}"/>
              </a:ext>
            </a:extLst>
          </p:cNvPr>
          <p:cNvSpPr/>
          <p:nvPr/>
        </p:nvSpPr>
        <p:spPr>
          <a:xfrm>
            <a:off x="609600" y="4967175"/>
            <a:ext cx="2844799" cy="1309513"/>
          </a:xfrm>
          <a:custGeom>
            <a:avLst/>
            <a:gdLst/>
            <a:ahLst/>
            <a:cxnLst/>
            <a:rect l="l" t="t" r="r" b="b"/>
            <a:pathLst>
              <a:path w="4553814" h="2953148">
                <a:moveTo>
                  <a:pt x="44776" y="0"/>
                </a:moveTo>
                <a:lnTo>
                  <a:pt x="4509037" y="0"/>
                </a:lnTo>
                <a:cubicBezTo>
                  <a:pt x="4533767" y="0"/>
                  <a:pt x="4553814" y="20047"/>
                  <a:pt x="4553814" y="44776"/>
                </a:cubicBezTo>
                <a:lnTo>
                  <a:pt x="4553814" y="2908372"/>
                </a:lnTo>
                <a:cubicBezTo>
                  <a:pt x="4553814" y="2920248"/>
                  <a:pt x="4549096" y="2931637"/>
                  <a:pt x="4540699" y="2940034"/>
                </a:cubicBezTo>
                <a:cubicBezTo>
                  <a:pt x="4532302" y="2948431"/>
                  <a:pt x="4520913" y="2953148"/>
                  <a:pt x="4509037" y="2953148"/>
                </a:cubicBezTo>
                <a:lnTo>
                  <a:pt x="44776" y="2953148"/>
                </a:lnTo>
                <a:cubicBezTo>
                  <a:pt x="20047" y="2953148"/>
                  <a:pt x="0" y="2933101"/>
                  <a:pt x="0" y="2908372"/>
                </a:cubicBezTo>
                <a:lnTo>
                  <a:pt x="0" y="44776"/>
                </a:lnTo>
                <a:cubicBezTo>
                  <a:pt x="0" y="20047"/>
                  <a:pt x="20047" y="0"/>
                  <a:pt x="44776" y="0"/>
                </a:cubicBezTo>
                <a:close/>
              </a:path>
            </a:pathLst>
          </a:custGeom>
          <a:noFill/>
          <a:ln w="12700" cap="rnd">
            <a:solidFill>
              <a:srgbClr val="00C5E8"/>
            </a:solidFill>
            <a:prstDash val="solid"/>
            <a:round/>
          </a:ln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6458D-FCE4-7FB0-F787-98CB963BA353}"/>
              </a:ext>
            </a:extLst>
          </p:cNvPr>
          <p:cNvSpPr txBox="1"/>
          <p:nvPr/>
        </p:nvSpPr>
        <p:spPr>
          <a:xfrm>
            <a:off x="4492927" y="2692283"/>
            <a:ext cx="5232400" cy="280564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609630">
              <a:lnSpc>
                <a:spcPct val="115000"/>
              </a:lnSpc>
              <a:spcAft>
                <a:spcPts val="1000"/>
              </a:spcAft>
            </a:pPr>
            <a:r>
              <a:rPr lang="en-GB" sz="2000" b="1" u="sng" dirty="0">
                <a:solidFill>
                  <a:prstClr val="black"/>
                </a:solidFill>
                <a:latin typeface="Calibri"/>
              </a:rPr>
              <a:t>Expected outcome</a:t>
            </a:r>
            <a:endParaRPr lang="en-US" sz="2000" b="1" u="sng" dirty="0">
              <a:solidFill>
                <a:prstClr val="black"/>
              </a:solidFill>
              <a:latin typeface="Calibri"/>
            </a:endParaRPr>
          </a:p>
          <a:p>
            <a:pPr marL="342917" indent="-342917" defTabSz="609630">
              <a:lnSpc>
                <a:spcPct val="114999"/>
              </a:lnSpc>
              <a:spcAft>
                <a:spcPts val="1000"/>
              </a:spcAft>
              <a:buFontTx/>
              <a:buAutoNum type="arabicPeriod"/>
            </a:pPr>
            <a:r>
              <a:rPr lang="en-GB" sz="2000" dirty="0">
                <a:solidFill>
                  <a:prstClr val="black"/>
                </a:solidFill>
                <a:latin typeface="Calibri"/>
                <a:cs typeface="Calibri" panose="020F0502020204030204" pitchFamily="34" charset="0"/>
              </a:rPr>
              <a:t>Realistic, creative and innovative characters, user-tailored artefacts, and Virtual Worlds for     a better immersion and significantly improved user experience.</a:t>
            </a:r>
            <a:endParaRPr lang="en-GB" sz="2000" dirty="0">
              <a:solidFill>
                <a:prstClr val="black"/>
              </a:solidFill>
              <a:latin typeface="Calibri"/>
            </a:endParaRPr>
          </a:p>
          <a:p>
            <a:pPr marL="304815" indent="-304815" defTabSz="60963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GB" sz="2000" dirty="0">
                <a:solidFill>
                  <a:prstClr val="black"/>
                </a:solidFill>
                <a:latin typeface="Calibri"/>
                <a:cs typeface="Calibri" panose="020F0502020204030204" pitchFamily="34" charset="0"/>
              </a:rPr>
              <a:t>Smart digital assistants and 3D chatbots for         a safe and inclusive navigation.</a:t>
            </a:r>
            <a:endParaRPr lang="en-IE" sz="2000" dirty="0">
              <a:solidFill>
                <a:prstClr val="black"/>
              </a:solidFill>
              <a:latin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93256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blue background with a blue border&#10;&#10;AI-generated content may be incorrect.">
            <a:extLst>
              <a:ext uri="{FF2B5EF4-FFF2-40B4-BE49-F238E27FC236}">
                <a16:creationId xmlns:a16="http://schemas.microsoft.com/office/drawing/2014/main" id="{BAE93B7A-4043-D79B-CEBE-2072C32922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58"/>
            <a:ext cx="12192000" cy="6858000"/>
          </a:xfrm>
          <a:prstGeom prst="rect">
            <a:avLst/>
          </a:prstGeom>
        </p:spPr>
      </p:pic>
      <p:sp>
        <p:nvSpPr>
          <p:cNvPr id="20" name="Freeform 8">
            <a:extLst>
              <a:ext uri="{FF2B5EF4-FFF2-40B4-BE49-F238E27FC236}">
                <a16:creationId xmlns:a16="http://schemas.microsoft.com/office/drawing/2014/main" id="{B3D7A3D4-D1CD-3753-84BE-2F658BB6E06F}"/>
              </a:ext>
            </a:extLst>
          </p:cNvPr>
          <p:cNvSpPr/>
          <p:nvPr/>
        </p:nvSpPr>
        <p:spPr>
          <a:xfrm>
            <a:off x="401477" y="1828961"/>
            <a:ext cx="5563565" cy="4880810"/>
          </a:xfrm>
          <a:custGeom>
            <a:avLst/>
            <a:gdLst/>
            <a:ahLst/>
            <a:cxnLst/>
            <a:rect l="l" t="t" r="r" b="b"/>
            <a:pathLst>
              <a:path w="4553814" h="2953148">
                <a:moveTo>
                  <a:pt x="44776" y="0"/>
                </a:moveTo>
                <a:lnTo>
                  <a:pt x="4509037" y="0"/>
                </a:lnTo>
                <a:cubicBezTo>
                  <a:pt x="4533767" y="0"/>
                  <a:pt x="4553814" y="20047"/>
                  <a:pt x="4553814" y="44776"/>
                </a:cubicBezTo>
                <a:lnTo>
                  <a:pt x="4553814" y="2908372"/>
                </a:lnTo>
                <a:cubicBezTo>
                  <a:pt x="4553814" y="2920248"/>
                  <a:pt x="4549096" y="2931637"/>
                  <a:pt x="4540699" y="2940034"/>
                </a:cubicBezTo>
                <a:cubicBezTo>
                  <a:pt x="4532302" y="2948431"/>
                  <a:pt x="4520913" y="2953148"/>
                  <a:pt x="4509037" y="2953148"/>
                </a:cubicBezTo>
                <a:lnTo>
                  <a:pt x="44776" y="2953148"/>
                </a:lnTo>
                <a:cubicBezTo>
                  <a:pt x="20047" y="2953148"/>
                  <a:pt x="0" y="2933101"/>
                  <a:pt x="0" y="2908372"/>
                </a:cubicBezTo>
                <a:lnTo>
                  <a:pt x="0" y="44776"/>
                </a:lnTo>
                <a:cubicBezTo>
                  <a:pt x="0" y="20047"/>
                  <a:pt x="20047" y="0"/>
                  <a:pt x="44776" y="0"/>
                </a:cubicBezTo>
                <a:close/>
              </a:path>
            </a:pathLst>
          </a:custGeom>
          <a:solidFill>
            <a:schemeClr val="bg1"/>
          </a:solidFill>
          <a:ln w="12700" cap="rnd">
            <a:solidFill>
              <a:srgbClr val="00C5E8"/>
            </a:solidFill>
            <a:prstDash val="solid"/>
            <a:round/>
          </a:ln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CE216E05-D68E-AB62-6054-3556C929B35D}"/>
              </a:ext>
            </a:extLst>
          </p:cNvPr>
          <p:cNvSpPr/>
          <p:nvPr/>
        </p:nvSpPr>
        <p:spPr>
          <a:xfrm>
            <a:off x="6213662" y="2237865"/>
            <a:ext cx="5791200" cy="4063002"/>
          </a:xfrm>
          <a:custGeom>
            <a:avLst/>
            <a:gdLst/>
            <a:ahLst/>
            <a:cxnLst/>
            <a:rect l="l" t="t" r="r" b="b"/>
            <a:pathLst>
              <a:path w="4553814" h="2953148">
                <a:moveTo>
                  <a:pt x="44776" y="0"/>
                </a:moveTo>
                <a:lnTo>
                  <a:pt x="4509037" y="0"/>
                </a:lnTo>
                <a:cubicBezTo>
                  <a:pt x="4533767" y="0"/>
                  <a:pt x="4553814" y="20047"/>
                  <a:pt x="4553814" y="44776"/>
                </a:cubicBezTo>
                <a:lnTo>
                  <a:pt x="4553814" y="2908372"/>
                </a:lnTo>
                <a:cubicBezTo>
                  <a:pt x="4553814" y="2920248"/>
                  <a:pt x="4549096" y="2931637"/>
                  <a:pt x="4540699" y="2940034"/>
                </a:cubicBezTo>
                <a:cubicBezTo>
                  <a:pt x="4532302" y="2948431"/>
                  <a:pt x="4520913" y="2953148"/>
                  <a:pt x="4509037" y="2953148"/>
                </a:cubicBezTo>
                <a:lnTo>
                  <a:pt x="44776" y="2953148"/>
                </a:lnTo>
                <a:cubicBezTo>
                  <a:pt x="20047" y="2953148"/>
                  <a:pt x="0" y="2933101"/>
                  <a:pt x="0" y="2908372"/>
                </a:cubicBezTo>
                <a:lnTo>
                  <a:pt x="0" y="44776"/>
                </a:lnTo>
                <a:cubicBezTo>
                  <a:pt x="0" y="20047"/>
                  <a:pt x="20047" y="0"/>
                  <a:pt x="44776" y="0"/>
                </a:cubicBezTo>
                <a:close/>
              </a:path>
            </a:pathLst>
          </a:custGeom>
          <a:solidFill>
            <a:schemeClr val="bg1"/>
          </a:solidFill>
          <a:ln w="12700" cap="rnd">
            <a:solidFill>
              <a:srgbClr val="00C5E8"/>
            </a:solidFill>
            <a:prstDash val="solid"/>
            <a:round/>
          </a:ln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8FEE08-1AFC-54D4-8D18-70BCCEAB1A94}"/>
              </a:ext>
            </a:extLst>
          </p:cNvPr>
          <p:cNvSpPr txBox="1"/>
          <p:nvPr/>
        </p:nvSpPr>
        <p:spPr>
          <a:xfrm>
            <a:off x="578733" y="1898197"/>
            <a:ext cx="5386309" cy="481157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609630" fontAlgn="base"/>
            <a:r>
              <a:rPr lang="fr-BE" sz="2000" b="1" dirty="0">
                <a:solidFill>
                  <a:prstClr val="black"/>
                </a:solidFill>
                <a:latin typeface="Calibri"/>
              </a:rPr>
              <a:t>Scope:</a:t>
            </a:r>
          </a:p>
          <a:p>
            <a:pPr defTabSz="609630" fontAlgn="base"/>
            <a:endParaRPr lang="en-US" sz="2000" b="1" u="sng" dirty="0">
              <a:solidFill>
                <a:prstClr val="black"/>
              </a:solidFill>
              <a:latin typeface="Calibri"/>
            </a:endParaRPr>
          </a:p>
          <a:p>
            <a:pPr defTabSz="609630">
              <a:spcAft>
                <a:spcPts val="800"/>
              </a:spcAft>
            </a:pPr>
            <a:r>
              <a:rPr lang="en-GB" sz="2000" dirty="0">
                <a:solidFill>
                  <a:srgbClr val="4D4D4D"/>
                </a:solidFill>
                <a:latin typeface="Calibri"/>
              </a:rPr>
              <a:t>1. </a:t>
            </a:r>
            <a:r>
              <a:rPr lang="en-GB" sz="2000" dirty="0">
                <a:solidFill>
                  <a:prstClr val="black"/>
                </a:solidFill>
                <a:latin typeface="Calibri"/>
              </a:rPr>
              <a:t>Realistic, creative and innovative characters, user-tailored artefacts, and Virtual Worlds for a better immersion and significantly improved user experience.</a:t>
            </a:r>
          </a:p>
          <a:p>
            <a:pPr marL="285764" indent="-285764" defTabSz="609630">
              <a:buFontTx/>
              <a:buChar char="•"/>
            </a:pPr>
            <a:r>
              <a:rPr lang="en-GB" sz="2000" dirty="0">
                <a:solidFill>
                  <a:prstClr val="black"/>
                </a:solidFill>
                <a:latin typeface="Calibri"/>
              </a:rPr>
              <a:t>Use Generative AI to: </a:t>
            </a:r>
          </a:p>
          <a:p>
            <a:pPr marL="285764" indent="-285764" defTabSz="609630">
              <a:buFont typeface="Wingdings,Sans-Serif"/>
              <a:buChar char="ü"/>
            </a:pPr>
            <a:r>
              <a:rPr lang="en-GB" sz="2000" dirty="0">
                <a:solidFill>
                  <a:prstClr val="black"/>
                </a:solidFill>
                <a:latin typeface="Calibri"/>
              </a:rPr>
              <a:t>create either safe and inclusive virtual spaces, realistic environments</a:t>
            </a:r>
            <a:r>
              <a:rPr lang="en-GB" sz="2000" dirty="0">
                <a:solidFill>
                  <a:prstClr val="black"/>
                </a:solidFill>
                <a:latin typeface="Calibri"/>
                <a:cs typeface="Calibri" panose="020F0502020204030204" pitchFamily="34" charset="0"/>
              </a:rPr>
              <a:t>, </a:t>
            </a:r>
            <a:r>
              <a:rPr lang="en-GB" sz="2000" dirty="0">
                <a:solidFill>
                  <a:prstClr val="black"/>
                </a:solidFill>
                <a:latin typeface="Calibri"/>
              </a:rPr>
              <a:t>or </a:t>
            </a:r>
            <a:r>
              <a:rPr lang="en-GB" sz="2000" dirty="0">
                <a:solidFill>
                  <a:prstClr val="black"/>
                </a:solidFill>
                <a:latin typeface="Calibri"/>
                <a:cs typeface="Calibri" panose="020F0502020204030204" pitchFamily="34" charset="0"/>
              </a:rPr>
              <a:t>creative and </a:t>
            </a:r>
            <a:r>
              <a:rPr lang="en-GB" sz="2000" dirty="0">
                <a:solidFill>
                  <a:prstClr val="black"/>
                </a:solidFill>
                <a:latin typeface="Calibri"/>
              </a:rPr>
              <a:t>beyond reality ones,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marL="285764" indent="-285764" defTabSz="609630">
              <a:buFont typeface="Wingdings,Sans-Serif"/>
              <a:buChar char="ü"/>
            </a:pPr>
            <a:r>
              <a:rPr lang="en-GB" sz="2000" dirty="0">
                <a:solidFill>
                  <a:prstClr val="black"/>
                </a:solidFill>
                <a:latin typeface="Calibri"/>
              </a:rPr>
              <a:t>develop dynamic storytelling </a:t>
            </a:r>
            <a:r>
              <a:rPr lang="en-GB" sz="2000" dirty="0">
                <a:solidFill>
                  <a:prstClr val="black"/>
                </a:solidFill>
                <a:latin typeface="Calibri"/>
                <a:cs typeface="Calibri" panose="020F0502020204030204" pitchFamily="34" charset="0"/>
              </a:rPr>
              <a:t>and </a:t>
            </a:r>
            <a:r>
              <a:rPr lang="en-GB" sz="2000" dirty="0">
                <a:solidFill>
                  <a:prstClr val="black"/>
                </a:solidFill>
                <a:latin typeface="Calibri"/>
              </a:rPr>
              <a:t>scenarios to enable creative personalised content,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marL="285764" indent="-285764" defTabSz="609630">
              <a:buFont typeface="Wingdings,Sans-Serif"/>
              <a:buChar char="ü"/>
            </a:pPr>
            <a:r>
              <a:rPr lang="en-GB" sz="2000" dirty="0">
                <a:solidFill>
                  <a:prstClr val="black"/>
                </a:solidFill>
                <a:latin typeface="Calibri"/>
              </a:rPr>
              <a:t>enable generation of personalised avatars to provide seamless </a:t>
            </a:r>
            <a:r>
              <a:rPr lang="en-GB" sz="2000" dirty="0">
                <a:solidFill>
                  <a:prstClr val="black"/>
                </a:solidFill>
                <a:latin typeface="Calibri"/>
                <a:cs typeface="Calibri" panose="020F0502020204030204" pitchFamily="34" charset="0"/>
              </a:rPr>
              <a:t>and </a:t>
            </a:r>
            <a:r>
              <a:rPr lang="en-GB" sz="2000" dirty="0">
                <a:solidFill>
                  <a:prstClr val="black"/>
                </a:solidFill>
                <a:latin typeface="Calibri"/>
              </a:rPr>
              <a:t>more realistic immersive interaction.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CE95FB-076F-D902-C666-72D7C202C98E}"/>
              </a:ext>
            </a:extLst>
          </p:cNvPr>
          <p:cNvSpPr txBox="1"/>
          <p:nvPr/>
        </p:nvSpPr>
        <p:spPr>
          <a:xfrm>
            <a:off x="6565017" y="2476728"/>
            <a:ext cx="5439845" cy="339067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609630">
              <a:lnSpc>
                <a:spcPct val="115000"/>
              </a:lnSpc>
              <a:spcAft>
                <a:spcPts val="1000"/>
              </a:spcAft>
            </a:pPr>
            <a:r>
              <a:rPr lang="en-GB" sz="2000" dirty="0">
                <a:solidFill>
                  <a:prstClr val="black"/>
                </a:solidFill>
                <a:latin typeface="Calibri"/>
                <a:cs typeface="Calibri" panose="020F0502020204030204" pitchFamily="34" charset="0"/>
              </a:rPr>
              <a:t>2. Smart digital assistants and 3D chatbots for   a safe and inclusive navigation.</a:t>
            </a:r>
          </a:p>
          <a:p>
            <a:pPr marL="285764" indent="-285764" defTabSz="609630">
              <a:buFont typeface="Wingdings"/>
              <a:buChar char="ü"/>
            </a:pPr>
            <a:r>
              <a:rPr lang="en-GB" sz="2000" dirty="0">
                <a:solidFill>
                  <a:prstClr val="black"/>
                </a:solidFill>
                <a:latin typeface="Calibri"/>
                <a:cs typeface="Times New Roman"/>
              </a:rPr>
              <a:t>to enhance training and education,</a:t>
            </a:r>
          </a:p>
          <a:p>
            <a:pPr marL="285764" indent="-285764" defTabSz="609630">
              <a:buFont typeface="Wingdings"/>
              <a:buChar char="ü"/>
            </a:pPr>
            <a:r>
              <a:rPr lang="en-GB" sz="2000" dirty="0">
                <a:solidFill>
                  <a:prstClr val="black"/>
                </a:solidFill>
                <a:latin typeface="Calibri"/>
                <a:cs typeface="Times New Roman"/>
              </a:rPr>
              <a:t>to  remove language barriers or language disorders through instant translation,</a:t>
            </a:r>
          </a:p>
          <a:p>
            <a:pPr marL="285764" indent="-285764" defTabSz="609630">
              <a:buFont typeface="Wingdings"/>
              <a:buChar char="ü"/>
            </a:pPr>
            <a:r>
              <a:rPr lang="en-GB" sz="2000" dirty="0">
                <a:solidFill>
                  <a:prstClr val="black"/>
                </a:solidFill>
                <a:latin typeface="Calibri"/>
                <a:cs typeface="Times New Roman"/>
              </a:rPr>
              <a:t>to  remove barriers to persons with disabilities,</a:t>
            </a:r>
          </a:p>
          <a:p>
            <a:pPr marL="285764" indent="-285764" defTabSz="609630">
              <a:buFont typeface="Wingdings"/>
              <a:buChar char="ü"/>
            </a:pPr>
            <a:r>
              <a:rPr lang="en-GB" sz="2000" dirty="0">
                <a:solidFill>
                  <a:prstClr val="black"/>
                </a:solidFill>
                <a:latin typeface="Calibri"/>
                <a:cs typeface="Times New Roman"/>
              </a:rPr>
              <a:t>to offer sentiment analysis and behavioural decision support systems, </a:t>
            </a:r>
          </a:p>
          <a:p>
            <a:pPr marL="285764" indent="-285764" defTabSz="609630">
              <a:buFont typeface="Wingdings"/>
              <a:buChar char="ü"/>
            </a:pPr>
            <a:r>
              <a:rPr lang="en-GB" sz="2000" dirty="0">
                <a:solidFill>
                  <a:prstClr val="black"/>
                </a:solidFill>
                <a:latin typeface="Calibri"/>
                <a:cs typeface="Times New Roman"/>
              </a:rPr>
              <a:t>to enable users to adapt to interlocutors from various cultures, languages and backgrounds.</a:t>
            </a:r>
            <a:endParaRPr lang="en-IE" sz="2000" dirty="0">
              <a:solidFill>
                <a:prstClr val="black"/>
              </a:solidFill>
              <a:latin typeface="Calibri"/>
              <a:cs typeface="Times New Roman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65D54D2E-A7FA-D53C-FBB0-167D2984A39B}"/>
              </a:ext>
            </a:extLst>
          </p:cNvPr>
          <p:cNvSpPr txBox="1"/>
          <p:nvPr/>
        </p:nvSpPr>
        <p:spPr>
          <a:xfrm>
            <a:off x="3790279" y="191656"/>
            <a:ext cx="8214583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843"/>
              </a:lnSpc>
              <a:spcBef>
                <a:spcPct val="0"/>
              </a:spcBef>
            </a:pPr>
            <a:r>
              <a:rPr lang="en-GB" sz="2667" dirty="0">
                <a:solidFill>
                  <a:srgbClr val="FFFFFF"/>
                </a:solidFill>
                <a:latin typeface="Montserrat" panose="00000500000000000000" pitchFamily="2" charset="0"/>
              </a:rPr>
              <a:t>HORIZON-CL4-2025-03-HUMAN-15 </a:t>
            </a:r>
          </a:p>
          <a:p>
            <a:pPr defTabSz="609630">
              <a:lnSpc>
                <a:spcPts val="2843"/>
              </a:lnSpc>
              <a:spcBef>
                <a:spcPct val="0"/>
              </a:spcBef>
            </a:pPr>
            <a:r>
              <a:rPr lang="en-GB" sz="2667" dirty="0">
                <a:solidFill>
                  <a:srgbClr val="FFFFFF"/>
                </a:solidFill>
                <a:latin typeface="Montserrat" panose="00000500000000000000" pitchFamily="2" charset="0"/>
              </a:rPr>
              <a:t>Generative AI for Virtual Worlds: Advanced technologies for better performance and hyper personalised and immersive experience </a:t>
            </a:r>
            <a:r>
              <a:rPr lang="en-IE" sz="2667" dirty="0">
                <a:solidFill>
                  <a:srgbClr val="FFFFFF"/>
                </a:solidFill>
                <a:latin typeface="Montserrat" panose="00000500000000000000" pitchFamily="2" charset="0"/>
              </a:rPr>
              <a:t>(IA) </a:t>
            </a:r>
            <a:endParaRPr lang="en-US" sz="2667" dirty="0">
              <a:solidFill>
                <a:srgbClr val="FFFFFF"/>
              </a:solidFill>
              <a:latin typeface="Montserrat" panose="00000500000000000000" pitchFamily="2" charset="0"/>
              <a:sym typeface="Glacial Indifference"/>
            </a:endParaRPr>
          </a:p>
        </p:txBody>
      </p:sp>
    </p:spTree>
    <p:extLst>
      <p:ext uri="{BB962C8B-B14F-4D97-AF65-F5344CB8AC3E}">
        <p14:creationId xmlns:p14="http://schemas.microsoft.com/office/powerpoint/2010/main" val="718038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B0D2DB-75BA-89AF-A449-F6AB4FB7E5B4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283151" y="5936077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67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76767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9967880-20D3-DBB1-B60C-96289EC42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3151" y="2503416"/>
            <a:ext cx="3854907" cy="1096004"/>
          </a:xfrm>
        </p:spPr>
        <p:txBody>
          <a:bodyPr/>
          <a:lstStyle/>
          <a:p>
            <a:br>
              <a:rPr lang="fr-BE" dirty="0"/>
            </a:br>
            <a:endParaRPr lang="en-I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01F04F-CB62-293F-607F-A60C4BCF4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595" y="189896"/>
            <a:ext cx="11516810" cy="647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20462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Office Theme">
  <a:themeElements>
    <a:clrScheme name="EC colour scheme">
      <a:dk1>
        <a:srgbClr val="4D4D4D"/>
      </a:dk1>
      <a:lt1>
        <a:srgbClr val="FFFFFF"/>
      </a:lt1>
      <a:dk2>
        <a:srgbClr val="034EA2"/>
      </a:dk2>
      <a:lt2>
        <a:srgbClr val="D3E8F9"/>
      </a:lt2>
      <a:accent1>
        <a:srgbClr val="1E858B"/>
      </a:accent1>
      <a:accent2>
        <a:srgbClr val="4BC5DE"/>
      </a:accent2>
      <a:accent3>
        <a:srgbClr val="1EC08A"/>
      </a:accent3>
      <a:accent4>
        <a:srgbClr val="ED8D2F"/>
      </a:accent4>
      <a:accent5>
        <a:srgbClr val="FFC000"/>
      </a:accent5>
      <a:accent6>
        <a:srgbClr val="E76C53"/>
      </a:accent6>
      <a:hlink>
        <a:srgbClr val="0563C1"/>
      </a:hlink>
      <a:folHlink>
        <a:srgbClr val="24337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emens 2022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FFB9"/>
      </a:hlink>
      <a:folHlink>
        <a:srgbClr val="00E6DC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 name="Siemens Petrol | 0 153 153">
      <a:srgbClr val="009999"/>
    </a:custClr>
    <a:custClr name="Deep Blue | 0 0 40">
      <a:srgbClr val="000028"/>
    </a:custClr>
    <a:custClr name="Dark Sand | 170 170 150">
      <a:srgbClr val="AAAA96"/>
    </a:custClr>
    <a:custClr name="Dark Yellow | 247 198 0">
      <a:srgbClr val="F7C600"/>
    </a:custClr>
    <a:custClr name="Dark Green | 0 100 110">
      <a:srgbClr val="00646E"/>
    </a:custClr>
    <a:custClr name="Dark Blue | 0 85 124">
      <a:srgbClr val="00557C"/>
    </a:custClr>
    <a:custClr name="Dark Purple | 85 59 163">
      <a:srgbClr val="553BA3"/>
    </a:custClr>
    <a:custClr name="Deep Blue | 0 0 40">
      <a:srgbClr val="000028"/>
    </a:custClr>
    <a:custClr name="Deep Blue 40% (Gray) | 153 153 169">
      <a:srgbClr val="9999A9"/>
    </a:custClr>
    <a:custClr name="Red | 239 1 55">
      <a:srgbClr val="EF0137"/>
    </a:custClr>
    <a:custClr name="Bold Green">
      <a:srgbClr val="00FFB9"/>
    </a:custClr>
    <a:custClr name="Light Sand | 243 243 240">
      <a:srgbClr val="F3F3F0"/>
    </a:custClr>
    <a:custClr name="Soft Sand | 197 197 184">
      <a:srgbClr val="C5C5B8"/>
    </a:custClr>
    <a:custClr name="Yellow | 255 215 50">
      <a:srgbClr val="FFD732"/>
    </a:custClr>
    <a:custClr name="Green | 0 175 142">
      <a:srgbClr val="00AF8E"/>
    </a:custClr>
    <a:custClr name="Blue | 0 135 190">
      <a:srgbClr val="0087BE"/>
    </a:custClr>
    <a:custClr name="Purple | 128 92 255">
      <a:srgbClr val="805CFF"/>
    </a:custClr>
    <a:custClr name="Deep Blue 80% | 51 51 83">
      <a:srgbClr val="333353"/>
    </a:custClr>
    <a:custClr name="Deep Blue 20% (Soft Gray) | 204 204 212">
      <a:srgbClr val="CCCCD4"/>
    </a:custClr>
    <a:custClr name="Dark Orange | 236 102 2">
      <a:srgbClr val="EC6602"/>
    </a:custClr>
    <a:custClr name="Bold Blue">
      <a:srgbClr val="00E6DC"/>
    </a:custClr>
    <a:custClr name="No color">
      <a:srgbClr val="FFFFFF"/>
    </a:custClr>
    <a:custClr name="Bright Sand | 223 223 217">
      <a:srgbClr val="DFDFD9"/>
    </a:custClr>
    <a:custClr name="Soft Yellow | 255 226 112">
      <a:srgbClr val="FFE270"/>
    </a:custClr>
    <a:custClr name="Soft Green | 0 215 160">
      <a:srgbClr val="00D7A0"/>
    </a:custClr>
    <a:custClr name="Soft Blue | 0 190 220">
      <a:srgbClr val="00BEDC"/>
    </a:custClr>
    <a:custClr name="Soft Purple | 180 168 255">
      <a:srgbClr val="B4A8FF"/>
    </a:custClr>
    <a:custClr name="Deep Blue 60% (Dark Gray) | 102 102 126">
      <a:srgbClr val="66667E"/>
    </a:custClr>
    <a:custClr name="Deep Blue 10% (Light Gray) | 229 229 233">
      <a:srgbClr val="E5E5E9"/>
    </a:custClr>
    <a:custClr name="Orange | 255 144 0">
      <a:srgbClr val="FF9000"/>
    </a:custClr>
  </a:custClrLst>
  <a:extLst>
    <a:ext uri="{05A4C25C-085E-4340-85A3-A5531E510DB2}">
      <thm15:themeFamily xmlns:thm15="http://schemas.microsoft.com/office/thememl/2012/main" name="sie-ppt-O365-16x9-standard-eng-v3-4-0.pptx" id="{21A65B05-900F-4640-8D43-56FB622A7F04}" vid="{C1373478-AB3D-4A6D-ABBC-1664A43E5468}"/>
    </a:ext>
  </a:extLst>
</a:theme>
</file>

<file path=ppt/theme/theme3.xml><?xml version="1.0" encoding="utf-8"?>
<a:theme xmlns:a="http://schemas.openxmlformats.org/drawingml/2006/main" name="2_Office Theme">
  <a:themeElements>
    <a:clrScheme name="EC colour scheme">
      <a:dk1>
        <a:srgbClr val="4D4D4D"/>
      </a:dk1>
      <a:lt1>
        <a:srgbClr val="FFFFFF"/>
      </a:lt1>
      <a:dk2>
        <a:srgbClr val="034EA2"/>
      </a:dk2>
      <a:lt2>
        <a:srgbClr val="D3E8F9"/>
      </a:lt2>
      <a:accent1>
        <a:srgbClr val="1E858B"/>
      </a:accent1>
      <a:accent2>
        <a:srgbClr val="4BC5DE"/>
      </a:accent2>
      <a:accent3>
        <a:srgbClr val="1EC08A"/>
      </a:accent3>
      <a:accent4>
        <a:srgbClr val="ED8D2F"/>
      </a:accent4>
      <a:accent5>
        <a:srgbClr val="FFC000"/>
      </a:accent5>
      <a:accent6>
        <a:srgbClr val="E76C53"/>
      </a:accent6>
      <a:hlink>
        <a:srgbClr val="0563C1"/>
      </a:hlink>
      <a:folHlink>
        <a:srgbClr val="24337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EC colour scheme">
      <a:dk1>
        <a:srgbClr val="4D4D4D"/>
      </a:dk1>
      <a:lt1>
        <a:srgbClr val="FFFFFF"/>
      </a:lt1>
      <a:dk2>
        <a:srgbClr val="034EA2"/>
      </a:dk2>
      <a:lt2>
        <a:srgbClr val="D3E8F9"/>
      </a:lt2>
      <a:accent1>
        <a:srgbClr val="1E858B"/>
      </a:accent1>
      <a:accent2>
        <a:srgbClr val="4BC5DE"/>
      </a:accent2>
      <a:accent3>
        <a:srgbClr val="1EC08A"/>
      </a:accent3>
      <a:accent4>
        <a:srgbClr val="ED8D2F"/>
      </a:accent4>
      <a:accent5>
        <a:srgbClr val="FFC000"/>
      </a:accent5>
      <a:accent6>
        <a:srgbClr val="E76C53"/>
      </a:accent6>
      <a:hlink>
        <a:srgbClr val="0563C1"/>
      </a:hlink>
      <a:folHlink>
        <a:srgbClr val="24337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_Corporate_PPT_Template_accessible_2023.pptx" id="{EC878A57-382A-4C39-A584-1AF0C626172A}" vid="{130AD24A-F7AC-477C-91ED-41AA5CF26920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4b40a01-6ba9-4add-80c1-ba9287e09473" xsi:nil="true"/>
    <lcf76f155ced4ddcb4097134ff3c332f xmlns="84b74f1a-0904-4c33-8887-564ab5eb0976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32636BCF711C4D811D1CB34DCFA272" ma:contentTypeVersion="15" ma:contentTypeDescription="Create a new document." ma:contentTypeScope="" ma:versionID="315e10a74be3a1abff09adffc1b42886">
  <xsd:schema xmlns:xsd="http://www.w3.org/2001/XMLSchema" xmlns:xs="http://www.w3.org/2001/XMLSchema" xmlns:p="http://schemas.microsoft.com/office/2006/metadata/properties" xmlns:ns2="84b74f1a-0904-4c33-8887-564ab5eb0976" xmlns:ns3="f4b40a01-6ba9-4add-80c1-ba9287e09473" targetNamespace="http://schemas.microsoft.com/office/2006/metadata/properties" ma:root="true" ma:fieldsID="c4d5757306faf6dc4f5c36c49b0c81dd" ns2:_="" ns3:_="">
    <xsd:import namespace="84b74f1a-0904-4c33-8887-564ab5eb0976"/>
    <xsd:import namespace="f4b40a01-6ba9-4add-80c1-ba9287e0947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b74f1a-0904-4c33-8887-564ab5eb09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424f24bf-31d1-448b-8576-41ee23df5d0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b40a01-6ba9-4add-80c1-ba9287e09473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967e1250-d640-436c-aa27-7595f534a03b}" ma:internalName="TaxCatchAll" ma:showField="CatchAllData" ma:web="f4b40a01-6ba9-4add-80c1-ba9287e0947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F724C88-830F-43D6-908D-58224800C98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C5FA33F-21A8-49D3-93FF-31F922816D41}">
  <ds:schemaRefs>
    <ds:schemaRef ds:uri="http://schemas.microsoft.com/office/2006/metadata/properties"/>
    <ds:schemaRef ds:uri="a280f3ed-f921-4226-9525-27fa6d577539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BCF5905-7D08-47EA-9E27-8B951AEC7DC4}"/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7922</TotalTime>
  <Words>1108</Words>
  <Application>Microsoft Office PowerPoint</Application>
  <PresentationFormat>Widescreen</PresentationFormat>
  <Paragraphs>146</Paragraphs>
  <Slides>9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Aptos</vt:lpstr>
      <vt:lpstr>Arial</vt:lpstr>
      <vt:lpstr>Calibri</vt:lpstr>
      <vt:lpstr>Montserrat</vt:lpstr>
      <vt:lpstr>Montserrat Bold</vt:lpstr>
      <vt:lpstr>Wingdings</vt:lpstr>
      <vt:lpstr>Wingdings,Sans-Serif</vt:lpstr>
      <vt:lpstr>1_Office Theme</vt:lpstr>
      <vt:lpstr>Siemens 2022</vt:lpstr>
      <vt:lpstr>2_Office Theme</vt:lpstr>
      <vt:lpstr>Office Theme</vt:lpstr>
      <vt:lpstr>3_Office Theme</vt:lpstr>
      <vt:lpstr>think-cell Folie</vt:lpstr>
      <vt:lpstr>PowerPoint Presentation</vt:lpstr>
      <vt:lpstr>Web 4.0 and virtual worlds </vt:lpstr>
      <vt:lpstr>EU Initiative on Web4,0 and Virtual Worlds A head start in the next technological transition</vt:lpstr>
      <vt:lpstr>Virtual Worlds Partnership</vt:lpstr>
      <vt:lpstr>EU-funded projects</vt:lpstr>
      <vt:lpstr>HEurope Work Programme 2025</vt:lpstr>
      <vt:lpstr>PowerPoint Presentation</vt:lpstr>
      <vt:lpstr>PowerPoint Presentation</vt:lpstr>
      <vt:lpstr> </vt:lpstr>
    </vt:vector>
  </TitlesOfParts>
  <Company>European Commission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Oscar.ARNAU@ec.europa.eu</dc:creator>
  <cp:lastModifiedBy>BAJART Anne (CNECT)</cp:lastModifiedBy>
  <cp:revision>247</cp:revision>
  <cp:lastPrinted>2023-07-07T19:01:20Z</cp:lastPrinted>
  <dcterms:created xsi:type="dcterms:W3CDTF">2020-06-22T13:42:43Z</dcterms:created>
  <dcterms:modified xsi:type="dcterms:W3CDTF">2025-05-15T07:07:08Z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2022-09-15T13:46:00Z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caa380fe-0501-4f05-907e-695f621935a7</vt:lpwstr>
  </property>
  <property fmtid="{D5CDD505-2E9C-101B-9397-08002B2CF9AE}" pid="8" name="MSIP_Label_6bd9ddd1-4d20-43f6-abfa-fc3c07406f94_ContentBits">
    <vt:lpwstr>0</vt:lpwstr>
  </property>
  <property fmtid="{D5CDD505-2E9C-101B-9397-08002B2CF9AE}" pid="9" name="ContentTypeId">
    <vt:lpwstr>0x0101004132636BCF711C4D811D1CB34DCFA272</vt:lpwstr>
  </property>
</Properties>
</file>